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7638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30969E-C100-4E72-94E9-C4BA690A0ABD}" v="1" dt="2024-07-15T19:45:33.2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79" d="100"/>
          <a:sy n="79" d="100"/>
        </p:scale>
        <p:origin x="821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B930969E-C100-4E72-94E9-C4BA690A0ABD}"/>
    <pc:docChg chg="addSld modSld">
      <pc:chgData name="Dylan Breger" userId="9b3da09f-10fe-42ec-9aa5-9fa2a3e9cc20" providerId="ADAL" clId="{B930969E-C100-4E72-94E9-C4BA690A0ABD}" dt="2024-07-15T19:45:33.223" v="0"/>
      <pc:docMkLst>
        <pc:docMk/>
      </pc:docMkLst>
      <pc:sldChg chg="add">
        <pc:chgData name="Dylan Breger" userId="9b3da09f-10fe-42ec-9aa5-9fa2a3e9cc20" providerId="ADAL" clId="{B930969E-C100-4E72-94E9-C4BA690A0ABD}" dt="2024-07-15T19:45:33.223" v="0"/>
        <pc:sldMkLst>
          <pc:docMk/>
          <pc:sldMk cId="844114361" sldId="2147376381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rgbClr val="1F1A62"/>
                </a:solidFill>
                <a:latin typeface="Helvetica" panose="020B0403020202020204" pitchFamily="34" charset="0"/>
                <a:ea typeface="+mn-ea"/>
                <a:cs typeface="+mn-cs"/>
              </a:defRPr>
            </a:pPr>
            <a:r>
              <a:rPr lang="en-US" sz="2000" b="1"/>
              <a:t>Share of Demo with Video Viewing ‘Yesterday’</a:t>
            </a:r>
          </a:p>
          <a:p>
            <a:pPr>
              <a:defRPr sz="2000"/>
            </a:pPr>
            <a:r>
              <a:rPr lang="en-US" sz="1600" b="0"/>
              <a:t>By</a:t>
            </a:r>
            <a:r>
              <a:rPr lang="en-US" sz="1600" b="0" baseline="0"/>
              <a:t> age and device</a:t>
            </a:r>
            <a:endParaRPr lang="en-US" sz="2000" b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rgbClr val="1F1A62"/>
              </a:solidFill>
              <a:latin typeface="Helvetica" panose="020B0403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5461689795047631E-2"/>
          <c:y val="0.25781460898816155"/>
          <c:w val="0.90869563776664641"/>
          <c:h val="0.712860075055385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Any Screen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rgbClr val="1B1464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18-34</c:v>
                </c:pt>
                <c:pt idx="1">
                  <c:v>34-55</c:v>
                </c:pt>
                <c:pt idx="2">
                  <c:v>55+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0.83</c:v>
                </c:pt>
                <c:pt idx="1">
                  <c:v>0.88</c:v>
                </c:pt>
                <c:pt idx="2">
                  <c:v>0.89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FA-425B-88A8-9201FF9BE79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TV</c:v>
                </c:pt>
              </c:strCache>
            </c:strRef>
          </c:tx>
          <c:spPr>
            <a:solidFill>
              <a:srgbClr val="ED3C8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2400" b="1" i="0" u="none" strike="noStrike" kern="1200" baseline="0">
                    <a:solidFill>
                      <a:srgbClr val="1B1464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18-34</c:v>
                </c:pt>
                <c:pt idx="1">
                  <c:v>34-55</c:v>
                </c:pt>
                <c:pt idx="2">
                  <c:v>55+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0.6</c:v>
                </c:pt>
                <c:pt idx="1">
                  <c:v>0.77</c:v>
                </c:pt>
                <c:pt idx="2">
                  <c:v>0.85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FA-425B-88A8-9201FF9BE79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Desktop / Laptop / Smartphone / Game Console</c:v>
                </c:pt>
              </c:strCache>
            </c:strRef>
          </c:tx>
          <c:spPr>
            <a:solidFill>
              <a:srgbClr val="4EBEA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2400" b="1" i="0" u="none" strike="noStrike" kern="1200" baseline="0">
                    <a:solidFill>
                      <a:srgbClr val="1B1464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18-34</c:v>
                </c:pt>
                <c:pt idx="1">
                  <c:v>34-55</c:v>
                </c:pt>
                <c:pt idx="2">
                  <c:v>55+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0.33</c:v>
                </c:pt>
                <c:pt idx="1">
                  <c:v>0.17</c:v>
                </c:pt>
                <c:pt idx="2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1FA-425B-88A8-9201FF9BE7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71954847"/>
        <c:axId val="1971953887"/>
      </c:barChart>
      <c:catAx>
        <c:axId val="19719548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F1A6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rgbClr val="1F1A62"/>
                </a:solidFill>
                <a:latin typeface="Helvetica" panose="020B0403020202020204" pitchFamily="34" charset="0"/>
                <a:ea typeface="+mn-ea"/>
                <a:cs typeface="+mn-cs"/>
              </a:defRPr>
            </a:pPr>
            <a:endParaRPr lang="en-US"/>
          </a:p>
        </c:txPr>
        <c:crossAx val="1971953887"/>
        <c:crosses val="autoZero"/>
        <c:auto val="1"/>
        <c:lblAlgn val="ctr"/>
        <c:lblOffset val="100"/>
        <c:noMultiLvlLbl val="0"/>
      </c:catAx>
      <c:valAx>
        <c:axId val="1971953887"/>
        <c:scaling>
          <c:orientation val="minMax"/>
          <c:max val="1.01"/>
        </c:scaling>
        <c:delete val="1"/>
        <c:axPos val="l"/>
        <c:numFmt formatCode="0%" sourceLinked="1"/>
        <c:majorTickMark val="out"/>
        <c:minorTickMark val="none"/>
        <c:tickLblPos val="nextTo"/>
        <c:crossAx val="19719548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rgbClr val="1F1A62"/>
              </a:solidFill>
              <a:latin typeface="Helvetica" panose="020B0403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1F1A62"/>
          </a:solidFill>
          <a:latin typeface="Helvetica" panose="020B0403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8F2DC-E6DF-8298-23F6-6BAFAEFDC9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6B4F6F-2985-B97F-EEA9-05480BC5E3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7E2DB8-71B9-B30E-985E-054F7CC10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7209-9F81-4510-A2C6-16415E723762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00F65C-3745-2CF4-3E5E-49D1EBB4F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6F3FD8-32FD-EC8D-A4A1-B516311A4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5B151-0354-4D7F-8C64-385106E20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233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E821D-0AD9-C618-F490-C84EF236E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551917-A00B-3141-0062-B74B5D4C12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335DDE-4E8E-E737-D8AE-D912C3AEE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7209-9F81-4510-A2C6-16415E723762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2729D-976A-EC2F-A58F-66DD17CF1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62060F-309B-6D40-8D7A-5EAE565D9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5B151-0354-4D7F-8C64-385106E20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214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B41E04-8C20-C32F-655C-1EA03922C1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7BEE43-0FB1-3ACF-A4CC-1A5C526F8E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888A9F-4824-1AC9-06D2-023072F77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7209-9F81-4510-A2C6-16415E723762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C8FD4-7530-6939-8BCF-60F463BF4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39D0BD-05F2-767D-23B4-E738BE2E6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5B151-0354-4D7F-8C64-385106E20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421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B3A6D-EFFC-44BA-6990-DE2526A7F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162173-034B-46D0-8B2E-E2D180DB9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59655E-CB7A-C651-DEDE-0C328C560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7209-9F81-4510-A2C6-16415E723762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C8290D-B5BD-298A-C307-8C8E5CBA9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3242D-A091-F2D5-78C3-8B12DD12C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5B151-0354-4D7F-8C64-385106E20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221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05DCB-8A1F-B687-5F9B-2701D966E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350B44-A3A6-1E1B-BBD0-CC62B6CAB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A74D19-0056-51C0-9533-4F9869068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7209-9F81-4510-A2C6-16415E723762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20B64-D956-02FE-6CD1-FD402B355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50648D-585B-2AD3-0C57-740EB0A3F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5B151-0354-4D7F-8C64-385106E20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892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4BA00-C474-EBC9-DA7F-BE8DCECE6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CF594A-E1C1-5CDD-3FCF-3C2A15EEEC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AA7DA2-6B50-2D96-26CF-7E3A38E409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C6E133-6B83-75EF-32CA-2E8AB0978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7209-9F81-4510-A2C6-16415E723762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D82EE9-7AD6-07A3-7921-B4E26F323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8FD18F-0FEC-A2D0-B9E9-6984F440F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5B151-0354-4D7F-8C64-385106E20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050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EC5FC-064C-7589-9B8A-3435E8590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1CE417-21F0-A202-0365-AE9A94E313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7505D6-9E8A-0B7F-E1A7-942F0FF9FA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408883-4722-E67F-0815-4B455FA8DA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7B3837-C840-C93D-8687-FA758B63CA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4ECA65-95DD-B40A-16EF-138A5FF2B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7209-9F81-4510-A2C6-16415E723762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B08B21-8ED2-B1FC-7968-407F4F1B9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4424B6-2F0C-C26F-A63A-9EFD5E048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5B151-0354-4D7F-8C64-385106E20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498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D5752-69E1-BD26-0443-47FCDA0D8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058E06-182D-EBFB-4EDB-789F476DE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7209-9F81-4510-A2C6-16415E723762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B23AC1-3B52-D555-8540-E0DBF1CC4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9F431E-2A99-BA0F-B611-260049B1B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5B151-0354-4D7F-8C64-385106E20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182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EDC341-D813-A9B3-4F01-8D6CC41AE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7209-9F81-4510-A2C6-16415E723762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615D35-0CAB-2F97-9EBA-95A33690C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9474A3-5397-067A-504C-A764C8024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5B151-0354-4D7F-8C64-385106E20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206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750CA-012D-693D-450B-B496D2488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56222-C40E-0ABE-46C0-A8734A917C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31BF08-37B3-D109-C2CE-985555A311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DC5C07-4D93-946F-5E80-5A393C704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7209-9F81-4510-A2C6-16415E723762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6EC36B-0552-192C-8337-313B57505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6F2D0B-9B48-98BB-8EEB-9B753F2C2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5B151-0354-4D7F-8C64-385106E20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442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501B6-385A-FBEE-FAFF-8CF8E44C0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1F47FB-CEDA-B744-0F4E-AD700C0F27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3A1592-EF45-6F02-8E01-CB5CF901AD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5C40EE-95F9-BB87-4345-7D818CC1E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7209-9F81-4510-A2C6-16415E723762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F8AFB1-8227-F8FA-D287-372C8E40A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AC1786-88C5-4A63-9AD6-E0C874FDF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5B151-0354-4D7F-8C64-385106E20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411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0C104E-475B-053D-0B72-278B32A6B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F02CF7-70E8-1605-81F3-127CF2DEAC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9F5BED-1D0A-B46C-F597-F1115F6CB5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D677209-9F81-4510-A2C6-16415E723762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9D7EE-BAF8-C501-427A-5402E1A67F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D81CD0-6FAA-16A9-48A6-B46E91142B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15B151-0354-4D7F-8C64-385106E20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953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s://thevab.com/sign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BC6DD8A-90B6-91BD-F133-5E8B23645CE3}"/>
              </a:ext>
            </a:extLst>
          </p:cNvPr>
          <p:cNvSpPr/>
          <p:nvPr/>
        </p:nvSpPr>
        <p:spPr>
          <a:xfrm>
            <a:off x="0" y="1685012"/>
            <a:ext cx="12192000" cy="518413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0D35229-2C2A-3971-896D-721BBE3E229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9914001-F443-DA18-05DF-CD2FECEBC358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C1E0714-C8D0-F885-9DF1-B6CE04FE281F}"/>
              </a:ext>
            </a:extLst>
          </p:cNvPr>
          <p:cNvGraphicFramePr/>
          <p:nvPr/>
        </p:nvGraphicFramePr>
        <p:xfrm>
          <a:off x="513069" y="1767162"/>
          <a:ext cx="11165863" cy="43711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3DCB7B15-C65E-A906-AC89-6BEDABAE3BA9}"/>
              </a:ext>
            </a:extLst>
          </p:cNvPr>
          <p:cNvSpPr txBox="1"/>
          <p:nvPr/>
        </p:nvSpPr>
        <p:spPr>
          <a:xfrm>
            <a:off x="460067" y="6338180"/>
            <a:ext cx="1171041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ARF DASH Study, </a:t>
            </a:r>
            <a:r>
              <a:rPr kumimoji="0" lang="en-US" sz="7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TV Deconstructed: Latest Findings From the DASH Study, </a:t>
            </a:r>
            <a:r>
              <a:rPr kumimoji="0" lang="en-US" sz="700" b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Full Year 2023. ‘Any Screen’ refers to TV, Desktop, Laptop, Smartphone or Game Console.  </a:t>
            </a: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B9D9FD2-E312-759E-513E-B061472F872C}"/>
              </a:ext>
            </a:extLst>
          </p:cNvPr>
          <p:cNvSpPr/>
          <p:nvPr/>
        </p:nvSpPr>
        <p:spPr>
          <a:xfrm>
            <a:off x="264696" y="449671"/>
            <a:ext cx="9893095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b="1">
                <a:solidFill>
                  <a:srgbClr val="1B1464"/>
                </a:solidFill>
                <a:latin typeface="Helvetica" pitchFamily="2" charset="0"/>
              </a:rPr>
              <a:t>Across audiences of all ages, TV is the device consistently with the most recent video viewing</a:t>
            </a:r>
            <a:endParaRPr kumimoji="0" lang="en-US" sz="2600" b="1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454A6D-E530-1874-9277-A6ACFE812443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multiscreen</a:t>
            </a:r>
            <a:r>
              <a:rPr lang="en-US" sz="1000" b="1">
                <a:solidFill>
                  <a:srgbClr val="ED3C8D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TV </a:t>
            </a: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insights</a:t>
            </a:r>
          </a:p>
        </p:txBody>
      </p:sp>
      <p:pic>
        <p:nvPicPr>
          <p:cNvPr id="11" name="Picture 2">
            <a:hlinkClick r:id="rId4"/>
            <a:extLst>
              <a:ext uri="{FF2B5EF4-FFF2-40B4-BE49-F238E27FC236}">
                <a16:creationId xmlns:a16="http://schemas.microsoft.com/office/drawing/2014/main" id="{CD1967BD-8AA4-3CCE-9876-2449E67CD1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B1F105C9-5D9A-AEBB-A9DE-B2A498123357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5184A5C-BBA3-C15E-6072-425266723231}"/>
              </a:ext>
            </a:extLst>
          </p:cNvPr>
          <p:cNvSpPr/>
          <p:nvPr/>
        </p:nvSpPr>
        <p:spPr>
          <a:xfrm>
            <a:off x="-1" y="0"/>
            <a:ext cx="2932043" cy="319765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prstClr val="whit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Recent Video Viewing by Age Segment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114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2024-07-15T19:45:31Z</dcterms:created>
  <dcterms:modified xsi:type="dcterms:W3CDTF">2024-07-15T19:45:42Z</dcterms:modified>
</cp:coreProperties>
</file>