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14515"/>
            <a:ext cx="12191365" cy="443865"/>
          </a:xfrm>
          <a:custGeom>
            <a:avLst/>
            <a:gdLst/>
            <a:ahLst/>
            <a:cxnLst/>
            <a:rect l="l" t="t" r="r" b="b"/>
            <a:pathLst>
              <a:path w="12191365" h="443865">
                <a:moveTo>
                  <a:pt x="0" y="443484"/>
                </a:moveTo>
                <a:lnTo>
                  <a:pt x="12191238" y="443484"/>
                </a:lnTo>
                <a:lnTo>
                  <a:pt x="12191238" y="0"/>
                </a:lnTo>
                <a:lnTo>
                  <a:pt x="0" y="0"/>
                </a:lnTo>
                <a:lnTo>
                  <a:pt x="0" y="44348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51350"/>
          </a:xfrm>
          <a:custGeom>
            <a:avLst/>
            <a:gdLst/>
            <a:ahLst/>
            <a:cxnLst/>
            <a:rect l="l" t="t" r="r" b="b"/>
            <a:pathLst>
              <a:path w="12191365" h="4451350">
                <a:moveTo>
                  <a:pt x="0" y="4450842"/>
                </a:moveTo>
                <a:lnTo>
                  <a:pt x="12191238" y="4450842"/>
                </a:lnTo>
                <a:lnTo>
                  <a:pt x="12191238" y="0"/>
                </a:lnTo>
                <a:lnTo>
                  <a:pt x="0" y="0"/>
                </a:lnTo>
                <a:lnTo>
                  <a:pt x="0" y="445084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182624" y="2450604"/>
            <a:ext cx="8991600" cy="2961640"/>
          </a:xfrm>
          <a:custGeom>
            <a:avLst/>
            <a:gdLst/>
            <a:ahLst/>
            <a:cxnLst/>
            <a:rect l="l" t="t" r="r" b="b"/>
            <a:pathLst>
              <a:path w="8991600" h="2961640">
                <a:moveTo>
                  <a:pt x="385572" y="1930895"/>
                </a:moveTo>
                <a:lnTo>
                  <a:pt x="0" y="1930895"/>
                </a:lnTo>
                <a:lnTo>
                  <a:pt x="0" y="2961119"/>
                </a:lnTo>
                <a:lnTo>
                  <a:pt x="385572" y="2961119"/>
                </a:lnTo>
                <a:lnTo>
                  <a:pt x="385572" y="1930895"/>
                </a:lnTo>
                <a:close/>
              </a:path>
              <a:path w="8991600" h="2961640">
                <a:moveTo>
                  <a:pt x="1615440" y="1930895"/>
                </a:moveTo>
                <a:lnTo>
                  <a:pt x="1229868" y="1930895"/>
                </a:lnTo>
                <a:lnTo>
                  <a:pt x="1229868" y="2961119"/>
                </a:lnTo>
                <a:lnTo>
                  <a:pt x="1615440" y="2961119"/>
                </a:lnTo>
                <a:lnTo>
                  <a:pt x="1615440" y="1930895"/>
                </a:lnTo>
                <a:close/>
              </a:path>
              <a:path w="8991600" h="2961640">
                <a:moveTo>
                  <a:pt x="2845308" y="1338059"/>
                </a:moveTo>
                <a:lnTo>
                  <a:pt x="2459736" y="1338059"/>
                </a:lnTo>
                <a:lnTo>
                  <a:pt x="2459736" y="2961119"/>
                </a:lnTo>
                <a:lnTo>
                  <a:pt x="2845308" y="2961119"/>
                </a:lnTo>
                <a:lnTo>
                  <a:pt x="2845308" y="1338059"/>
                </a:lnTo>
                <a:close/>
              </a:path>
              <a:path w="8991600" h="2961640">
                <a:moveTo>
                  <a:pt x="4073664" y="1184148"/>
                </a:moveTo>
                <a:lnTo>
                  <a:pt x="3688080" y="1184148"/>
                </a:lnTo>
                <a:lnTo>
                  <a:pt x="3688080" y="2961119"/>
                </a:lnTo>
                <a:lnTo>
                  <a:pt x="4073664" y="2961119"/>
                </a:lnTo>
                <a:lnTo>
                  <a:pt x="4073664" y="1184148"/>
                </a:lnTo>
                <a:close/>
              </a:path>
              <a:path w="8991600" h="2961640">
                <a:moveTo>
                  <a:pt x="5303532" y="1312151"/>
                </a:moveTo>
                <a:lnTo>
                  <a:pt x="4917948" y="1312151"/>
                </a:lnTo>
                <a:lnTo>
                  <a:pt x="4917948" y="2961119"/>
                </a:lnTo>
                <a:lnTo>
                  <a:pt x="5303532" y="2961119"/>
                </a:lnTo>
                <a:lnTo>
                  <a:pt x="5303532" y="1312151"/>
                </a:lnTo>
                <a:close/>
              </a:path>
              <a:path w="8991600" h="2961640">
                <a:moveTo>
                  <a:pt x="6531864" y="669010"/>
                </a:moveTo>
                <a:lnTo>
                  <a:pt x="6146292" y="669010"/>
                </a:lnTo>
                <a:lnTo>
                  <a:pt x="6146292" y="2961119"/>
                </a:lnTo>
                <a:lnTo>
                  <a:pt x="6531864" y="2961119"/>
                </a:lnTo>
                <a:lnTo>
                  <a:pt x="6531864" y="669010"/>
                </a:lnTo>
                <a:close/>
              </a:path>
              <a:path w="8991600" h="2961640">
                <a:moveTo>
                  <a:pt x="7761732" y="0"/>
                </a:moveTo>
                <a:lnTo>
                  <a:pt x="7376160" y="0"/>
                </a:lnTo>
                <a:lnTo>
                  <a:pt x="7376160" y="2961119"/>
                </a:lnTo>
                <a:lnTo>
                  <a:pt x="7761732" y="2961119"/>
                </a:lnTo>
                <a:lnTo>
                  <a:pt x="7761732" y="0"/>
                </a:lnTo>
                <a:close/>
              </a:path>
              <a:path w="8991600" h="2961640">
                <a:moveTo>
                  <a:pt x="8991600" y="102082"/>
                </a:moveTo>
                <a:lnTo>
                  <a:pt x="8606028" y="102082"/>
                </a:lnTo>
                <a:lnTo>
                  <a:pt x="8606028" y="2961119"/>
                </a:lnTo>
                <a:lnTo>
                  <a:pt x="8991600" y="2961119"/>
                </a:lnTo>
                <a:lnTo>
                  <a:pt x="8991600" y="102082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61999" y="5411723"/>
            <a:ext cx="9832975" cy="0"/>
          </a:xfrm>
          <a:custGeom>
            <a:avLst/>
            <a:gdLst/>
            <a:ahLst/>
            <a:cxnLst/>
            <a:rect l="l" t="t" r="r" b="b"/>
            <a:pathLst>
              <a:path w="9832975" h="0">
                <a:moveTo>
                  <a:pt x="0" y="0"/>
                </a:moveTo>
                <a:lnTo>
                  <a:pt x="9832848" y="0"/>
                </a:lnTo>
              </a:path>
            </a:pathLst>
          </a:custGeom>
          <a:ln w="9525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insight/convergent-tv-overview" TargetMode="External"/><Relationship Id="rId3" Type="http://schemas.openxmlformats.org/officeDocument/2006/relationships/hyperlink" Target="https://thevab.com/signin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306024" y="4065652"/>
            <a:ext cx="1384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 b="1">
                <a:solidFill>
                  <a:srgbClr val="1B1363"/>
                </a:solidFill>
                <a:latin typeface="Arial"/>
                <a:cs typeface="Arial"/>
              </a:rPr>
              <a:t>4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535351" y="4065652"/>
            <a:ext cx="1384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0" b="1">
                <a:solidFill>
                  <a:srgbClr val="1B1363"/>
                </a:solidFill>
                <a:latin typeface="Arial"/>
                <a:cs typeface="Arial"/>
              </a:rPr>
              <a:t>4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680764" y="3473589"/>
            <a:ext cx="3073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6.3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910091" y="3319137"/>
            <a:ext cx="3073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6.9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139418" y="3447846"/>
            <a:ext cx="3073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6.4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368745" y="2804097"/>
            <a:ext cx="3073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8.9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546183" y="2134605"/>
            <a:ext cx="4095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11.5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775510" y="2237572"/>
            <a:ext cx="4095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11.1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49405" y="469059"/>
            <a:ext cx="975042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People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watching</a:t>
            </a:r>
            <a:r>
              <a:rPr dirty="0" sz="2600" spc="-7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more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ad-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supported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services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within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their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mix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number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platforms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used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levels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off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-4762" y="6132385"/>
            <a:ext cx="12201525" cy="287020"/>
            <a:chOff x="-4762" y="6132385"/>
            <a:chExt cx="12201525" cy="287020"/>
          </a:xfrm>
        </p:grpSpPr>
        <p:sp>
          <p:nvSpPr>
            <p:cNvPr id="12" name="object 12" descr=""/>
            <p:cNvSpPr/>
            <p:nvPr/>
          </p:nvSpPr>
          <p:spPr>
            <a:xfrm>
              <a:off x="0" y="61371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7"/>
                  </a:lnTo>
                  <a:lnTo>
                    <a:pt x="12192000" y="27736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0" y="61371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7"/>
                  </a:moveTo>
                  <a:lnTo>
                    <a:pt x="0" y="277367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085971" y="1669417"/>
            <a:ext cx="3383915" cy="4806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Average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Number</a:t>
            </a:r>
            <a:r>
              <a:rPr dirty="0" u="sng" sz="1600" spc="-6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of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Video</a:t>
            </a:r>
            <a:r>
              <a:rPr dirty="0" u="sng" sz="1600" spc="-7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Services</a:t>
            </a:r>
            <a:endParaRPr sz="1600">
              <a:latin typeface="Arial"/>
              <a:cs typeface="Arial"/>
            </a:endParaRPr>
          </a:p>
          <a:p>
            <a:pPr algn="ctr" marR="3175">
              <a:lnSpc>
                <a:spcPts val="1670"/>
              </a:lnSpc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Adults</a:t>
            </a:r>
            <a:r>
              <a:rPr dirty="0" sz="14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1B1363"/>
                </a:solidFill>
                <a:latin typeface="Arial"/>
                <a:cs typeface="Arial"/>
              </a:rPr>
              <a:t>18+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36126" y="5509977"/>
            <a:ext cx="11364595" cy="8648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1655">
              <a:lnSpc>
                <a:spcPct val="100000"/>
              </a:lnSpc>
              <a:spcBef>
                <a:spcPts val="100"/>
              </a:spcBef>
              <a:tabLst>
                <a:tab pos="1771014" algn="l"/>
                <a:tab pos="3000375" algn="l"/>
                <a:tab pos="4229735" algn="l"/>
                <a:tab pos="5315585" algn="l"/>
                <a:tab pos="6544945" algn="l"/>
                <a:tab pos="7773670" algn="l"/>
                <a:tab pos="9003030" algn="l"/>
              </a:tabLst>
            </a:pP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2016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2017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2018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2019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	Q4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 2020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	Q4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 2021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	Q4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 2022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	Q4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 2023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810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8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TiVo,</a:t>
            </a:r>
            <a:r>
              <a:rPr dirty="0" sz="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Q4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2023,</a:t>
            </a:r>
            <a:r>
              <a:rPr dirty="0" sz="8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Q2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2023</a:t>
            </a:r>
            <a:r>
              <a:rPr dirty="0" sz="8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Q4</a:t>
            </a:r>
            <a:r>
              <a:rPr dirty="0" sz="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2021</a:t>
            </a:r>
            <a:r>
              <a:rPr dirty="0" sz="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Trends</a:t>
            </a:r>
            <a:r>
              <a:rPr dirty="0" sz="8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Report. Video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services include</a:t>
            </a:r>
            <a:r>
              <a:rPr dirty="0" sz="8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cable</a:t>
            </a:r>
            <a:r>
              <a:rPr dirty="0" sz="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/ satellite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/</a:t>
            </a:r>
            <a:r>
              <a:rPr dirty="0" sz="8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telco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(MVPD)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subscription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addition</a:t>
            </a:r>
            <a:r>
              <a:rPr dirty="0" sz="8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B1363"/>
                </a:solidFill>
                <a:latin typeface="Arial"/>
                <a:cs typeface="Arial"/>
              </a:rPr>
              <a:t>TV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Everyhwere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apps, broadcast</a:t>
            </a:r>
            <a:r>
              <a:rPr dirty="0" sz="8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B1363"/>
                </a:solidFill>
                <a:latin typeface="Arial"/>
                <a:cs typeface="Arial"/>
              </a:rPr>
              <a:t>TV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8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OTT</a:t>
            </a:r>
            <a:r>
              <a:rPr dirty="0" sz="8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services.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*Paid</a:t>
            </a:r>
            <a:r>
              <a:rPr dirty="0" sz="800" spc="6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services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include</a:t>
            </a:r>
            <a:r>
              <a:rPr dirty="0" sz="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authenticated</a:t>
            </a:r>
            <a:r>
              <a:rPr dirty="0" sz="800" spc="8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45">
                <a:solidFill>
                  <a:srgbClr val="1B1363"/>
                </a:solidFill>
                <a:latin typeface="Arial"/>
                <a:cs typeface="Arial"/>
              </a:rPr>
              <a:t>TVE</a:t>
            </a:r>
            <a:r>
              <a:rPr dirty="0" sz="8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apps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associated</a:t>
            </a:r>
            <a:r>
              <a:rPr dirty="0" sz="8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Pay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B1363"/>
                </a:solidFill>
                <a:latin typeface="Arial"/>
                <a:cs typeface="Arial"/>
              </a:rPr>
              <a:t>TV.</a:t>
            </a:r>
            <a:r>
              <a:rPr dirty="0" sz="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Note: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Convergent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8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represents linear</a:t>
            </a:r>
            <a:r>
              <a:rPr dirty="0" sz="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800" spc="-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8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streaming.</a:t>
            </a:r>
            <a:endParaRPr sz="800">
              <a:latin typeface="Arial"/>
              <a:cs typeface="Arial"/>
            </a:endParaRPr>
          </a:p>
          <a:p>
            <a:pPr marL="1736725">
              <a:lnSpc>
                <a:spcPct val="100000"/>
              </a:lnSpc>
              <a:spcBef>
                <a:spcPts val="755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download the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‘What</a:t>
            </a:r>
            <a:r>
              <a:rPr dirty="0" u="sng" sz="1200" spc="-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is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Convergent</a:t>
            </a:r>
            <a:r>
              <a:rPr dirty="0" u="sng" sz="1200" spc="-3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TV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and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Why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is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it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Happening?’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learn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more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0351928" y="56028"/>
            <a:ext cx="1757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6830" marR="5080" indent="-24765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0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0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0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access</a:t>
            </a:r>
            <a:r>
              <a:rPr dirty="0" sz="1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EC3B8D"/>
                </a:solidFill>
                <a:latin typeface="Arial"/>
                <a:cs typeface="Arial"/>
              </a:rPr>
              <a:t>more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video </a:t>
            </a:r>
            <a:r>
              <a:rPr dirty="0" sz="1000" spc="-10" b="1">
                <a:solidFill>
                  <a:srgbClr val="EC3B8D"/>
                </a:solidFill>
                <a:latin typeface="Arial"/>
                <a:cs typeface="Arial"/>
              </a:rPr>
              <a:t>consumption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761" y="-13525"/>
            <a:ext cx="12206605" cy="1700530"/>
            <a:chOff x="761" y="-13525"/>
            <a:chExt cx="12206605" cy="1700530"/>
          </a:xfrm>
        </p:grpSpPr>
        <p:pic>
          <p:nvPicPr>
            <p:cNvPr id="18" name="object 18" descr="">
              <a:hlinkClick r:id="rId3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19" name="object 19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61" y="774"/>
              <a:ext cx="2372995" cy="273050"/>
            </a:xfrm>
            <a:custGeom>
              <a:avLst/>
              <a:gdLst/>
              <a:ahLst/>
              <a:cxnLst/>
              <a:rect l="l" t="t" r="r" b="b"/>
              <a:pathLst>
                <a:path w="2372995" h="273050">
                  <a:moveTo>
                    <a:pt x="2372868" y="0"/>
                  </a:moveTo>
                  <a:lnTo>
                    <a:pt x="0" y="0"/>
                  </a:lnTo>
                  <a:lnTo>
                    <a:pt x="0" y="272783"/>
                  </a:lnTo>
                  <a:lnTo>
                    <a:pt x="2372868" y="272783"/>
                  </a:lnTo>
                  <a:lnTo>
                    <a:pt x="2372868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761" y="761"/>
            <a:ext cx="2372995" cy="27305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9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Avg</a:t>
            </a:r>
            <a:r>
              <a:rPr dirty="0" sz="1200" spc="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Number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of Video</a:t>
            </a:r>
            <a:r>
              <a:rPr dirty="0" sz="12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Services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2" name="object 2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3108" y="6519671"/>
            <a:ext cx="11708774" cy="338328"/>
          </a:xfrm>
          <a:prstGeom prst="rect">
            <a:avLst/>
          </a:prstGeom>
        </p:spPr>
      </p:pic>
      <p:sp>
        <p:nvSpPr>
          <p:cNvPr id="23" name="object 23" descr=""/>
          <p:cNvSpPr txBox="1"/>
          <p:nvPr/>
        </p:nvSpPr>
        <p:spPr>
          <a:xfrm>
            <a:off x="4006903" y="6615405"/>
            <a:ext cx="4639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8952356" y="2472308"/>
            <a:ext cx="1616710" cy="2890520"/>
            <a:chOff x="8952356" y="2472308"/>
            <a:chExt cx="1616710" cy="2890520"/>
          </a:xfrm>
        </p:grpSpPr>
        <p:sp>
          <p:nvSpPr>
            <p:cNvPr id="25" name="object 25" descr=""/>
            <p:cNvSpPr/>
            <p:nvPr/>
          </p:nvSpPr>
          <p:spPr>
            <a:xfrm>
              <a:off x="10272521" y="3621786"/>
              <a:ext cx="287020" cy="1731645"/>
            </a:xfrm>
            <a:custGeom>
              <a:avLst/>
              <a:gdLst/>
              <a:ahLst/>
              <a:cxnLst/>
              <a:rect l="l" t="t" r="r" b="b"/>
              <a:pathLst>
                <a:path w="287020" h="1731645">
                  <a:moveTo>
                    <a:pt x="0" y="0"/>
                  </a:moveTo>
                  <a:lnTo>
                    <a:pt x="45281" y="7112"/>
                  </a:lnTo>
                  <a:lnTo>
                    <a:pt x="84606" y="26916"/>
                  </a:lnTo>
                  <a:lnTo>
                    <a:pt x="115616" y="57116"/>
                  </a:lnTo>
                  <a:lnTo>
                    <a:pt x="135952" y="95412"/>
                  </a:lnTo>
                  <a:lnTo>
                    <a:pt x="143256" y="139509"/>
                  </a:lnTo>
                  <a:lnTo>
                    <a:pt x="143256" y="726122"/>
                  </a:lnTo>
                  <a:lnTo>
                    <a:pt x="150559" y="770219"/>
                  </a:lnTo>
                  <a:lnTo>
                    <a:pt x="170895" y="808515"/>
                  </a:lnTo>
                  <a:lnTo>
                    <a:pt x="201905" y="838715"/>
                  </a:lnTo>
                  <a:lnTo>
                    <a:pt x="241230" y="858519"/>
                  </a:lnTo>
                  <a:lnTo>
                    <a:pt x="286512" y="865632"/>
                  </a:lnTo>
                  <a:lnTo>
                    <a:pt x="241230" y="872744"/>
                  </a:lnTo>
                  <a:lnTo>
                    <a:pt x="201905" y="892548"/>
                  </a:lnTo>
                  <a:lnTo>
                    <a:pt x="170895" y="922748"/>
                  </a:lnTo>
                  <a:lnTo>
                    <a:pt x="150559" y="961044"/>
                  </a:lnTo>
                  <a:lnTo>
                    <a:pt x="143256" y="1005141"/>
                  </a:lnTo>
                  <a:lnTo>
                    <a:pt x="143256" y="1591754"/>
                  </a:lnTo>
                  <a:lnTo>
                    <a:pt x="135952" y="1635851"/>
                  </a:lnTo>
                  <a:lnTo>
                    <a:pt x="115616" y="1674147"/>
                  </a:lnTo>
                  <a:lnTo>
                    <a:pt x="84606" y="1704347"/>
                  </a:lnTo>
                  <a:lnTo>
                    <a:pt x="45281" y="1724151"/>
                  </a:lnTo>
                  <a:lnTo>
                    <a:pt x="0" y="1731264"/>
                  </a:lnTo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0266425" y="2629661"/>
              <a:ext cx="288290" cy="925194"/>
            </a:xfrm>
            <a:custGeom>
              <a:avLst/>
              <a:gdLst/>
              <a:ahLst/>
              <a:cxnLst/>
              <a:rect l="l" t="t" r="r" b="b"/>
              <a:pathLst>
                <a:path w="288290" h="925195">
                  <a:moveTo>
                    <a:pt x="0" y="0"/>
                  </a:moveTo>
                  <a:lnTo>
                    <a:pt x="45521" y="7149"/>
                  </a:lnTo>
                  <a:lnTo>
                    <a:pt x="85055" y="27059"/>
                  </a:lnTo>
                  <a:lnTo>
                    <a:pt x="116231" y="57420"/>
                  </a:lnTo>
                  <a:lnTo>
                    <a:pt x="136675" y="95923"/>
                  </a:lnTo>
                  <a:lnTo>
                    <a:pt x="144018" y="140258"/>
                  </a:lnTo>
                  <a:lnTo>
                    <a:pt x="144018" y="322275"/>
                  </a:lnTo>
                  <a:lnTo>
                    <a:pt x="151360" y="366610"/>
                  </a:lnTo>
                  <a:lnTo>
                    <a:pt x="171804" y="405113"/>
                  </a:lnTo>
                  <a:lnTo>
                    <a:pt x="202980" y="435474"/>
                  </a:lnTo>
                  <a:lnTo>
                    <a:pt x="242514" y="455384"/>
                  </a:lnTo>
                  <a:lnTo>
                    <a:pt x="288036" y="462534"/>
                  </a:lnTo>
                  <a:lnTo>
                    <a:pt x="242514" y="469683"/>
                  </a:lnTo>
                  <a:lnTo>
                    <a:pt x="202980" y="489593"/>
                  </a:lnTo>
                  <a:lnTo>
                    <a:pt x="171804" y="519954"/>
                  </a:lnTo>
                  <a:lnTo>
                    <a:pt x="151360" y="558457"/>
                  </a:lnTo>
                  <a:lnTo>
                    <a:pt x="144018" y="602792"/>
                  </a:lnTo>
                  <a:lnTo>
                    <a:pt x="144018" y="784809"/>
                  </a:lnTo>
                  <a:lnTo>
                    <a:pt x="136675" y="829144"/>
                  </a:lnTo>
                  <a:lnTo>
                    <a:pt x="116231" y="867647"/>
                  </a:lnTo>
                  <a:lnTo>
                    <a:pt x="85055" y="898008"/>
                  </a:lnTo>
                  <a:lnTo>
                    <a:pt x="45521" y="917918"/>
                  </a:lnTo>
                  <a:lnTo>
                    <a:pt x="0" y="925068"/>
                  </a:lnTo>
                </a:path>
              </a:pathLst>
            </a:custGeom>
            <a:ln w="19049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8961881" y="2481833"/>
              <a:ext cx="236220" cy="925194"/>
            </a:xfrm>
            <a:custGeom>
              <a:avLst/>
              <a:gdLst/>
              <a:ahLst/>
              <a:cxnLst/>
              <a:rect l="l" t="t" r="r" b="b"/>
              <a:pathLst>
                <a:path w="236220" h="925195">
                  <a:moveTo>
                    <a:pt x="0" y="0"/>
                  </a:moveTo>
                  <a:lnTo>
                    <a:pt x="45972" y="9039"/>
                  </a:lnTo>
                  <a:lnTo>
                    <a:pt x="83515" y="33689"/>
                  </a:lnTo>
                  <a:lnTo>
                    <a:pt x="108827" y="70251"/>
                  </a:lnTo>
                  <a:lnTo>
                    <a:pt x="118110" y="115023"/>
                  </a:lnTo>
                  <a:lnTo>
                    <a:pt x="118110" y="347510"/>
                  </a:lnTo>
                  <a:lnTo>
                    <a:pt x="127392" y="392282"/>
                  </a:lnTo>
                  <a:lnTo>
                    <a:pt x="152704" y="428844"/>
                  </a:lnTo>
                  <a:lnTo>
                    <a:pt x="190247" y="453494"/>
                  </a:lnTo>
                  <a:lnTo>
                    <a:pt x="236220" y="462534"/>
                  </a:lnTo>
                  <a:lnTo>
                    <a:pt x="190247" y="471573"/>
                  </a:lnTo>
                  <a:lnTo>
                    <a:pt x="152704" y="496223"/>
                  </a:lnTo>
                  <a:lnTo>
                    <a:pt x="127392" y="532785"/>
                  </a:lnTo>
                  <a:lnTo>
                    <a:pt x="118110" y="577557"/>
                  </a:lnTo>
                  <a:lnTo>
                    <a:pt x="118110" y="810044"/>
                  </a:lnTo>
                  <a:lnTo>
                    <a:pt x="108827" y="854816"/>
                  </a:lnTo>
                  <a:lnTo>
                    <a:pt x="83515" y="891378"/>
                  </a:lnTo>
                  <a:lnTo>
                    <a:pt x="45972" y="916028"/>
                  </a:lnTo>
                  <a:lnTo>
                    <a:pt x="0" y="925068"/>
                  </a:lnTo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10631262" y="4321676"/>
            <a:ext cx="1060450" cy="453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u="sng" sz="1200">
                <a:solidFill>
                  <a:srgbClr val="00BEF1"/>
                </a:solidFill>
                <a:uFill>
                  <a:solidFill>
                    <a:srgbClr val="00BEF1"/>
                  </a:solidFill>
                </a:uFill>
                <a:latin typeface="Arial"/>
                <a:cs typeface="Arial"/>
              </a:rPr>
              <a:t>Paid</a:t>
            </a:r>
            <a:r>
              <a:rPr dirty="0" u="sng" sz="1200" spc="-20">
                <a:solidFill>
                  <a:srgbClr val="00BEF1"/>
                </a:solidFill>
                <a:uFill>
                  <a:solidFill>
                    <a:srgbClr val="00BEF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spc="-10">
                <a:solidFill>
                  <a:srgbClr val="00BEF1"/>
                </a:solidFill>
                <a:uFill>
                  <a:solidFill>
                    <a:srgbClr val="00BEF1"/>
                  </a:solidFill>
                </a:uFill>
                <a:latin typeface="Arial"/>
                <a:cs typeface="Arial"/>
              </a:rPr>
              <a:t>Services</a:t>
            </a:r>
            <a:r>
              <a:rPr dirty="0" u="none" sz="1200" spc="-10">
                <a:solidFill>
                  <a:srgbClr val="00BEF1"/>
                </a:solidFill>
                <a:latin typeface="Arial"/>
                <a:cs typeface="Arial"/>
              </a:rPr>
              <a:t>*: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600" spc="-25" b="1">
                <a:solidFill>
                  <a:srgbClr val="00BEF1"/>
                </a:solidFill>
                <a:latin typeface="Arial"/>
                <a:cs typeface="Arial"/>
              </a:rPr>
              <a:t>6.9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0637618" y="2788568"/>
            <a:ext cx="1329690" cy="620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u="sng" sz="1200" spc="-10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Non-</a:t>
            </a:r>
            <a:r>
              <a:rPr dirty="0" u="sng" sz="1200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Paid</a:t>
            </a:r>
            <a:r>
              <a:rPr dirty="0" u="sng" sz="1200" spc="5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 spc="-10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Services</a:t>
            </a:r>
            <a:r>
              <a:rPr dirty="0" u="none" sz="1200" spc="-10">
                <a:solidFill>
                  <a:srgbClr val="EC3B8D"/>
                </a:solidFill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ts val="1920"/>
              </a:lnSpc>
              <a:spcBef>
                <a:spcPts val="5"/>
              </a:spcBef>
            </a:pPr>
            <a:r>
              <a:rPr dirty="0" sz="1600" spc="-25" b="1">
                <a:solidFill>
                  <a:srgbClr val="EC3B8D"/>
                </a:solidFill>
                <a:latin typeface="Arial"/>
                <a:cs typeface="Arial"/>
              </a:rPr>
              <a:t>4.0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320"/>
              </a:lnSpc>
            </a:pPr>
            <a:r>
              <a:rPr dirty="0" sz="1100" spc="-10">
                <a:solidFill>
                  <a:srgbClr val="EC3B8D"/>
                </a:solidFill>
                <a:latin typeface="Arial"/>
                <a:cs typeface="Arial"/>
              </a:rPr>
              <a:t>(36%)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9235949" y="2719532"/>
            <a:ext cx="400050" cy="4362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9690">
              <a:lnSpc>
                <a:spcPts val="1920"/>
              </a:lnSpc>
              <a:spcBef>
                <a:spcPts val="95"/>
              </a:spcBef>
            </a:pPr>
            <a:r>
              <a:rPr dirty="0" sz="1600" spc="-25" b="1">
                <a:solidFill>
                  <a:srgbClr val="EC3B8D"/>
                </a:solidFill>
                <a:latin typeface="Arial"/>
                <a:cs typeface="Arial"/>
              </a:rPr>
              <a:t>3.9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320"/>
              </a:lnSpc>
            </a:pPr>
            <a:r>
              <a:rPr dirty="0" sz="1100" spc="-10">
                <a:solidFill>
                  <a:srgbClr val="EC3B8D"/>
                </a:solidFill>
                <a:latin typeface="Arial"/>
                <a:cs typeface="Arial"/>
              </a:rPr>
              <a:t>(34%)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8955785" y="3475482"/>
            <a:ext cx="250190" cy="1877695"/>
          </a:xfrm>
          <a:custGeom>
            <a:avLst/>
            <a:gdLst/>
            <a:ahLst/>
            <a:cxnLst/>
            <a:rect l="l" t="t" r="r" b="b"/>
            <a:pathLst>
              <a:path w="250190" h="1877695">
                <a:moveTo>
                  <a:pt x="0" y="0"/>
                </a:moveTo>
                <a:lnTo>
                  <a:pt x="48645" y="9563"/>
                </a:lnTo>
                <a:lnTo>
                  <a:pt x="88368" y="35644"/>
                </a:lnTo>
                <a:lnTo>
                  <a:pt x="115148" y="74328"/>
                </a:lnTo>
                <a:lnTo>
                  <a:pt x="124968" y="121704"/>
                </a:lnTo>
                <a:lnTo>
                  <a:pt x="124968" y="817079"/>
                </a:lnTo>
                <a:lnTo>
                  <a:pt x="134789" y="864455"/>
                </a:lnTo>
                <a:lnTo>
                  <a:pt x="161572" y="903139"/>
                </a:lnTo>
                <a:lnTo>
                  <a:pt x="201295" y="929220"/>
                </a:lnTo>
                <a:lnTo>
                  <a:pt x="249936" y="938784"/>
                </a:lnTo>
                <a:lnTo>
                  <a:pt x="201295" y="948347"/>
                </a:lnTo>
                <a:lnTo>
                  <a:pt x="161572" y="974428"/>
                </a:lnTo>
                <a:lnTo>
                  <a:pt x="134789" y="1013112"/>
                </a:lnTo>
                <a:lnTo>
                  <a:pt x="124968" y="1060488"/>
                </a:lnTo>
                <a:lnTo>
                  <a:pt x="124968" y="1755863"/>
                </a:lnTo>
                <a:lnTo>
                  <a:pt x="115148" y="1803239"/>
                </a:lnTo>
                <a:lnTo>
                  <a:pt x="88368" y="1841923"/>
                </a:lnTo>
                <a:lnTo>
                  <a:pt x="48645" y="1868004"/>
                </a:lnTo>
                <a:lnTo>
                  <a:pt x="0" y="1877568"/>
                </a:lnTo>
              </a:path>
            </a:pathLst>
          </a:custGeom>
          <a:ln w="19050">
            <a:solidFill>
              <a:srgbClr val="00BE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9235085" y="4299568"/>
            <a:ext cx="3073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00BEF1"/>
                </a:solidFill>
                <a:latin typeface="Arial"/>
                <a:cs typeface="Arial"/>
              </a:rPr>
              <a:t>7.6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 descr=""/>
          <p:cNvSpPr/>
          <p:nvPr/>
        </p:nvSpPr>
        <p:spPr>
          <a:xfrm>
            <a:off x="7770114" y="3722370"/>
            <a:ext cx="222885" cy="1656714"/>
          </a:xfrm>
          <a:custGeom>
            <a:avLst/>
            <a:gdLst/>
            <a:ahLst/>
            <a:cxnLst/>
            <a:rect l="l" t="t" r="r" b="b"/>
            <a:pathLst>
              <a:path w="222884" h="1656714">
                <a:moveTo>
                  <a:pt x="0" y="0"/>
                </a:moveTo>
                <a:lnTo>
                  <a:pt x="43304" y="8513"/>
                </a:lnTo>
                <a:lnTo>
                  <a:pt x="78666" y="31730"/>
                </a:lnTo>
                <a:lnTo>
                  <a:pt x="102509" y="66168"/>
                </a:lnTo>
                <a:lnTo>
                  <a:pt x="111252" y="108343"/>
                </a:lnTo>
                <a:lnTo>
                  <a:pt x="111252" y="719950"/>
                </a:lnTo>
                <a:lnTo>
                  <a:pt x="119994" y="762125"/>
                </a:lnTo>
                <a:lnTo>
                  <a:pt x="143837" y="796563"/>
                </a:lnTo>
                <a:lnTo>
                  <a:pt x="179199" y="819780"/>
                </a:lnTo>
                <a:lnTo>
                  <a:pt x="222504" y="828293"/>
                </a:lnTo>
                <a:lnTo>
                  <a:pt x="179199" y="836807"/>
                </a:lnTo>
                <a:lnTo>
                  <a:pt x="143837" y="860024"/>
                </a:lnTo>
                <a:lnTo>
                  <a:pt x="119994" y="894462"/>
                </a:lnTo>
                <a:lnTo>
                  <a:pt x="111252" y="936637"/>
                </a:lnTo>
                <a:lnTo>
                  <a:pt x="111252" y="1548244"/>
                </a:lnTo>
                <a:lnTo>
                  <a:pt x="102509" y="1590419"/>
                </a:lnTo>
                <a:lnTo>
                  <a:pt x="78666" y="1624857"/>
                </a:lnTo>
                <a:lnTo>
                  <a:pt x="43304" y="1648074"/>
                </a:lnTo>
                <a:lnTo>
                  <a:pt x="0" y="1656587"/>
                </a:lnTo>
              </a:path>
            </a:pathLst>
          </a:custGeom>
          <a:ln w="19049">
            <a:solidFill>
              <a:srgbClr val="00BE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 txBox="1"/>
          <p:nvPr/>
        </p:nvSpPr>
        <p:spPr>
          <a:xfrm>
            <a:off x="8015205" y="4432004"/>
            <a:ext cx="3073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00BEF1"/>
                </a:solidFill>
                <a:latin typeface="Arial"/>
                <a:cs typeface="Arial"/>
              </a:rPr>
              <a:t>6.5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 descr=""/>
          <p:cNvSpPr/>
          <p:nvPr/>
        </p:nvSpPr>
        <p:spPr>
          <a:xfrm>
            <a:off x="7759445" y="3124961"/>
            <a:ext cx="210820" cy="554990"/>
          </a:xfrm>
          <a:custGeom>
            <a:avLst/>
            <a:gdLst/>
            <a:ahLst/>
            <a:cxnLst/>
            <a:rect l="l" t="t" r="r" b="b"/>
            <a:pathLst>
              <a:path w="210820" h="554989">
                <a:moveTo>
                  <a:pt x="0" y="0"/>
                </a:moveTo>
                <a:lnTo>
                  <a:pt x="40931" y="8047"/>
                </a:lnTo>
                <a:lnTo>
                  <a:pt x="74356" y="29994"/>
                </a:lnTo>
                <a:lnTo>
                  <a:pt x="96892" y="62547"/>
                </a:lnTo>
                <a:lnTo>
                  <a:pt x="105155" y="102412"/>
                </a:lnTo>
                <a:lnTo>
                  <a:pt x="105155" y="174955"/>
                </a:lnTo>
                <a:lnTo>
                  <a:pt x="113419" y="214820"/>
                </a:lnTo>
                <a:lnTo>
                  <a:pt x="135955" y="247373"/>
                </a:lnTo>
                <a:lnTo>
                  <a:pt x="169380" y="269320"/>
                </a:lnTo>
                <a:lnTo>
                  <a:pt x="210311" y="277368"/>
                </a:lnTo>
                <a:lnTo>
                  <a:pt x="169380" y="285415"/>
                </a:lnTo>
                <a:lnTo>
                  <a:pt x="135955" y="307362"/>
                </a:lnTo>
                <a:lnTo>
                  <a:pt x="113419" y="339915"/>
                </a:lnTo>
                <a:lnTo>
                  <a:pt x="105155" y="379780"/>
                </a:lnTo>
                <a:lnTo>
                  <a:pt x="105155" y="452323"/>
                </a:lnTo>
                <a:lnTo>
                  <a:pt x="96892" y="492188"/>
                </a:lnTo>
                <a:lnTo>
                  <a:pt x="74356" y="524741"/>
                </a:lnTo>
                <a:lnTo>
                  <a:pt x="40931" y="546688"/>
                </a:lnTo>
                <a:lnTo>
                  <a:pt x="0" y="554736"/>
                </a:lnTo>
              </a:path>
            </a:pathLst>
          </a:custGeom>
          <a:ln w="19050">
            <a:solidFill>
              <a:srgbClr val="EC3B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7991423" y="3184954"/>
            <a:ext cx="400050" cy="4362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9690">
              <a:lnSpc>
                <a:spcPts val="1920"/>
              </a:lnSpc>
              <a:spcBef>
                <a:spcPts val="95"/>
              </a:spcBef>
            </a:pPr>
            <a:r>
              <a:rPr dirty="0" sz="1600" spc="-25" b="1">
                <a:solidFill>
                  <a:srgbClr val="EC3B8D"/>
                </a:solidFill>
                <a:latin typeface="Arial"/>
                <a:cs typeface="Arial"/>
              </a:rPr>
              <a:t>2.4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320"/>
              </a:lnSpc>
            </a:pPr>
            <a:r>
              <a:rPr dirty="0" sz="1100" spc="-10">
                <a:solidFill>
                  <a:srgbClr val="EC3B8D"/>
                </a:solidFill>
                <a:latin typeface="Arial"/>
                <a:cs typeface="Arial"/>
              </a:rPr>
              <a:t>(27%)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6552056" y="3764660"/>
            <a:ext cx="234315" cy="1607185"/>
            <a:chOff x="6552056" y="3764660"/>
            <a:chExt cx="234315" cy="1607185"/>
          </a:xfrm>
        </p:grpSpPr>
        <p:sp>
          <p:nvSpPr>
            <p:cNvPr id="38" name="object 38" descr=""/>
            <p:cNvSpPr/>
            <p:nvPr/>
          </p:nvSpPr>
          <p:spPr>
            <a:xfrm>
              <a:off x="6584441" y="4149089"/>
              <a:ext cx="192405" cy="1213485"/>
            </a:xfrm>
            <a:custGeom>
              <a:avLst/>
              <a:gdLst/>
              <a:ahLst/>
              <a:cxnLst/>
              <a:rect l="l" t="t" r="r" b="b"/>
              <a:pathLst>
                <a:path w="192404" h="1213485">
                  <a:moveTo>
                    <a:pt x="0" y="0"/>
                  </a:moveTo>
                  <a:lnTo>
                    <a:pt x="37370" y="7347"/>
                  </a:lnTo>
                  <a:lnTo>
                    <a:pt x="67889" y="27384"/>
                  </a:lnTo>
                  <a:lnTo>
                    <a:pt x="88466" y="57103"/>
                  </a:lnTo>
                  <a:lnTo>
                    <a:pt x="96012" y="93497"/>
                  </a:lnTo>
                  <a:lnTo>
                    <a:pt x="96012" y="513054"/>
                  </a:lnTo>
                  <a:lnTo>
                    <a:pt x="103557" y="549448"/>
                  </a:lnTo>
                  <a:lnTo>
                    <a:pt x="124134" y="579167"/>
                  </a:lnTo>
                  <a:lnTo>
                    <a:pt x="154653" y="599204"/>
                  </a:lnTo>
                  <a:lnTo>
                    <a:pt x="192024" y="606552"/>
                  </a:lnTo>
                  <a:lnTo>
                    <a:pt x="154653" y="613899"/>
                  </a:lnTo>
                  <a:lnTo>
                    <a:pt x="124134" y="633936"/>
                  </a:lnTo>
                  <a:lnTo>
                    <a:pt x="103557" y="663655"/>
                  </a:lnTo>
                  <a:lnTo>
                    <a:pt x="96012" y="700049"/>
                  </a:lnTo>
                  <a:lnTo>
                    <a:pt x="96012" y="1119606"/>
                  </a:lnTo>
                  <a:lnTo>
                    <a:pt x="88466" y="1156000"/>
                  </a:lnTo>
                  <a:lnTo>
                    <a:pt x="67889" y="1185719"/>
                  </a:lnTo>
                  <a:lnTo>
                    <a:pt x="37370" y="1205756"/>
                  </a:lnTo>
                  <a:lnTo>
                    <a:pt x="0" y="1213104"/>
                  </a:lnTo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6561581" y="3774185"/>
              <a:ext cx="181610" cy="307975"/>
            </a:xfrm>
            <a:custGeom>
              <a:avLst/>
              <a:gdLst/>
              <a:ahLst/>
              <a:cxnLst/>
              <a:rect l="l" t="t" r="r" b="b"/>
              <a:pathLst>
                <a:path w="181609" h="307975">
                  <a:moveTo>
                    <a:pt x="0" y="0"/>
                  </a:moveTo>
                  <a:lnTo>
                    <a:pt x="35294" y="6047"/>
                  </a:lnTo>
                  <a:lnTo>
                    <a:pt x="64117" y="22540"/>
                  </a:lnTo>
                  <a:lnTo>
                    <a:pt x="83551" y="47004"/>
                  </a:lnTo>
                  <a:lnTo>
                    <a:pt x="90678" y="76962"/>
                  </a:lnTo>
                  <a:lnTo>
                    <a:pt x="97804" y="106919"/>
                  </a:lnTo>
                  <a:lnTo>
                    <a:pt x="117238" y="131383"/>
                  </a:lnTo>
                  <a:lnTo>
                    <a:pt x="146061" y="147876"/>
                  </a:lnTo>
                  <a:lnTo>
                    <a:pt x="181356" y="153924"/>
                  </a:lnTo>
                  <a:lnTo>
                    <a:pt x="146061" y="159971"/>
                  </a:lnTo>
                  <a:lnTo>
                    <a:pt x="117238" y="176464"/>
                  </a:lnTo>
                  <a:lnTo>
                    <a:pt x="97804" y="200928"/>
                  </a:lnTo>
                  <a:lnTo>
                    <a:pt x="90678" y="230886"/>
                  </a:lnTo>
                  <a:lnTo>
                    <a:pt x="83551" y="260843"/>
                  </a:lnTo>
                  <a:lnTo>
                    <a:pt x="64117" y="285307"/>
                  </a:lnTo>
                  <a:lnTo>
                    <a:pt x="35294" y="301800"/>
                  </a:lnTo>
                  <a:lnTo>
                    <a:pt x="0" y="307848"/>
                  </a:lnTo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6793276" y="4600732"/>
            <a:ext cx="3073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00BEF1"/>
                </a:solidFill>
                <a:latin typeface="Arial"/>
                <a:cs typeface="Arial"/>
              </a:rPr>
              <a:t>5.0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6773193" y="3698145"/>
            <a:ext cx="400050" cy="4362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7785">
              <a:lnSpc>
                <a:spcPts val="1920"/>
              </a:lnSpc>
              <a:spcBef>
                <a:spcPts val="95"/>
              </a:spcBef>
            </a:pPr>
            <a:r>
              <a:rPr dirty="0" sz="1600" spc="-25" b="1">
                <a:solidFill>
                  <a:srgbClr val="EC3B8D"/>
                </a:solidFill>
                <a:latin typeface="Arial"/>
                <a:cs typeface="Arial"/>
              </a:rPr>
              <a:t>1.4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320"/>
              </a:lnSpc>
            </a:pPr>
            <a:r>
              <a:rPr dirty="0" sz="1100" spc="-10">
                <a:solidFill>
                  <a:srgbClr val="EC3B8D"/>
                </a:solidFill>
                <a:latin typeface="Arial"/>
                <a:cs typeface="Arial"/>
              </a:rPr>
              <a:t>(22%)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412C01-D769-480D-802B-A74401ECEB51}"/>
</file>

<file path=customXml/itemProps2.xml><?xml version="1.0" encoding="utf-8"?>
<ds:datastoreItem xmlns:ds="http://schemas.openxmlformats.org/officeDocument/2006/customXml" ds:itemID="{257FC1B7-7725-42AA-B30C-1BD9BE957AA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PowerPoint Presentation</dc:title>
  <dcterms:created xsi:type="dcterms:W3CDTF">2024-05-01T17:43:21Z</dcterms:created>
  <dcterms:modified xsi:type="dcterms:W3CDTF">2024-05-01T17:43:21Z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2024-04-09T00:00:00Z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24.1.163</vt:lpwstr>
  </property>
</Properties>
</file>