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2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Increase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Connected TV/OTT</c:v>
                </c:pt>
                <c:pt idx="1">
                  <c:v>Social Media (ads on Facebook, Twitter,etc.)</c:v>
                </c:pt>
                <c:pt idx="2">
                  <c:v>Paid Search</c:v>
                </c:pt>
                <c:pt idx="3">
                  <c:v>Digital Video (non-OTT desktop or Mobile)</c:v>
                </c:pt>
                <c:pt idx="4">
                  <c:v>Linear TV</c:v>
                </c:pt>
                <c:pt idx="5">
                  <c:v>Digital/Streaming Audio</c:v>
                </c:pt>
                <c:pt idx="6">
                  <c:v>Digital Display (desktop or mobile)</c:v>
                </c:pt>
                <c:pt idx="7">
                  <c:v>Terrestrial Audio (AM/FM or satellite radio)</c:v>
                </c:pt>
                <c:pt idx="8">
                  <c:v>Print </c:v>
                </c:pt>
                <c:pt idx="9">
                  <c:v>OOH (out of home)</c:v>
                </c:pt>
              </c:strCache>
            </c:strRef>
          </c:cat>
          <c:val>
            <c:numRef>
              <c:f>Sheet1!$B$2:$B$11</c:f>
              <c:numCache>
                <c:formatCode>0%</c:formatCode>
                <c:ptCount val="10"/>
                <c:pt idx="0">
                  <c:v>0.61</c:v>
                </c:pt>
                <c:pt idx="1">
                  <c:v>0.43</c:v>
                </c:pt>
                <c:pt idx="2">
                  <c:v>0.4</c:v>
                </c:pt>
                <c:pt idx="3">
                  <c:v>0.39</c:v>
                </c:pt>
                <c:pt idx="4">
                  <c:v>0.35</c:v>
                </c:pt>
                <c:pt idx="5">
                  <c:v>0.32</c:v>
                </c:pt>
                <c:pt idx="6">
                  <c:v>0.28999999999999998</c:v>
                </c:pt>
                <c:pt idx="7">
                  <c:v>0.22</c:v>
                </c:pt>
                <c:pt idx="8">
                  <c:v>0.15</c:v>
                </c:pt>
                <c:pt idx="9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BA-473A-91B6-D6C187782B9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Stay the Same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Connected TV/OTT</c:v>
                </c:pt>
                <c:pt idx="1">
                  <c:v>Social Media (ads on Facebook, Twitter,etc.)</c:v>
                </c:pt>
                <c:pt idx="2">
                  <c:v>Paid Search</c:v>
                </c:pt>
                <c:pt idx="3">
                  <c:v>Digital Video (non-OTT desktop or Mobile)</c:v>
                </c:pt>
                <c:pt idx="4">
                  <c:v>Linear TV</c:v>
                </c:pt>
                <c:pt idx="5">
                  <c:v>Digital/Streaming Audio</c:v>
                </c:pt>
                <c:pt idx="6">
                  <c:v>Digital Display (desktop or mobile)</c:v>
                </c:pt>
                <c:pt idx="7">
                  <c:v>Terrestrial Audio (AM/FM or satellite radio)</c:v>
                </c:pt>
                <c:pt idx="8">
                  <c:v>Print </c:v>
                </c:pt>
                <c:pt idx="9">
                  <c:v>OOH (out of home)</c:v>
                </c:pt>
              </c:strCache>
            </c:strRef>
          </c:cat>
          <c:val>
            <c:numRef>
              <c:f>Sheet1!$C$2:$C$11</c:f>
              <c:numCache>
                <c:formatCode>0%</c:formatCode>
                <c:ptCount val="10"/>
                <c:pt idx="0">
                  <c:v>0.38</c:v>
                </c:pt>
                <c:pt idx="1">
                  <c:v>0.49</c:v>
                </c:pt>
                <c:pt idx="2">
                  <c:v>0.56999999999999995</c:v>
                </c:pt>
                <c:pt idx="3">
                  <c:v>0.57999999999999996</c:v>
                </c:pt>
                <c:pt idx="4">
                  <c:v>0.67</c:v>
                </c:pt>
                <c:pt idx="5">
                  <c:v>0.64</c:v>
                </c:pt>
                <c:pt idx="6">
                  <c:v>0.62</c:v>
                </c:pt>
                <c:pt idx="7">
                  <c:v>0.61</c:v>
                </c:pt>
                <c:pt idx="8">
                  <c:v>0.53</c:v>
                </c:pt>
                <c:pt idx="9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BA-473A-91B6-D6C187782B9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Decrease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Connected TV/OTT</c:v>
                </c:pt>
                <c:pt idx="1">
                  <c:v>Social Media (ads on Facebook, Twitter,etc.)</c:v>
                </c:pt>
                <c:pt idx="2">
                  <c:v>Paid Search</c:v>
                </c:pt>
                <c:pt idx="3">
                  <c:v>Digital Video (non-OTT desktop or Mobile)</c:v>
                </c:pt>
                <c:pt idx="4">
                  <c:v>Linear TV</c:v>
                </c:pt>
                <c:pt idx="5">
                  <c:v>Digital/Streaming Audio</c:v>
                </c:pt>
                <c:pt idx="6">
                  <c:v>Digital Display (desktop or mobile)</c:v>
                </c:pt>
                <c:pt idx="7">
                  <c:v>Terrestrial Audio (AM/FM or satellite radio)</c:v>
                </c:pt>
                <c:pt idx="8">
                  <c:v>Print </c:v>
                </c:pt>
                <c:pt idx="9">
                  <c:v>OOH (out of home)</c:v>
                </c:pt>
              </c:strCache>
            </c:strRef>
          </c:cat>
          <c:val>
            <c:numRef>
              <c:f>Sheet1!$D$2:$D$11</c:f>
              <c:numCache>
                <c:formatCode>0%</c:formatCode>
                <c:ptCount val="10"/>
                <c:pt idx="0">
                  <c:v>0.01</c:v>
                </c:pt>
                <c:pt idx="1">
                  <c:v>0.08</c:v>
                </c:pt>
                <c:pt idx="2">
                  <c:v>0.03</c:v>
                </c:pt>
                <c:pt idx="3">
                  <c:v>0.03</c:v>
                </c:pt>
                <c:pt idx="4">
                  <c:v>0.18</c:v>
                </c:pt>
                <c:pt idx="5">
                  <c:v>0.05</c:v>
                </c:pt>
                <c:pt idx="6">
                  <c:v>0.1</c:v>
                </c:pt>
                <c:pt idx="7">
                  <c:v>0.17</c:v>
                </c:pt>
                <c:pt idx="8">
                  <c:v>0.33</c:v>
                </c:pt>
                <c:pt idx="9">
                  <c:v>0.16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BA-473A-91B6-D6C187782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1449217872"/>
        <c:axId val="1449212112"/>
      </c:barChart>
      <c:catAx>
        <c:axId val="1449217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49212112"/>
        <c:crosses val="autoZero"/>
        <c:auto val="1"/>
        <c:lblAlgn val="ctr"/>
        <c:lblOffset val="100"/>
        <c:noMultiLvlLbl val="0"/>
      </c:catAx>
      <c:valAx>
        <c:axId val="144921211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4921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0627063018089712"/>
          <c:y val="3.6112495411550503E-2"/>
          <c:w val="0.48193541266374235"/>
          <c:h val="6.34995223150581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C542A-BC80-6BEC-3BD9-892A46869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413E62-E610-9811-A5E1-F153AA72FE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E7853-085B-5FDA-4B8D-CEA94BD26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B38E-7B80-0F31-FBEE-E243063E3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386352-7265-5E3E-C5E5-D33C24E0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9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17283-E46B-2DF4-E6AD-514F3B791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61534E-0965-1B7F-5726-89D30FDA64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C05BC-06DF-E7E7-2E8A-AE7CABA5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2991B2-1CAE-4834-82DB-6F7F2A5E2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1577B-AF9C-76C0-B609-8FC68CDC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10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DD4A2F-F975-7124-191F-D4A5F3568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810734-BB93-16F4-5EB3-E4DF20531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48AF1-ED74-A20A-7300-11E46441E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71015-EDA6-7B83-CC4B-9E4FDFA2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4492A5-9144-9977-D523-C50CFB829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C412F-76D2-0619-3039-E8AA9920C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8842B-736F-C95A-1776-F5F6A7403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CB779-95F3-5DC5-7530-2DA27ABC2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AE585-739A-B662-7992-CE4050CC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09741-DF01-F112-8F96-0DA7BA496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7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4C76C-9AD7-F329-9F54-FFBD55CAB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09265-10BE-7F4F-E20F-10A3BB041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11386-374C-803A-9727-6FA8F807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0031A-CC69-9224-2009-C99A6BCDC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100E85-3AED-2144-C75B-42F12949B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2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96476-968D-D7E1-721E-3788547FF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74E66-9EB7-E48A-9738-8D9012C229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9E3D4F-D90A-BD56-A7D1-765DA13041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4ACB8-10AC-5391-0C25-F29084E9A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6507E-59A7-D2F3-BBDD-0C17567A2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B5191-5E55-0E16-2F80-AB763AAAC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36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7EBAD-F88E-8B10-95F9-5945BB2C0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930ED-88F7-8B0F-49A1-9C4D0F17C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5D8CC-6237-5046-D473-810A500EA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9D7B4-5424-3CA4-97D5-BBA18F8DFB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B3D6FE-2C7F-7E49-77EE-21325EABA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0B7D7D-3726-1910-3255-93691C1F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C750FA-4447-A5E2-0CAD-1C347F16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5E2AEC-38B0-E60F-C7B6-B00D6203A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29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87D6E-8CDF-FFC9-37C2-B48D84E40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9296C-737D-26C2-3C7B-CAC222D12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DF9EE-352B-AD2E-48DE-F0419F5F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6626D-ABC3-3598-CDA7-749FC6502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161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3FA52A-F7DA-F03E-391E-FF306F3C2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5F46F-3051-DB86-B9EB-543B13D4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DCEBE0-9479-FF0C-AB72-E831A1FB3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0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C6302-B87E-E004-6978-0759F9C42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39B3F-B2F9-2DB1-E28F-EE15E21B0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BCBDE-7DB0-4A1D-D34F-F52C5D9B51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A72E9-5898-5867-B807-60D8E817C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6660D-3A8F-7B64-FAFC-38F023D0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6905B3-4BB3-3929-A142-0812F7504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1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FAA31-7670-FD72-03D9-485EB4E4D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5C0F10-FB11-D12A-5F23-9F870BEE0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7B71A1-02AE-CFE9-5E0B-F07855A589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53E26-9BEA-CBD5-6D2F-42E6FAAAA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3127E-BB14-DD90-34F9-94C96BABB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3DDAF-D1B3-D201-F223-4AE0212B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03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33A4FA-4D6B-DBC9-B311-D6F6027B8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E268E-6467-C547-4146-6DF1CB62A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67CD5-7400-C517-FF7F-7218A0A1D9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3F20C8-8425-42BC-8B1E-4C6354C6BBB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E6517-932A-3739-8999-1458F6DC7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6D05B-0062-2C37-31B0-66B54ED29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A0A4A9-171D-4231-9754-5F39F1780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5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premion.com/new-study-2024-priorities-for-ctv-ott-advertising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More advertisers are planning in increase their spending in Connected TV than any other platform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2937755" cy="27699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YoY Ad Investment Change by Platform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 spend insights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911E77-8B5C-C9C0-FECA-660025AC688A}"/>
              </a:ext>
            </a:extLst>
          </p:cNvPr>
          <p:cNvSpPr txBox="1"/>
          <p:nvPr/>
        </p:nvSpPr>
        <p:spPr>
          <a:xfrm>
            <a:off x="483207" y="6332023"/>
            <a:ext cx="11613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Premion, 2024 CTV/OTT Advertiser Survey.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6" name="TextBox 15">
            <a:hlinkClick r:id="rId5"/>
            <a:extLst>
              <a:ext uri="{FF2B5EF4-FFF2-40B4-BE49-F238E27FC236}">
                <a16:creationId xmlns:a16="http://schemas.microsoft.com/office/drawing/2014/main" id="{9191B20D-FAF2-4622-D148-1B362A092989}"/>
              </a:ext>
            </a:extLst>
          </p:cNvPr>
          <p:cNvSpPr txBox="1">
            <a:spLocks/>
          </p:cNvSpPr>
          <p:nvPr/>
        </p:nvSpPr>
        <p:spPr>
          <a:xfrm>
            <a:off x="-3" y="606443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1675F2D0-F826-9820-D409-2ED711EDF04B}"/>
              </a:ext>
            </a:extLst>
          </p:cNvPr>
          <p:cNvGraphicFramePr/>
          <p:nvPr/>
        </p:nvGraphicFramePr>
        <p:xfrm>
          <a:off x="981788" y="1986643"/>
          <a:ext cx="9981284" cy="411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023A43BC-26B5-3A73-4B50-767E494DEB92}"/>
              </a:ext>
            </a:extLst>
          </p:cNvPr>
          <p:cNvSpPr txBox="1"/>
          <p:nvPr/>
        </p:nvSpPr>
        <p:spPr>
          <a:xfrm>
            <a:off x="0" y="1685013"/>
            <a:ext cx="122022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1B1464"/>
                </a:solidFill>
                <a:latin typeface="Helvetica" panose="020B0403020202020204" pitchFamily="34" charset="0"/>
              </a:rPr>
              <a:t>Ad Spending Change in 2024 vs 2023</a:t>
            </a:r>
          </a:p>
          <a:p>
            <a:pPr algn="ctr"/>
            <a:r>
              <a:rPr lang="en-US" sz="1200" dirty="0">
                <a:solidFill>
                  <a:srgbClr val="1B1464"/>
                </a:solidFill>
                <a:latin typeface="Helvetica" panose="020B0403020202020204" pitchFamily="34" charset="0"/>
              </a:rPr>
              <a:t>(Sorted by Increase)</a:t>
            </a:r>
          </a:p>
        </p:txBody>
      </p:sp>
    </p:spTree>
    <p:extLst>
      <p:ext uri="{BB962C8B-B14F-4D97-AF65-F5344CB8AC3E}">
        <p14:creationId xmlns:p14="http://schemas.microsoft.com/office/powerpoint/2010/main" val="4149665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59CCC5E-0BA7-4F77-8C2B-84C002792FC8}"/>
</file>

<file path=customXml/itemProps2.xml><?xml version="1.0" encoding="utf-8"?>
<ds:datastoreItem xmlns:ds="http://schemas.openxmlformats.org/officeDocument/2006/customXml" ds:itemID="{E288DA07-4261-43EA-BF17-A569E798C4E2}"/>
</file>

<file path=customXml/itemProps3.xml><?xml version="1.0" encoding="utf-8"?>
<ds:datastoreItem xmlns:ds="http://schemas.openxmlformats.org/officeDocument/2006/customXml" ds:itemID="{F8F060DE-CB7A-4092-A62F-4117609601A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2024-08-08T18:18:06Z</dcterms:created>
  <dcterms:modified xsi:type="dcterms:W3CDTF">2024-08-08T18:18:55Z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