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4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8C0C27-98FA-4066-9FE4-F2EFAD827222}" v="1" dt="2024-09-10T15:11:03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5" d="100"/>
          <a:sy n="35" d="100"/>
        </p:scale>
        <p:origin x="173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78C0C27-98FA-4066-9FE4-F2EFAD827222}"/>
    <pc:docChg chg="addSld modSld">
      <pc:chgData name="Dylan Breger" userId="9b3da09f-10fe-42ec-9aa5-9fa2a3e9cc20" providerId="ADAL" clId="{A78C0C27-98FA-4066-9FE4-F2EFAD827222}" dt="2024-09-10T15:11:03.159" v="0"/>
      <pc:docMkLst>
        <pc:docMk/>
      </pc:docMkLst>
      <pc:sldChg chg="add">
        <pc:chgData name="Dylan Breger" userId="9b3da09f-10fe-42ec-9aa5-9fa2a3e9cc20" providerId="ADAL" clId="{A78C0C27-98FA-4066-9FE4-F2EFAD827222}" dt="2024-09-10T15:11:03.159" v="0"/>
        <pc:sldMkLst>
          <pc:docMk/>
          <pc:sldMk cId="3486395939" sldId="214737644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0F825-62B6-44B8-8B78-5A6290E4644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F51D3-E011-4FE1-AC93-8DEC242E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20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2921A-6E17-424B-BAAE-A14B82364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0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EBF23-4AA1-E678-758F-58ED489DA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558-468A-12A5-270B-D1D17AFD9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0E4F7-24AC-F713-05FB-A597F5D7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30AAD-1793-28E9-3889-1751AF19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01098-047B-1A8F-7495-DE373671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2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275A-1C88-8F7C-B815-88E43D70F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47FD5-BFBD-9954-E303-62ADE8E2A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D5188-BD6C-292D-F922-0223D3D9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89188-0D1F-D73C-3937-E258BAEA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CE0B8-6908-7F2B-6F27-EA8D6805F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EB911E-3550-6AE2-6319-7E9C98E5B4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6D001-6EE4-8976-50AE-AE00ED70B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C270F-6B17-2C88-A3DD-DFC4676F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28683-1DFF-7A63-28EE-6969D6099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5041C-61DF-7813-3A1D-B5F6E4D7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8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0E19C-C06C-592B-3AC2-DAFF9286C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02B37-2B75-203B-A2BA-02AFBEE98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493A7-BA0B-C5D2-1B54-4D56F47E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5903F-383C-14C7-9EA2-7E8CD69AB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1E38B-F58F-0F60-8524-E99ED8AB2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4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16CA9-735A-EEBB-FC62-E479705E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F036-1CE6-ACDC-AC22-D3A2A0213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E866-0C81-E788-60A3-2C756C6A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422EB-FC48-D778-37C1-9F578E0B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37A27-95C5-0BF1-E51D-B28136C27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5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43D0F-D637-782A-0B51-49180607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1624C-8D9D-7A9B-0ABF-E979792CA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EE77F-97D8-3128-018F-26E16961B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A1729-55BE-5DCC-9962-C5EDF41C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B40AB-B2EF-5E1F-8126-3BD61048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47B6A-45C0-DB69-9C25-7D2322521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8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3B00B-E25C-E7E0-9360-D5FFE599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BF8EC-1E04-263A-FC98-7FD652F39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64298-9132-A25D-5A93-C3FDADEC1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34CE6-A565-335C-DAAD-10518CB65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D27802-8FC5-CC5D-7B14-8BE5B58D49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1712B6-FF1A-5317-F923-4EEA7500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898F88-B366-1AAD-5A24-8C37261B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BFF6D8-1D39-502F-52B1-A1B32E4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936C-B45E-2176-7517-DB52BA88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ACB8B-AAA8-D610-CE2B-E58E6E900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0C951-2EB8-6983-560D-940ABC53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FE77-3C1E-8AF9-AC72-4447C5A4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2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AEF853-6D8C-47E4-5B75-B1C1AF55C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EE448-07BA-0E56-D5AF-1DA92E983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A32BF-CA31-07C2-87DF-AC509148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7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EA0A4-A286-0B6D-9F37-CE8055F70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7D4E8-0E43-8B5F-5B0C-A352DD42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9F235-ACC7-EE80-8A08-946802B2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86D0A-F939-D7CB-2255-5991B8753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9B31B-CBF9-72D2-FF27-75922C53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C034F-01E5-FC86-54DB-7446CCBE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1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BC924-307F-4DE9-4B7D-E16004DA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ACBA38-047C-C020-07B7-11120163C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08068-2015-22A7-DAD5-2B8DF132C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2C088-FA1B-6876-A730-7217558D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C45BA-AC1F-0FEB-6765-2C2B30CC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E0FDF-4D86-94B4-0CF4-4B05F38C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4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FA92B7-8EC9-5161-B662-3F2C3481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C59E1-5BF8-A92C-41B7-D7C692E67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6025A-DA0A-4AB1-8C83-89A11E9F9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0CACD-D1D1-AEDD-D9C7-91D51B2CB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1DD91-C977-7061-171B-923887BB3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1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9D49C0-962B-E82F-588C-DFD0415C1073}"/>
              </a:ext>
            </a:extLst>
          </p:cNvPr>
          <p:cNvSpPr/>
          <p:nvPr/>
        </p:nvSpPr>
        <p:spPr>
          <a:xfrm>
            <a:off x="21519" y="1726397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5A794E-6802-D9D3-2A75-2FB9043D87CC}"/>
              </a:ext>
            </a:extLst>
          </p:cNvPr>
          <p:cNvSpPr txBox="1"/>
          <p:nvPr/>
        </p:nvSpPr>
        <p:spPr>
          <a:xfrm>
            <a:off x="390617" y="6331443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Nielsen Ad intel, National TV Commercial Unit &amp; Time Distribution by Ad Duration Broadcast TV + Cable TV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</a:rPr>
              <a:t>,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2019-2023.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8169C2-E21C-D34C-1619-BF8DCCD746B2}"/>
              </a:ext>
            </a:extLst>
          </p:cNvPr>
          <p:cNvSpPr/>
          <p:nvPr/>
        </p:nvSpPr>
        <p:spPr>
          <a:xfrm>
            <a:off x="-1" y="-1"/>
            <a:ext cx="3579780" cy="28034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Duration: % of TV Units &amp; Commercial Time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08A9CA-E889-9136-CB3A-E35F139034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6690C8-6572-FAC4-AFEB-133068CCC085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effectiveness insights</a:t>
            </a:r>
          </a:p>
        </p:txBody>
      </p:sp>
      <p:pic>
        <p:nvPicPr>
          <p:cNvPr id="11" name="Picture 2">
            <a:hlinkClick r:id="rId4"/>
            <a:extLst>
              <a:ext uri="{FF2B5EF4-FFF2-40B4-BE49-F238E27FC236}">
                <a16:creationId xmlns:a16="http://schemas.microsoft.com/office/drawing/2014/main" id="{5F83B4F5-24C0-7B88-2808-3A6AA030B8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3D7257C-0E90-20A0-FE0E-50DF32F82C41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BCA9437-23EF-0569-83BB-78D6735263A7}"/>
              </a:ext>
            </a:extLst>
          </p:cNvPr>
          <p:cNvGraphicFramePr>
            <a:graphicFrameLocks noGrp="1"/>
          </p:cNvGraphicFramePr>
          <p:nvPr/>
        </p:nvGraphicFramePr>
        <p:xfrm>
          <a:off x="977696" y="2490811"/>
          <a:ext cx="5040588" cy="368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643">
                  <a:extLst>
                    <a:ext uri="{9D8B030D-6E8A-4147-A177-3AD203B41FA5}">
                      <a16:colId xmlns:a16="http://schemas.microsoft.com/office/drawing/2014/main" val="133577261"/>
                    </a:ext>
                  </a:extLst>
                </a:gridCol>
                <a:gridCol w="696553">
                  <a:extLst>
                    <a:ext uri="{9D8B030D-6E8A-4147-A177-3AD203B41FA5}">
                      <a16:colId xmlns:a16="http://schemas.microsoft.com/office/drawing/2014/main" val="3078011759"/>
                    </a:ext>
                  </a:extLst>
                </a:gridCol>
                <a:gridCol w="840098">
                  <a:extLst>
                    <a:ext uri="{9D8B030D-6E8A-4147-A177-3AD203B41FA5}">
                      <a16:colId xmlns:a16="http://schemas.microsoft.com/office/drawing/2014/main" val="2805588821"/>
                    </a:ext>
                  </a:extLst>
                </a:gridCol>
                <a:gridCol w="840098">
                  <a:extLst>
                    <a:ext uri="{9D8B030D-6E8A-4147-A177-3AD203B41FA5}">
                      <a16:colId xmlns:a16="http://schemas.microsoft.com/office/drawing/2014/main" val="2171312004"/>
                    </a:ext>
                  </a:extLst>
                </a:gridCol>
                <a:gridCol w="840098">
                  <a:extLst>
                    <a:ext uri="{9D8B030D-6E8A-4147-A177-3AD203B41FA5}">
                      <a16:colId xmlns:a16="http://schemas.microsoft.com/office/drawing/2014/main" val="575916587"/>
                    </a:ext>
                  </a:extLst>
                </a:gridCol>
                <a:gridCol w="840098">
                  <a:extLst>
                    <a:ext uri="{9D8B030D-6E8A-4147-A177-3AD203B41FA5}">
                      <a16:colId xmlns:a16="http://schemas.microsoft.com/office/drawing/2014/main" val="2600896728"/>
                    </a:ext>
                  </a:extLst>
                </a:gridCol>
              </a:tblGrid>
              <a:tr h="352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E2E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F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% of Units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14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416471"/>
                  </a:ext>
                </a:extLst>
              </a:tr>
              <a:tr h="396576">
                <a:tc>
                  <a:txBody>
                    <a:bodyPr/>
                    <a:lstStyle/>
                    <a:p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Ad Duration</a:t>
                      </a:r>
                      <a:b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</a:br>
                      <a:r>
                        <a:rPr lang="en-US" sz="105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(in seconds)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576197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62%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63%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64%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65%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37509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33%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28%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27%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96707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054046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33125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523609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00804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633060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576743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91284"/>
                  </a:ext>
                </a:extLst>
              </a:tr>
              <a:tr h="242352">
                <a:tc>
                  <a:txBody>
                    <a:bodyPr/>
                    <a:lstStyle/>
                    <a:p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180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141274"/>
                  </a:ext>
                </a:extLst>
              </a:tr>
              <a:tr h="396576">
                <a:tc>
                  <a:txBody>
                    <a:bodyPr/>
                    <a:lstStyle/>
                    <a:p>
                      <a:r>
                        <a:rPr lang="en-US" sz="105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Grand Total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20497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D72EED6-A063-220A-F6F4-E4F52C2409E6}"/>
              </a:ext>
            </a:extLst>
          </p:cNvPr>
          <p:cNvGraphicFramePr>
            <a:graphicFrameLocks noGrp="1"/>
          </p:cNvGraphicFramePr>
          <p:nvPr/>
        </p:nvGraphicFramePr>
        <p:xfrm>
          <a:off x="6690122" y="2461300"/>
          <a:ext cx="4124280" cy="3703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4856">
                  <a:extLst>
                    <a:ext uri="{9D8B030D-6E8A-4147-A177-3AD203B41FA5}">
                      <a16:colId xmlns:a16="http://schemas.microsoft.com/office/drawing/2014/main" val="3078011759"/>
                    </a:ext>
                  </a:extLst>
                </a:gridCol>
                <a:gridCol w="824856">
                  <a:extLst>
                    <a:ext uri="{9D8B030D-6E8A-4147-A177-3AD203B41FA5}">
                      <a16:colId xmlns:a16="http://schemas.microsoft.com/office/drawing/2014/main" val="2805588821"/>
                    </a:ext>
                  </a:extLst>
                </a:gridCol>
                <a:gridCol w="824856">
                  <a:extLst>
                    <a:ext uri="{9D8B030D-6E8A-4147-A177-3AD203B41FA5}">
                      <a16:colId xmlns:a16="http://schemas.microsoft.com/office/drawing/2014/main" val="2171312004"/>
                    </a:ext>
                  </a:extLst>
                </a:gridCol>
                <a:gridCol w="824856">
                  <a:extLst>
                    <a:ext uri="{9D8B030D-6E8A-4147-A177-3AD203B41FA5}">
                      <a16:colId xmlns:a16="http://schemas.microsoft.com/office/drawing/2014/main" val="575916587"/>
                    </a:ext>
                  </a:extLst>
                </a:gridCol>
                <a:gridCol w="824856">
                  <a:extLst>
                    <a:ext uri="{9D8B030D-6E8A-4147-A177-3AD203B41FA5}">
                      <a16:colId xmlns:a16="http://schemas.microsoft.com/office/drawing/2014/main" val="2600896728"/>
                    </a:ext>
                  </a:extLst>
                </a:gridCol>
              </a:tblGrid>
              <a:tr h="356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% of Total Commercial Time By Ad Duration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14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416471"/>
                  </a:ext>
                </a:extLst>
              </a:tr>
              <a:tr h="401241"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2E8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576197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39%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42%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42%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37509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43%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37%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36%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96707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054046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33125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523609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00804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633060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576743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91284"/>
                  </a:ext>
                </a:extLst>
              </a:tr>
              <a:tr h="25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1%</a:t>
                      </a:r>
                    </a:p>
                  </a:txBody>
                  <a:tcPr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141274"/>
                  </a:ext>
                </a:extLst>
              </a:tr>
              <a:tr h="4012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B1464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204977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4E20E2C-3445-BE66-B722-F5EFB4F6F41B}"/>
              </a:ext>
            </a:extLst>
          </p:cNvPr>
          <p:cNvSpPr txBox="1"/>
          <p:nvPr/>
        </p:nvSpPr>
        <p:spPr>
          <a:xfrm>
            <a:off x="1" y="1821493"/>
            <a:ext cx="12170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National TV Commercial Unit &amp; Time Distribution by Ad Duration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Broadcast TV + Cable TV </a:t>
            </a:r>
            <a:endParaRPr kumimoji="0" lang="en-US" sz="140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DDAA96-7462-45DE-1734-ACD2E6F18F4D}"/>
              </a:ext>
            </a:extLst>
          </p:cNvPr>
          <p:cNvSpPr/>
          <p:nvPr/>
        </p:nvSpPr>
        <p:spPr>
          <a:xfrm>
            <a:off x="95693" y="469328"/>
            <a:ext cx="99529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:15-second spots now account for two-thirds of national TV ad units, which equates to over 40% of total commercial time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8E1B39-90AE-6EB0-EA8B-24C089238935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B749FE-AFE5-E107-77B4-9E58A39186E5}"/>
              </a:ext>
            </a:extLst>
          </p:cNvPr>
          <p:cNvSpPr/>
          <p:nvPr/>
        </p:nvSpPr>
        <p:spPr>
          <a:xfrm>
            <a:off x="977696" y="2847459"/>
            <a:ext cx="5040588" cy="3331768"/>
          </a:xfrm>
          <a:prstGeom prst="rect">
            <a:avLst/>
          </a:prstGeom>
          <a:noFill/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E6A003-BBCE-F6A2-5F9F-C386D06A65AA}"/>
              </a:ext>
            </a:extLst>
          </p:cNvPr>
          <p:cNvSpPr/>
          <p:nvPr/>
        </p:nvSpPr>
        <p:spPr>
          <a:xfrm>
            <a:off x="6690122" y="2817948"/>
            <a:ext cx="4124280" cy="3346673"/>
          </a:xfrm>
          <a:prstGeom prst="rect">
            <a:avLst/>
          </a:prstGeom>
          <a:noFill/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9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Widescreen</PresentationFormat>
  <Paragraphs>142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2024-09-10T15:11:00Z</dcterms:created>
  <dcterms:modified xsi:type="dcterms:W3CDTF">2024-09-10T15:11:05Z</dcterms:modified>
</cp:coreProperties>
</file>