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764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C0C27-98FA-4066-9FE4-F2EFAD827222}" v="1" dt="2024-09-10T15:11:03.163"/>
    <p1510:client id="{D4AF1CF3-572A-4724-8619-0221BD210F9E}" v="1" dt="2024-09-10T15:11:35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53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78C0C27-98FA-4066-9FE4-F2EFAD827222}"/>
    <pc:docChg chg="addSld modSld">
      <pc:chgData name="Dylan Breger" userId="9b3da09f-10fe-42ec-9aa5-9fa2a3e9cc20" providerId="ADAL" clId="{A78C0C27-98FA-4066-9FE4-F2EFAD827222}" dt="2024-09-10T15:11:03.159" v="0"/>
      <pc:docMkLst>
        <pc:docMk/>
      </pc:docMkLst>
      <pc:sldChg chg="add">
        <pc:chgData name="Dylan Breger" userId="9b3da09f-10fe-42ec-9aa5-9fa2a3e9cc20" providerId="ADAL" clId="{A78C0C27-98FA-4066-9FE4-F2EFAD827222}" dt="2024-09-10T15:11:03.159" v="0"/>
        <pc:sldMkLst>
          <pc:docMk/>
          <pc:sldMk cId="3486395939" sldId="2147376442"/>
        </pc:sldMkLst>
      </pc:sldChg>
    </pc:docChg>
  </pc:docChgLst>
  <pc:docChgLst>
    <pc:chgData name="Dylan Breger" userId="9b3da09f-10fe-42ec-9aa5-9fa2a3e9cc20" providerId="ADAL" clId="{D4AF1CF3-572A-4724-8619-0221BD210F9E}"/>
    <pc:docChg chg="custSel addSld delSld modSld">
      <pc:chgData name="Dylan Breger" userId="9b3da09f-10fe-42ec-9aa5-9fa2a3e9cc20" providerId="ADAL" clId="{D4AF1CF3-572A-4724-8619-0221BD210F9E}" dt="2024-09-10T15:11:43.871" v="2" actId="47"/>
      <pc:docMkLst>
        <pc:docMk/>
      </pc:docMkLst>
      <pc:sldChg chg="delSp del mod">
        <pc:chgData name="Dylan Breger" userId="9b3da09f-10fe-42ec-9aa5-9fa2a3e9cc20" providerId="ADAL" clId="{D4AF1CF3-572A-4724-8619-0221BD210F9E}" dt="2024-09-10T15:11:43.871" v="2" actId="47"/>
        <pc:sldMkLst>
          <pc:docMk/>
          <pc:sldMk cId="3486395939" sldId="2147376442"/>
        </pc:sldMkLst>
        <pc:spChg chg="del">
          <ac:chgData name="Dylan Breger" userId="9b3da09f-10fe-42ec-9aa5-9fa2a3e9cc20" providerId="ADAL" clId="{D4AF1CF3-572A-4724-8619-0221BD210F9E}" dt="2024-09-10T15:11:39.708" v="1" actId="478"/>
          <ac:spMkLst>
            <pc:docMk/>
            <pc:sldMk cId="3486395939" sldId="2147376442"/>
            <ac:spMk id="19" creationId="{44E20E2C-3445-BE66-B722-F5EFB4F6F41B}"/>
          </ac:spMkLst>
        </pc:spChg>
      </pc:sldChg>
      <pc:sldChg chg="add">
        <pc:chgData name="Dylan Breger" userId="9b3da09f-10fe-42ec-9aa5-9fa2a3e9cc20" providerId="ADAL" clId="{D4AF1CF3-572A-4724-8619-0221BD210F9E}" dt="2024-09-10T15:11:35.426" v="0"/>
        <pc:sldMkLst>
          <pc:docMk/>
          <pc:sldMk cId="3981995670" sldId="214737646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62352191256881E-2"/>
          <c:y val="0.20334539868377477"/>
          <c:w val="0.97547529561748625"/>
          <c:h val="0.663801634094411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CTV % of time spent with media</c:v>
                </c:pt>
              </c:strCache>
            </c:strRef>
          </c:tx>
          <c:spPr>
            <a:ln w="28575" cap="rnd">
              <a:solidFill>
                <a:srgbClr val="1B146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1464"/>
              </a:solidFill>
              <a:ln w="9525">
                <a:solidFill>
                  <a:srgbClr val="1B146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</c:numCache>
            </c:numRef>
          </c:cat>
          <c:val>
            <c:numRef>
              <c:f>Sheet1!$B$2:$B$9</c:f>
              <c:numCache>
                <c:formatCode>0.0%</c:formatCode>
                <c:ptCount val="8"/>
                <c:pt idx="0">
                  <c:v>8.8999999999999996E-2</c:v>
                </c:pt>
                <c:pt idx="1">
                  <c:v>0.115</c:v>
                </c:pt>
                <c:pt idx="2">
                  <c:v>0.13600000000000001</c:v>
                </c:pt>
                <c:pt idx="3">
                  <c:v>0.151</c:v>
                </c:pt>
                <c:pt idx="4">
                  <c:v>0.16600000000000001</c:v>
                </c:pt>
                <c:pt idx="5">
                  <c:v>0.17899999999999999</c:v>
                </c:pt>
                <c:pt idx="6">
                  <c:v>0.19</c:v>
                </c:pt>
                <c:pt idx="7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7E-4DDE-B5F1-C0F1D90197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CTV % of total ad spending </c:v>
                </c:pt>
              </c:strCache>
            </c:strRef>
          </c:tx>
          <c:spPr>
            <a:ln w="28575" cap="rnd">
              <a:solidFill>
                <a:srgbClr val="ED3C8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3C8D"/>
              </a:solidFill>
              <a:ln w="9525">
                <a:solidFill>
                  <a:srgbClr val="ED3C8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</c:numCache>
            </c:numRef>
          </c:cat>
          <c:val>
            <c:numRef>
              <c:f>Sheet1!$C$2:$C$9</c:f>
              <c:numCache>
                <c:formatCode>0.0%</c:formatCode>
                <c:ptCount val="8"/>
                <c:pt idx="0">
                  <c:v>2.8000000000000001E-2</c:v>
                </c:pt>
                <c:pt idx="1">
                  <c:v>4.3999999999999997E-2</c:v>
                </c:pt>
                <c:pt idx="2">
                  <c:v>5.5E-2</c:v>
                </c:pt>
                <c:pt idx="3">
                  <c:v>0.06</c:v>
                </c:pt>
                <c:pt idx="4">
                  <c:v>6.8000000000000005E-2</c:v>
                </c:pt>
                <c:pt idx="5">
                  <c:v>7.3999999999999996E-2</c:v>
                </c:pt>
                <c:pt idx="6">
                  <c:v>7.8E-2</c:v>
                </c:pt>
                <c:pt idx="7">
                  <c:v>8.1000000000000003E-2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7E-4DDE-B5F1-C0F1D9019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446912"/>
        <c:axId val="1977450752"/>
      </c:lineChart>
      <c:catAx>
        <c:axId val="197744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77450752"/>
        <c:crosses val="autoZero"/>
        <c:auto val="1"/>
        <c:lblAlgn val="ctr"/>
        <c:lblOffset val="100"/>
        <c:noMultiLvlLbl val="0"/>
      </c:catAx>
      <c:valAx>
        <c:axId val="1977450752"/>
        <c:scaling>
          <c:orientation val="minMax"/>
          <c:max val="0.2"/>
        </c:scaling>
        <c:delete val="1"/>
        <c:axPos val="l"/>
        <c:numFmt formatCode="0.0%" sourceLinked="1"/>
        <c:majorTickMark val="out"/>
        <c:minorTickMark val="none"/>
        <c:tickLblPos val="nextTo"/>
        <c:crossAx val="197744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0F825-62B6-44B8-8B78-5A6290E4644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F51D3-E011-4FE1-AC93-8DEC242EE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2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BF23-4AA1-E678-758F-58ED489DA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558-468A-12A5-270B-D1D17AFD9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0E4F7-24AC-F713-05FB-A597F5D7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30AAD-1793-28E9-3889-1751AF19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01098-047B-1A8F-7495-DE373671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2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275A-1C88-8F7C-B815-88E43D70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47FD5-BFBD-9954-E303-62ADE8E2A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5188-BD6C-292D-F922-0223D3D9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89188-0D1F-D73C-3937-E258BAEA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E0B8-6908-7F2B-6F27-EA8D6805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B911E-3550-6AE2-6319-7E9C98E5B4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6D001-6EE4-8976-50AE-AE00ED70B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C270F-6B17-2C88-A3DD-DFC4676F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28683-1DFF-7A63-28EE-6969D609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5041C-61DF-7813-3A1D-B5F6E4D7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8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E19C-C06C-592B-3AC2-DAFF9286C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2B37-2B75-203B-A2BA-02AFBEE98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493A7-BA0B-C5D2-1B54-4D56F47E2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5903F-383C-14C7-9EA2-7E8CD69A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1E38B-F58F-0F60-8524-E99ED8AB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4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16CA9-735A-EEBB-FC62-E479705E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F036-1CE6-ACDC-AC22-D3A2A0213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E866-0C81-E788-60A3-2C756C6A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422EB-FC48-D778-37C1-9F578E0B5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37A27-95C5-0BF1-E51D-B28136C2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5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3D0F-D637-782A-0B51-49180607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624C-8D9D-7A9B-0ABF-E979792CA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EE77F-97D8-3128-018F-26E16961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A1729-55BE-5DCC-9962-C5EDF41C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B40AB-B2EF-5E1F-8126-3BD61048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47B6A-45C0-DB69-9C25-7D2322521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8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3B00B-E25C-E7E0-9360-D5FFE599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BF8EC-1E04-263A-FC98-7FD652F39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64298-9132-A25D-5A93-C3FDADEC1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34CE6-A565-335C-DAAD-10518CB65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D27802-8FC5-CC5D-7B14-8BE5B58D49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1712B6-FF1A-5317-F923-4EEA7500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98F88-B366-1AAD-5A24-8C37261B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BFF6D8-1D39-502F-52B1-A1B32E4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936C-B45E-2176-7517-DB52BA88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ACB8B-AAA8-D610-CE2B-E58E6E90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0C951-2EB8-6983-560D-940ABC53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FE77-3C1E-8AF9-AC72-4447C5A4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2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AEF853-6D8C-47E4-5B75-B1C1AF55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EE448-07BA-0E56-D5AF-1DA92E983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A32BF-CA31-07C2-87DF-AC509148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7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A0A4-A286-0B6D-9F37-CE8055F70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7D4E8-0E43-8B5F-5B0C-A352DD42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9F235-ACC7-EE80-8A08-946802B2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86D0A-F939-D7CB-2255-5991B875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9B31B-CBF9-72D2-FF27-75922C53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C034F-01E5-FC86-54DB-7446CCBE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1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C924-307F-4DE9-4B7D-E16004DA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CBA38-047C-C020-07B7-11120163C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08068-2015-22A7-DAD5-2B8DF132C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2C088-FA1B-6876-A730-7217558D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45BA-AC1F-0FEB-6765-2C2B30CC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E0FDF-4D86-94B4-0CF4-4B05F38C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4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FA92B7-8EC9-5161-B662-3F2C3481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59E1-5BF8-A92C-41B7-D7C692E67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6025A-DA0A-4AB1-8C83-89A11E9F9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4DF070-CFD3-4D5B-A2E4-4AFDCFFA38FD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0CACD-D1D1-AEDD-D9C7-91D51B2CB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1DD91-C977-7061-171B-923887BB3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CFC723-FAD4-4403-9E22-F10744CF9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1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51577" y="6136056"/>
            <a:ext cx="115389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EMARKETER Forecast, June 2024. ‘Connected TV: Share of Time Spent per Day With Media by US Adults vs. Share of Total Ad Spending – 2019-2026’. Note: connected TV (CTV) time spent includes ages 18+, includes all time spent using the internet through a CTV, and includes CTV devices such as Apple TV, Xfinity Flex, connected Blu-ray devices, connected game consoles, Google Chromecast, Roku, and smart TVs; CTV ad spending includes digital advertising that appears on CTV devices, includes display ads that appear on home screens and in-stream video ads that appear on CTVs from platforms like Hulu, Roku, and YouTube, and excludes network-sold inventory from traditional linear TV and addressable TV advertising; ad spending forecast from March 2024.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3715968" cy="30644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CTV: % of Time Spent &amp; Ad Spend</a:t>
            </a: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vs. Total Media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-3" y="1821493"/>
            <a:ext cx="12170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 - % of Time Spent with Media and % of Total Ad Spending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E64D94F0-01B9-12EE-D905-D6FD0F28EC39}"/>
              </a:ext>
            </a:extLst>
          </p:cNvPr>
          <p:cNvGraphicFramePr/>
          <p:nvPr/>
        </p:nvGraphicFramePr>
        <p:xfrm>
          <a:off x="399703" y="2296527"/>
          <a:ext cx="11392594" cy="377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0E4AB10-EFF8-45C9-4863-41E60E708039}"/>
              </a:ext>
            </a:extLst>
          </p:cNvPr>
          <p:cNvSpPr/>
          <p:nvPr/>
        </p:nvSpPr>
        <p:spPr>
          <a:xfrm>
            <a:off x="88816" y="454849"/>
            <a:ext cx="101619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Viewers are migrating to CTV faster than the ad dollars which represents a key opportunity for marketers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85DE5D-C86F-E97B-A3E4-222EE6F897EB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9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2C11FDA-9EAF-47B2-B1DD-6FC8A7439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7FAF74-2E66-4926-A461-5223DABCC6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6E179E-1C37-4521-83F0-E36E34D7D6AB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2024-09-10T15:11:00Z</dcterms:created>
  <dcterms:modified xsi:type="dcterms:W3CDTF">2024-09-10T15:11:46Z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