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14737646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25647A-0F24-4ABF-9CE5-19AD4EA1A00E}" v="1" dt="2024-09-10T15:12:21.376"/>
    <p1510:client id="{A78C0C27-98FA-4066-9FE4-F2EFAD827222}" v="1" dt="2024-09-10T15:11:03.1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9" d="100"/>
          <a:sy n="79" d="100"/>
        </p:scale>
        <p:origin x="821"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ylan Breger" userId="9b3da09f-10fe-42ec-9aa5-9fa2a3e9cc20" providerId="ADAL" clId="{9B25647A-0F24-4ABF-9CE5-19AD4EA1A00E}"/>
    <pc:docChg chg="addSld delSld modSld">
      <pc:chgData name="Dylan Breger" userId="9b3da09f-10fe-42ec-9aa5-9fa2a3e9cc20" providerId="ADAL" clId="{9B25647A-0F24-4ABF-9CE5-19AD4EA1A00E}" dt="2024-09-10T15:12:24.518" v="1" actId="47"/>
      <pc:docMkLst>
        <pc:docMk/>
      </pc:docMkLst>
      <pc:sldChg chg="del">
        <pc:chgData name="Dylan Breger" userId="9b3da09f-10fe-42ec-9aa5-9fa2a3e9cc20" providerId="ADAL" clId="{9B25647A-0F24-4ABF-9CE5-19AD4EA1A00E}" dt="2024-09-10T15:12:24.518" v="1" actId="47"/>
        <pc:sldMkLst>
          <pc:docMk/>
          <pc:sldMk cId="3486395939" sldId="2147376442"/>
        </pc:sldMkLst>
      </pc:sldChg>
      <pc:sldChg chg="add">
        <pc:chgData name="Dylan Breger" userId="9b3da09f-10fe-42ec-9aa5-9fa2a3e9cc20" providerId="ADAL" clId="{9B25647A-0F24-4ABF-9CE5-19AD4EA1A00E}" dt="2024-09-10T15:12:21.375" v="0"/>
        <pc:sldMkLst>
          <pc:docMk/>
          <pc:sldMk cId="705877675" sldId="2147376469"/>
        </pc:sldMkLst>
      </pc:sldChg>
    </pc:docChg>
  </pc:docChgLst>
  <pc:docChgLst>
    <pc:chgData name="Dylan Breger" userId="9b3da09f-10fe-42ec-9aa5-9fa2a3e9cc20" providerId="ADAL" clId="{A78C0C27-98FA-4066-9FE4-F2EFAD827222}"/>
    <pc:docChg chg="addSld modSld">
      <pc:chgData name="Dylan Breger" userId="9b3da09f-10fe-42ec-9aa5-9fa2a3e9cc20" providerId="ADAL" clId="{A78C0C27-98FA-4066-9FE4-F2EFAD827222}" dt="2024-09-10T15:11:03.159" v="0"/>
      <pc:docMkLst>
        <pc:docMk/>
      </pc:docMkLst>
      <pc:sldChg chg="add">
        <pc:chgData name="Dylan Breger" userId="9b3da09f-10fe-42ec-9aa5-9fa2a3e9cc20" providerId="ADAL" clId="{A78C0C27-98FA-4066-9FE4-F2EFAD827222}" dt="2024-09-10T15:11:03.159" v="0"/>
        <pc:sldMkLst>
          <pc:docMk/>
          <pc:sldMk cId="3486395939" sldId="2147376442"/>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528123172448519E-2"/>
          <c:y val="0.2004704284513375"/>
          <c:w val="0.93226708727324381"/>
          <c:h val="0.66891119636143581"/>
        </c:manualLayout>
      </c:layout>
      <c:lineChart>
        <c:grouping val="standard"/>
        <c:varyColors val="0"/>
        <c:ser>
          <c:idx val="0"/>
          <c:order val="0"/>
          <c:tx>
            <c:strRef>
              <c:f>Sheet1!$B$1</c:f>
              <c:strCache>
                <c:ptCount val="1"/>
                <c:pt idx="0">
                  <c:v>Social % of time spent with digital</c:v>
                </c:pt>
              </c:strCache>
            </c:strRef>
          </c:tx>
          <c:spPr>
            <a:ln w="28575" cap="rnd">
              <a:solidFill>
                <a:srgbClr val="1B1464"/>
              </a:solidFill>
              <a:round/>
            </a:ln>
            <a:effectLst/>
          </c:spPr>
          <c:marker>
            <c:symbol val="circle"/>
            <c:size val="5"/>
            <c:spPr>
              <a:solidFill>
                <a:srgbClr val="1B1464"/>
              </a:solidFill>
              <a:ln w="9525">
                <a:solidFill>
                  <a:srgbClr val="1B146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1B1464"/>
                    </a:solidFill>
                    <a:latin typeface="Helvetica" panose="020B040302020202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8"/>
                <c:pt idx="0">
                  <c:v>2019</c:v>
                </c:pt>
                <c:pt idx="1">
                  <c:v>2020</c:v>
                </c:pt>
                <c:pt idx="2">
                  <c:v>2021</c:v>
                </c:pt>
                <c:pt idx="3">
                  <c:v>2022</c:v>
                </c:pt>
                <c:pt idx="4">
                  <c:v>2023</c:v>
                </c:pt>
                <c:pt idx="5">
                  <c:v>2024</c:v>
                </c:pt>
                <c:pt idx="6">
                  <c:v>2025</c:v>
                </c:pt>
                <c:pt idx="7">
                  <c:v>2026</c:v>
                </c:pt>
              </c:numCache>
            </c:numRef>
          </c:cat>
          <c:val>
            <c:numRef>
              <c:f>Sheet1!$B$2:$B$9</c:f>
              <c:numCache>
                <c:formatCode>0.0%</c:formatCode>
                <c:ptCount val="8"/>
                <c:pt idx="0">
                  <c:v>0.17399999999999999</c:v>
                </c:pt>
                <c:pt idx="1">
                  <c:v>0.17799999999999999</c:v>
                </c:pt>
                <c:pt idx="2">
                  <c:v>0.17499999999999999</c:v>
                </c:pt>
                <c:pt idx="3">
                  <c:v>0.17799999999999999</c:v>
                </c:pt>
                <c:pt idx="4">
                  <c:v>0.17899999999999999</c:v>
                </c:pt>
                <c:pt idx="5">
                  <c:v>0.17899999999999999</c:v>
                </c:pt>
                <c:pt idx="6">
                  <c:v>0.17599999999999999</c:v>
                </c:pt>
                <c:pt idx="7">
                  <c:v>0.17299999999999999</c:v>
                </c:pt>
              </c:numCache>
            </c:numRef>
          </c:val>
          <c:smooth val="0"/>
          <c:extLst>
            <c:ext xmlns:c16="http://schemas.microsoft.com/office/drawing/2014/chart" uri="{C3380CC4-5D6E-409C-BE32-E72D297353CC}">
              <c16:uniqueId val="{00000000-017E-4DDE-B5F1-C0F1D9019720}"/>
            </c:ext>
          </c:extLst>
        </c:ser>
        <c:ser>
          <c:idx val="1"/>
          <c:order val="1"/>
          <c:tx>
            <c:strRef>
              <c:f>Sheet1!$C$1</c:f>
              <c:strCache>
                <c:ptCount val="1"/>
                <c:pt idx="0">
                  <c:v>Social % of total digital ad spending </c:v>
                </c:pt>
              </c:strCache>
            </c:strRef>
          </c:tx>
          <c:spPr>
            <a:ln w="28575" cap="rnd">
              <a:solidFill>
                <a:srgbClr val="ED3C8D"/>
              </a:solidFill>
              <a:round/>
            </a:ln>
            <a:effectLst/>
          </c:spPr>
          <c:marker>
            <c:symbol val="circle"/>
            <c:size val="5"/>
            <c:spPr>
              <a:solidFill>
                <a:srgbClr val="ED3C8D"/>
              </a:solidFill>
              <a:ln w="9525">
                <a:solidFill>
                  <a:srgbClr val="ED3C8D"/>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rgbClr val="1B1464"/>
                    </a:solidFill>
                    <a:latin typeface="Helvetica" panose="020B040302020202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8"/>
                <c:pt idx="0">
                  <c:v>2019</c:v>
                </c:pt>
                <c:pt idx="1">
                  <c:v>2020</c:v>
                </c:pt>
                <c:pt idx="2">
                  <c:v>2021</c:v>
                </c:pt>
                <c:pt idx="3">
                  <c:v>2022</c:v>
                </c:pt>
                <c:pt idx="4">
                  <c:v>2023</c:v>
                </c:pt>
                <c:pt idx="5">
                  <c:v>2024</c:v>
                </c:pt>
                <c:pt idx="6">
                  <c:v>2025</c:v>
                </c:pt>
                <c:pt idx="7">
                  <c:v>2026</c:v>
                </c:pt>
              </c:numCache>
            </c:numRef>
          </c:cat>
          <c:val>
            <c:numRef>
              <c:f>Sheet1!$C$2:$C$9</c:f>
              <c:numCache>
                <c:formatCode>0.0%</c:formatCode>
                <c:ptCount val="8"/>
                <c:pt idx="0">
                  <c:v>0.27500000000000002</c:v>
                </c:pt>
                <c:pt idx="1">
                  <c:v>0.29199999999999998</c:v>
                </c:pt>
                <c:pt idx="2">
                  <c:v>0.28999999999999998</c:v>
                </c:pt>
                <c:pt idx="3">
                  <c:v>0.27300000000000002</c:v>
                </c:pt>
                <c:pt idx="4">
                  <c:v>0.27800000000000002</c:v>
                </c:pt>
                <c:pt idx="5">
                  <c:v>0.28699999999999998</c:v>
                </c:pt>
                <c:pt idx="6">
                  <c:v>0.28599999999999998</c:v>
                </c:pt>
                <c:pt idx="7">
                  <c:v>0.28799999999999998</c:v>
                </c:pt>
              </c:numCache>
            </c:numRef>
          </c:val>
          <c:smooth val="0"/>
          <c:extLst>
            <c:ext xmlns:c16="http://schemas.microsoft.com/office/drawing/2014/chart" uri="{C3380CC4-5D6E-409C-BE32-E72D297353CC}">
              <c16:uniqueId val="{00000001-017E-4DDE-B5F1-C0F1D9019720}"/>
            </c:ext>
          </c:extLst>
        </c:ser>
        <c:dLbls>
          <c:showLegendKey val="0"/>
          <c:showVal val="0"/>
          <c:showCatName val="0"/>
          <c:showSerName val="0"/>
          <c:showPercent val="0"/>
          <c:showBubbleSize val="0"/>
        </c:dLbls>
        <c:marker val="1"/>
        <c:smooth val="0"/>
        <c:axId val="1977446912"/>
        <c:axId val="1977450752"/>
      </c:lineChart>
      <c:catAx>
        <c:axId val="1977446912"/>
        <c:scaling>
          <c:orientation val="minMax"/>
        </c:scaling>
        <c:delete val="0"/>
        <c:axPos val="b"/>
        <c:numFmt formatCode="General" sourceLinked="1"/>
        <c:majorTickMark val="none"/>
        <c:minorTickMark val="none"/>
        <c:tickLblPos val="nextTo"/>
        <c:spPr>
          <a:noFill/>
          <a:ln w="9525" cap="flat" cmpd="sng" algn="ctr">
            <a:solidFill>
              <a:srgbClr val="1B1464"/>
            </a:solidFill>
            <a:round/>
          </a:ln>
          <a:effectLst/>
        </c:spPr>
        <c:txPr>
          <a:bodyPr rot="-60000000" spcFirstLastPara="1" vertOverflow="ellipsis" vert="horz" wrap="square" anchor="ctr" anchorCtr="1"/>
          <a:lstStyle/>
          <a:p>
            <a:pPr>
              <a:defRPr sz="1600" b="0" i="0" u="none" strike="noStrike" kern="1200" baseline="0">
                <a:solidFill>
                  <a:srgbClr val="1B1464"/>
                </a:solidFill>
                <a:latin typeface="Helvetica" panose="020B0403020202020204" pitchFamily="34" charset="0"/>
                <a:ea typeface="+mn-ea"/>
                <a:cs typeface="+mn-cs"/>
              </a:defRPr>
            </a:pPr>
            <a:endParaRPr lang="en-US"/>
          </a:p>
        </c:txPr>
        <c:crossAx val="1977450752"/>
        <c:crosses val="autoZero"/>
        <c:auto val="1"/>
        <c:lblAlgn val="ctr"/>
        <c:lblOffset val="100"/>
        <c:noMultiLvlLbl val="0"/>
      </c:catAx>
      <c:valAx>
        <c:axId val="1977450752"/>
        <c:scaling>
          <c:orientation val="minMax"/>
          <c:max val="0.30000000000000004"/>
          <c:min val="0.16000000000000003"/>
        </c:scaling>
        <c:delete val="0"/>
        <c:axPos val="l"/>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7744691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rgbClr val="1B1464"/>
              </a:solidFill>
              <a:latin typeface="Helvetica" panose="020B0403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A0F825-62B6-44B8-8B78-5A6290E46445}" type="datetimeFigureOut">
              <a:rPr lang="en-US" smtClean="0"/>
              <a:t>9/10/2024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8F51D3-E011-4FE1-AC93-8DEC242EE1D3}" type="slidenum">
              <a:rPr lang="en-US" smtClean="0"/>
              <a:t>‹#›</a:t>
            </a:fld>
            <a:endParaRPr lang="en-US"/>
          </a:p>
        </p:txBody>
      </p:sp>
    </p:spTree>
    <p:extLst>
      <p:ext uri="{BB962C8B-B14F-4D97-AF65-F5344CB8AC3E}">
        <p14:creationId xmlns:p14="http://schemas.microsoft.com/office/powerpoint/2010/main" val="634520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EBF23-4AA1-E678-758F-58ED489DA3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5AB558-468A-12A5-270B-D1D17AFD93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C0E4F7-24AC-F713-05FB-A597F5D748CD}"/>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5" name="Footer Placeholder 4">
            <a:extLst>
              <a:ext uri="{FF2B5EF4-FFF2-40B4-BE49-F238E27FC236}">
                <a16:creationId xmlns:a16="http://schemas.microsoft.com/office/drawing/2014/main" id="{6C230AAD-1793-28E9-3889-1751AF191D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B01098-047B-1A8F-7495-DE3736711485}"/>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967829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C275A-1C88-8F7C-B815-88E43D70F8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E47FD5-BFBD-9954-E303-62ADE8E2A73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7D5188-BD6C-292D-F922-0223D3D91CD8}"/>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5" name="Footer Placeholder 4">
            <a:extLst>
              <a:ext uri="{FF2B5EF4-FFF2-40B4-BE49-F238E27FC236}">
                <a16:creationId xmlns:a16="http://schemas.microsoft.com/office/drawing/2014/main" id="{48A89188-0D1F-D73C-3937-E258BAEA9B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4CE0B8-6908-7F2B-6F27-EA8D6805F01C}"/>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3773534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EB911E-3550-6AE2-6319-7E9C98E5B4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76D001-6EE4-8976-50AE-AE00ED70B4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5C270F-6B17-2C88-A3DD-DFC4676FAA97}"/>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5" name="Footer Placeholder 4">
            <a:extLst>
              <a:ext uri="{FF2B5EF4-FFF2-40B4-BE49-F238E27FC236}">
                <a16:creationId xmlns:a16="http://schemas.microsoft.com/office/drawing/2014/main" id="{DE128683-1DFF-7A63-28EE-6969D6099E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55041C-61DF-7813-3A1D-B5F6E4D77A36}"/>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3665187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0E19C-C06C-592B-3AC2-DAFF9286C6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902B37-2B75-203B-A2BA-02AFBEE98F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E493A7-BA0B-C5D2-1B54-4D56F47E2013}"/>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5" name="Footer Placeholder 4">
            <a:extLst>
              <a:ext uri="{FF2B5EF4-FFF2-40B4-BE49-F238E27FC236}">
                <a16:creationId xmlns:a16="http://schemas.microsoft.com/office/drawing/2014/main" id="{ADE5903F-383C-14C7-9EA2-7E8CD69AB7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41E38B-F58F-0F60-8524-E99ED8AB23AC}"/>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4149849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16CA9-735A-EEBB-FC62-E479705E34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D1F036-1CE6-ACDC-AC22-D3A2A021340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D3E866-0C81-E788-60A3-2C756C6A0F16}"/>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5" name="Footer Placeholder 4">
            <a:extLst>
              <a:ext uri="{FF2B5EF4-FFF2-40B4-BE49-F238E27FC236}">
                <a16:creationId xmlns:a16="http://schemas.microsoft.com/office/drawing/2014/main" id="{8EA422EB-FC48-D778-37C1-9F578E0B57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737A27-95C5-0BF1-E51D-B28136C270F7}"/>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3078751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43D0F-D637-782A-0B51-4918060720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91624C-8D9D-7A9B-0ABF-E979792CAC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3EE77F-97D8-3128-018F-26E16961B7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0A1729-55BE-5DCC-9962-C5EDF41C9AB9}"/>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6" name="Footer Placeholder 5">
            <a:extLst>
              <a:ext uri="{FF2B5EF4-FFF2-40B4-BE49-F238E27FC236}">
                <a16:creationId xmlns:a16="http://schemas.microsoft.com/office/drawing/2014/main" id="{981B40AB-B2EF-5E1F-8126-3BD610481D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47B6A-45C0-DB69-9C25-7D232252169D}"/>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2356881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3B00B-E25C-E7E0-9360-D5FFE59997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8BF8EC-1E04-263A-FC98-7FD652F39D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364298-9132-A25D-5A93-C3FDADEC14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634CE6-A565-335C-DAAD-10518CB659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D27802-8FC5-CC5D-7B14-8BE5B58D49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1712B6-FF1A-5317-F923-4EEA750052F5}"/>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8" name="Footer Placeholder 7">
            <a:extLst>
              <a:ext uri="{FF2B5EF4-FFF2-40B4-BE49-F238E27FC236}">
                <a16:creationId xmlns:a16="http://schemas.microsoft.com/office/drawing/2014/main" id="{D2898F88-B366-1AAD-5A24-8C37261B2B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BFF6D8-1D39-502F-52B1-A1B32E4DE6C1}"/>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223487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936C-B45E-2176-7517-DB52BA88C2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4ACB8B-AAA8-D610-CE2B-E58E6E900C96}"/>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4" name="Footer Placeholder 3">
            <a:extLst>
              <a:ext uri="{FF2B5EF4-FFF2-40B4-BE49-F238E27FC236}">
                <a16:creationId xmlns:a16="http://schemas.microsoft.com/office/drawing/2014/main" id="{DD30C951-2EB8-6983-560D-940ABC53F8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B8FE77-3C1E-8AF9-AC72-4447C5A41D6A}"/>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3301524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AEF853-6D8C-47E4-5B75-B1C1AF55C444}"/>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3" name="Footer Placeholder 2">
            <a:extLst>
              <a:ext uri="{FF2B5EF4-FFF2-40B4-BE49-F238E27FC236}">
                <a16:creationId xmlns:a16="http://schemas.microsoft.com/office/drawing/2014/main" id="{38CEE448-07BA-0E56-D5AF-1DA92E9837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8A32BF-CA31-07C2-87DF-AC50914890F5}"/>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2675176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EA0A4-A286-0B6D-9F37-CE8055F704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87D4E8-0E43-8B5F-5B0C-A352DD42F8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B9F235-ACC7-EE80-8A08-946802B2AC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286D0A-F939-D7CB-2255-5991B8753CC2}"/>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6" name="Footer Placeholder 5">
            <a:extLst>
              <a:ext uri="{FF2B5EF4-FFF2-40B4-BE49-F238E27FC236}">
                <a16:creationId xmlns:a16="http://schemas.microsoft.com/office/drawing/2014/main" id="{5ED9B31B-CBF9-72D2-FF27-75922C53D4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4C034F-01E5-FC86-54DB-7446CCBE8ECA}"/>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73221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BC924-307F-4DE9-4B7D-E16004DA41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ACBA38-047C-C020-07B7-11120163C3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C08068-2015-22A7-DAD5-2B8DF132C9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B2C088-FA1B-6876-A730-7217558D8F85}"/>
              </a:ext>
            </a:extLst>
          </p:cNvPr>
          <p:cNvSpPr>
            <a:spLocks noGrp="1"/>
          </p:cNvSpPr>
          <p:nvPr>
            <p:ph type="dt" sz="half" idx="10"/>
          </p:nvPr>
        </p:nvSpPr>
        <p:spPr/>
        <p:txBody>
          <a:bodyPr/>
          <a:lstStyle/>
          <a:p>
            <a:fld id="{9A4DF070-CFD3-4D5B-A2E4-4AFDCFFA38FD}" type="datetimeFigureOut">
              <a:rPr lang="en-US" smtClean="0"/>
              <a:t>9/10/2024</a:t>
            </a:fld>
            <a:endParaRPr lang="en-US"/>
          </a:p>
        </p:txBody>
      </p:sp>
      <p:sp>
        <p:nvSpPr>
          <p:cNvPr id="6" name="Footer Placeholder 5">
            <a:extLst>
              <a:ext uri="{FF2B5EF4-FFF2-40B4-BE49-F238E27FC236}">
                <a16:creationId xmlns:a16="http://schemas.microsoft.com/office/drawing/2014/main" id="{A45C45BA-AC1F-0FEB-6765-2C2B30CCF8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7E0FDF-4D86-94B4-0CF4-4B05F38C3091}"/>
              </a:ext>
            </a:extLst>
          </p:cNvPr>
          <p:cNvSpPr>
            <a:spLocks noGrp="1"/>
          </p:cNvSpPr>
          <p:nvPr>
            <p:ph type="sldNum" sz="quarter" idx="12"/>
          </p:nvPr>
        </p:nvSpPr>
        <p:spPr/>
        <p:txBody>
          <a:bodyPr/>
          <a:lstStyle/>
          <a:p>
            <a:fld id="{D8CFC723-FAD4-4403-9E22-F10744CF9C6A}" type="slidenum">
              <a:rPr lang="en-US" smtClean="0"/>
              <a:t>‹#›</a:t>
            </a:fld>
            <a:endParaRPr lang="en-US"/>
          </a:p>
        </p:txBody>
      </p:sp>
    </p:spTree>
    <p:extLst>
      <p:ext uri="{BB962C8B-B14F-4D97-AF65-F5344CB8AC3E}">
        <p14:creationId xmlns:p14="http://schemas.microsoft.com/office/powerpoint/2010/main" val="3583440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FA92B7-8EC9-5161-B662-3F2C3481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5C59E1-5BF8-A92C-41B7-D7C692E675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16025A-DA0A-4AB1-8C83-89A11E9F93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4DF070-CFD3-4D5B-A2E4-4AFDCFFA38FD}" type="datetimeFigureOut">
              <a:rPr lang="en-US" smtClean="0"/>
              <a:t>9/10/2024</a:t>
            </a:fld>
            <a:endParaRPr lang="en-US"/>
          </a:p>
        </p:txBody>
      </p:sp>
      <p:sp>
        <p:nvSpPr>
          <p:cNvPr id="5" name="Footer Placeholder 4">
            <a:extLst>
              <a:ext uri="{FF2B5EF4-FFF2-40B4-BE49-F238E27FC236}">
                <a16:creationId xmlns:a16="http://schemas.microsoft.com/office/drawing/2014/main" id="{E620CACD-D1D1-AEDD-D9C7-91D51B2CB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1F1DD91-C977-7061-171B-923887BB3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8CFC723-FAD4-4403-9E22-F10744CF9C6A}" type="slidenum">
              <a:rPr lang="en-US" smtClean="0"/>
              <a:t>‹#›</a:t>
            </a:fld>
            <a:endParaRPr lang="en-US"/>
          </a:p>
        </p:txBody>
      </p:sp>
    </p:spTree>
    <p:extLst>
      <p:ext uri="{BB962C8B-B14F-4D97-AF65-F5344CB8AC3E}">
        <p14:creationId xmlns:p14="http://schemas.microsoft.com/office/powerpoint/2010/main" val="4214718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hevab.com/signin"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thevab.com/insights" TargetMode="Externa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4AEF74-ED62-75CC-B940-75E3FB7EDB5C}"/>
              </a:ext>
            </a:extLst>
          </p:cNvPr>
          <p:cNvSpPr/>
          <p:nvPr/>
        </p:nvSpPr>
        <p:spPr>
          <a:xfrm>
            <a:off x="0" y="1685013"/>
            <a:ext cx="12192000" cy="5172987"/>
          </a:xfrm>
          <a:prstGeom prst="rect">
            <a:avLst/>
          </a:prstGeom>
          <a:solidFill>
            <a:srgbClr val="E2E8F1"/>
          </a:solidFill>
          <a:ln>
            <a:solidFill>
              <a:srgbClr val="E2E8F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2335F6EA-34E9-C6B7-F907-7701BB2AC862}"/>
              </a:ext>
            </a:extLst>
          </p:cNvPr>
          <p:cNvSpPr txBox="1"/>
          <p:nvPr/>
        </p:nvSpPr>
        <p:spPr>
          <a:xfrm>
            <a:off x="479105" y="6112457"/>
            <a:ext cx="11538916"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srgbClr val="1B1464"/>
                </a:solidFill>
                <a:effectLst/>
                <a:uLnTx/>
                <a:uFillTx/>
                <a:latin typeface="Helvetica" panose="020B0403020202020204" pitchFamily="34" charset="0"/>
                <a:ea typeface="+mn-ea"/>
                <a:cs typeface="+mn-cs"/>
              </a:rPr>
              <a:t>Source: EMARKETER Forecast, June 2024. ‘Social Networks: Share of Time Spent per Day With Digital by US Adults vs. Share of Total Digital Ad Spending – 2019-2026</a:t>
            </a:r>
            <a:r>
              <a:rPr lang="en-US" sz="700">
                <a:solidFill>
                  <a:srgbClr val="1B1464"/>
                </a:solidFill>
                <a:latin typeface="Helvetica" panose="020B0403020202020204" pitchFamily="34" charset="0"/>
              </a:rPr>
              <a:t>. Note: social network time spent includes ages 18+, and includes all time spent on social network platforms by any device users such as desktop and laptop computers as well as mobile devices; digital ad spending includes self-serve social network spending plus digital network sales, which appear on newsfeed or other social feeds, in stories, and in videos or other media formats. Digital ad spending also includes native ads, including in-feed units and display ads on social networks or social network-connected publishers. It excludes ads on other forms of media or platforms where social network content is syndicated.</a:t>
            </a:r>
            <a:endParaRPr kumimoji="0" lang="en-US" sz="700" b="0" i="0" u="none" strike="noStrike" kern="1200" cap="none" spc="0" normalizeH="0" baseline="0" noProof="0">
              <a:ln>
                <a:noFill/>
              </a:ln>
              <a:solidFill>
                <a:srgbClr val="1B1464"/>
              </a:solidFill>
              <a:effectLst/>
              <a:uLnTx/>
              <a:uFillTx/>
              <a:latin typeface="Helvetica" panose="020B0403020202020204" pitchFamily="34" charset="0"/>
              <a:ea typeface="+mn-ea"/>
              <a:cs typeface="+mn-cs"/>
            </a:endParaRPr>
          </a:p>
        </p:txBody>
      </p:sp>
      <p:pic>
        <p:nvPicPr>
          <p:cNvPr id="7" name="Picture 6">
            <a:extLst>
              <a:ext uri="{FF2B5EF4-FFF2-40B4-BE49-F238E27FC236}">
                <a16:creationId xmlns:a16="http://schemas.microsoft.com/office/drawing/2014/main" id="{389859BC-3766-BE73-75C6-B33FCA6F6351}"/>
              </a:ext>
            </a:extLst>
          </p:cNvPr>
          <p:cNvPicPr>
            <a:picLocks noChangeAspect="1"/>
          </p:cNvPicPr>
          <p:nvPr/>
        </p:nvPicPr>
        <p:blipFill rotWithShape="1">
          <a:blip r:embed="rId2" cstate="hqprint">
            <a:extLst>
              <a:ext uri="{28A0092B-C50C-407E-A947-70E740481C1C}">
                <a14:useLocalDpi xmlns:a14="http://schemas.microsoft.com/office/drawing/2010/main"/>
              </a:ext>
            </a:extLst>
          </a:blip>
          <a:srcRect r="-1"/>
          <a:stretch/>
        </p:blipFill>
        <p:spPr>
          <a:xfrm>
            <a:off x="483207" y="6519043"/>
            <a:ext cx="11708793" cy="350107"/>
          </a:xfrm>
          <a:prstGeom prst="rect">
            <a:avLst/>
          </a:prstGeom>
        </p:spPr>
      </p:pic>
      <p:sp>
        <p:nvSpPr>
          <p:cNvPr id="9" name="TextBox 8">
            <a:extLst>
              <a:ext uri="{FF2B5EF4-FFF2-40B4-BE49-F238E27FC236}">
                <a16:creationId xmlns:a16="http://schemas.microsoft.com/office/drawing/2014/main" id="{B3590D04-FAFC-AD6F-48A4-0F92C56B8544}"/>
              </a:ext>
            </a:extLst>
          </p:cNvPr>
          <p:cNvSpPr txBox="1"/>
          <p:nvPr/>
        </p:nvSpPr>
        <p:spPr>
          <a:xfrm>
            <a:off x="10233660" y="26057"/>
            <a:ext cx="199644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ED3C8D"/>
                </a:solidFill>
                <a:effectLst/>
                <a:uLnTx/>
                <a:uFillTx/>
                <a:latin typeface="Helvetica" panose="020B0604020202020204" pitchFamily="34" charset="0"/>
                <a:ea typeface="+mn-ea"/>
                <a:cs typeface="Helvetica" panose="020B0604020202020204" pitchFamily="34" charset="0"/>
              </a:rPr>
              <a:t>Scan or click to access more </a:t>
            </a:r>
            <a:r>
              <a:rPr lang="en-US" sz="1000" b="1">
                <a:solidFill>
                  <a:srgbClr val="ED3C8D"/>
                </a:solidFill>
                <a:latin typeface="Helvetica" panose="020B0604020202020204" pitchFamily="34" charset="0"/>
                <a:cs typeface="Helvetica" panose="020B0604020202020204" pitchFamily="34" charset="0"/>
              </a:rPr>
              <a:t>media</a:t>
            </a:r>
            <a:r>
              <a:rPr kumimoji="0" lang="en-US" sz="1000" b="1" i="0" u="none" strike="noStrike" kern="1200" cap="none" spc="0" normalizeH="0" baseline="0" noProof="0">
                <a:ln>
                  <a:noFill/>
                </a:ln>
                <a:solidFill>
                  <a:srgbClr val="ED3C8D"/>
                </a:solidFill>
                <a:effectLst/>
                <a:uLnTx/>
                <a:uFillTx/>
                <a:latin typeface="Helvetica" panose="020B0604020202020204" pitchFamily="34" charset="0"/>
                <a:ea typeface="+mn-ea"/>
                <a:cs typeface="Helvetica" panose="020B0604020202020204" pitchFamily="34" charset="0"/>
              </a:rPr>
              <a:t> consumption insights</a:t>
            </a:r>
          </a:p>
        </p:txBody>
      </p:sp>
      <p:pic>
        <p:nvPicPr>
          <p:cNvPr id="10" name="Picture 2">
            <a:hlinkClick r:id="rId3"/>
            <a:extLst>
              <a:ext uri="{FF2B5EF4-FFF2-40B4-BE49-F238E27FC236}">
                <a16:creationId xmlns:a16="http://schemas.microsoft.com/office/drawing/2014/main" id="{C058D375-1746-76DF-C9FA-4FFAC183E856}"/>
              </a:ext>
            </a:extLst>
          </p:cNvPr>
          <p:cNvPicPr>
            <a:picLocks noChangeAspect="1" noChangeArrowheads="1"/>
          </p:cNvPicPr>
          <p:nvPr/>
        </p:nvPicPr>
        <p:blipFill rotWithShape="1">
          <a:blip r:embed="rId4" cstate="hqprint">
            <a:extLst>
              <a:ext uri="{28A0092B-C50C-407E-A947-70E740481C1C}">
                <a14:useLocalDpi xmlns:a14="http://schemas.microsoft.com/office/drawing/2010/main"/>
              </a:ext>
            </a:extLst>
          </a:blip>
          <a:srcRect l="8627" t="8925" r="8225" b="7734"/>
          <a:stretch/>
        </p:blipFill>
        <p:spPr bwMode="auto">
          <a:xfrm>
            <a:off x="10676741" y="521763"/>
            <a:ext cx="1106470" cy="1109038"/>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3A0F559A-2C41-0CB0-5F35-A4178B7122A5}"/>
              </a:ext>
            </a:extLst>
          </p:cNvPr>
          <p:cNvSpPr/>
          <p:nvPr/>
        </p:nvSpPr>
        <p:spPr>
          <a:xfrm>
            <a:off x="10267952" y="0"/>
            <a:ext cx="1924048" cy="1671565"/>
          </a:xfrm>
          <a:prstGeom prst="rect">
            <a:avLst/>
          </a:prstGeom>
          <a:noFill/>
          <a:ln w="28575">
            <a:solidFill>
              <a:srgbClr val="ED3C8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TextBox 13">
            <a:extLst>
              <a:ext uri="{FF2B5EF4-FFF2-40B4-BE49-F238E27FC236}">
                <a16:creationId xmlns:a16="http://schemas.microsoft.com/office/drawing/2014/main" id="{4BC6824D-812E-84F1-4A20-FBCFC3B647E0}"/>
              </a:ext>
            </a:extLst>
          </p:cNvPr>
          <p:cNvSpPr txBox="1"/>
          <p:nvPr/>
        </p:nvSpPr>
        <p:spPr>
          <a:xfrm>
            <a:off x="-3" y="1821493"/>
            <a:ext cx="12170484" cy="338554"/>
          </a:xfrm>
          <a:prstGeom prst="rect">
            <a:avLst/>
          </a:prstGeom>
          <a:noFill/>
        </p:spPr>
        <p:txBody>
          <a:bodyPr wrap="square" rtlCol="0">
            <a:spAutoFit/>
          </a:bodyPr>
          <a:lstStyle/>
          <a:p>
            <a:pPr algn="ctr"/>
            <a:r>
              <a:rPr lang="en-US" sz="1600" b="1" u="sng">
                <a:solidFill>
                  <a:srgbClr val="1B1464"/>
                </a:solidFill>
                <a:latin typeface="Helvetica" panose="020B0604020202020204" pitchFamily="34" charset="0"/>
                <a:cs typeface="Helvetica" panose="020B0604020202020204" pitchFamily="34" charset="0"/>
              </a:rPr>
              <a:t>Social Networks - % of Time Spent with Digital and % of Total Ad Spending</a:t>
            </a:r>
          </a:p>
        </p:txBody>
      </p:sp>
      <p:graphicFrame>
        <p:nvGraphicFramePr>
          <p:cNvPr id="19" name="Chart 18">
            <a:extLst>
              <a:ext uri="{FF2B5EF4-FFF2-40B4-BE49-F238E27FC236}">
                <a16:creationId xmlns:a16="http://schemas.microsoft.com/office/drawing/2014/main" id="{E64D94F0-01B9-12EE-D905-D6FD0F28EC39}"/>
              </a:ext>
            </a:extLst>
          </p:cNvPr>
          <p:cNvGraphicFramePr/>
          <p:nvPr/>
        </p:nvGraphicFramePr>
        <p:xfrm>
          <a:off x="372837" y="2296527"/>
          <a:ext cx="11446326" cy="3651990"/>
        </p:xfrm>
        <a:graphic>
          <a:graphicData uri="http://schemas.openxmlformats.org/drawingml/2006/chart">
            <c:chart xmlns:c="http://schemas.openxmlformats.org/drawingml/2006/chart" xmlns:r="http://schemas.openxmlformats.org/officeDocument/2006/relationships" r:id="rId5"/>
          </a:graphicData>
        </a:graphic>
      </p:graphicFrame>
      <p:sp>
        <p:nvSpPr>
          <p:cNvPr id="6" name="Rectangle 5">
            <a:extLst>
              <a:ext uri="{FF2B5EF4-FFF2-40B4-BE49-F238E27FC236}">
                <a16:creationId xmlns:a16="http://schemas.microsoft.com/office/drawing/2014/main" id="{A465D2C8-F1F9-A1EB-425E-AE346F65C873}"/>
              </a:ext>
            </a:extLst>
          </p:cNvPr>
          <p:cNvSpPr/>
          <p:nvPr/>
        </p:nvSpPr>
        <p:spPr>
          <a:xfrm>
            <a:off x="-2" y="-1"/>
            <a:ext cx="3900793" cy="330046"/>
          </a:xfrm>
          <a:prstGeom prst="rect">
            <a:avLst/>
          </a:prstGeom>
          <a:solidFill>
            <a:srgbClr val="1B146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rPr>
              <a:t>Social: </a:t>
            </a:r>
            <a:r>
              <a:rPr lang="en-US" sz="1200">
                <a:solidFill>
                  <a:prstClr val="white"/>
                </a:solidFill>
                <a:latin typeface="Helvetica" panose="020B0604020202020204" pitchFamily="34" charset="0"/>
                <a:cs typeface="Helvetica" panose="020B0604020202020204" pitchFamily="34" charset="0"/>
              </a:rPr>
              <a:t>%</a:t>
            </a:r>
            <a:r>
              <a:rPr kumimoji="0" lang="en-US" sz="1200" b="0" i="0" u="none" strike="noStrike" kern="1200" cap="none" spc="0" normalizeH="0" baseline="0" noProof="0">
                <a:ln>
                  <a:noFill/>
                </a:ln>
                <a:solidFill>
                  <a:prstClr val="white"/>
                </a:solidFill>
                <a:effectLst/>
                <a:uLnTx/>
                <a:uFillTx/>
                <a:latin typeface="Helvetica" panose="020B0604020202020204" pitchFamily="34" charset="0"/>
                <a:ea typeface="+mn-ea"/>
                <a:cs typeface="Helvetica" panose="020B0604020202020204" pitchFamily="34" charset="0"/>
              </a:rPr>
              <a:t> of Time Spent &amp; Ad Spend vs. Total Digital</a:t>
            </a:r>
          </a:p>
        </p:txBody>
      </p:sp>
      <p:sp>
        <p:nvSpPr>
          <p:cNvPr id="15" name="Rectangle 14">
            <a:extLst>
              <a:ext uri="{FF2B5EF4-FFF2-40B4-BE49-F238E27FC236}">
                <a16:creationId xmlns:a16="http://schemas.microsoft.com/office/drawing/2014/main" id="{0753538C-A0A8-0A41-310C-137364598E7F}"/>
              </a:ext>
            </a:extLst>
          </p:cNvPr>
          <p:cNvSpPr/>
          <p:nvPr/>
        </p:nvSpPr>
        <p:spPr>
          <a:xfrm>
            <a:off x="145915" y="423162"/>
            <a:ext cx="10214039" cy="89255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a:ln>
                  <a:noFill/>
                </a:ln>
                <a:solidFill>
                  <a:srgbClr val="1B1464"/>
                </a:solidFill>
                <a:effectLst/>
                <a:uLnTx/>
                <a:uFillTx/>
                <a:latin typeface="Helvetica" pitchFamily="2" charset="0"/>
                <a:ea typeface="+mn-ea"/>
                <a:cs typeface="+mn-cs"/>
              </a:rPr>
              <a:t>Marketers are spending a much larger share of their digital $$$ on social platforms than consumer engagement suggests</a:t>
            </a:r>
          </a:p>
        </p:txBody>
      </p:sp>
      <p:sp>
        <p:nvSpPr>
          <p:cNvPr id="3" name="Rectangle 2">
            <a:extLst>
              <a:ext uri="{FF2B5EF4-FFF2-40B4-BE49-F238E27FC236}">
                <a16:creationId xmlns:a16="http://schemas.microsoft.com/office/drawing/2014/main" id="{A02F3448-23ED-BD40-B83E-A3CC77686AAE}"/>
              </a:ext>
            </a:extLst>
          </p:cNvPr>
          <p:cNvSpPr/>
          <p:nvPr/>
        </p:nvSpPr>
        <p:spPr>
          <a:xfrm>
            <a:off x="483207" y="6533170"/>
            <a:ext cx="11687274" cy="30777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sng" strike="noStrike" kern="1200" cap="none" spc="0" normalizeH="0" baseline="0" noProof="0">
                <a:ln>
                  <a:noFill/>
                </a:ln>
                <a:solidFill>
                  <a:srgbClr val="00BFF2"/>
                </a:solidFill>
                <a:effectLst/>
                <a:uLnTx/>
                <a:uFillTx/>
                <a:latin typeface="Helvetica" pitchFamily="2" charset="0"/>
                <a:ea typeface="Open Sans" panose="020B0606030504020204" pitchFamily="34" charset="0"/>
                <a:cs typeface="Open Sans" panose="020B0606030504020204" pitchFamily="34" charset="0"/>
                <a:hlinkClick r:id="rId6">
                  <a:extLst>
                    <a:ext uri="{A12FA001-AC4F-418D-AE19-62706E023703}">
                      <ahyp:hlinkClr xmlns:ahyp="http://schemas.microsoft.com/office/drawing/2018/hyperlinkcolor" val="tx"/>
                    </a:ext>
                  </a:extLst>
                </a:hlinkClick>
              </a:rPr>
              <a:t>theVAB.com/insights</a:t>
            </a:r>
            <a:endParaRPr kumimoji="0" lang="en-US" sz="1400" b="1" i="0" u="sng" strike="noStrike" kern="1200" cap="none" spc="0" normalizeH="0" baseline="0" noProof="0">
              <a:ln>
                <a:noFill/>
              </a:ln>
              <a:solidFill>
                <a:srgbClr val="00BFF2"/>
              </a:solidFill>
              <a:effectLst/>
              <a:uLnTx/>
              <a:uFillTx/>
              <a:latin typeface="Helvetica" pitchFamily="2"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705877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ffbcc2d-a520-42b9-8ca7-e090664160a6" xsi:nil="true"/>
    <lcf76f155ced4ddcb4097134ff3c332f xmlns="97cdb7a3-d8d8-4d5a-8559-ae518cf29f49">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24291D3CFFFB3468A8BEBC160241642" ma:contentTypeVersion="18" ma:contentTypeDescription="Create a new document." ma:contentTypeScope="" ma:versionID="387be907f486394efa0aa922f6891cb4">
  <xsd:schema xmlns:xsd="http://www.w3.org/2001/XMLSchema" xmlns:xs="http://www.w3.org/2001/XMLSchema" xmlns:p="http://schemas.microsoft.com/office/2006/metadata/properties" xmlns:ns2="97cdb7a3-d8d8-4d5a-8559-ae518cf29f49" xmlns:ns3="8ffbcc2d-a520-42b9-8ca7-e090664160a6" targetNamespace="http://schemas.microsoft.com/office/2006/metadata/properties" ma:root="true" ma:fieldsID="5bf9659b688e4d2890b1db6b33d4e217" ns2:_="" ns3:_="">
    <xsd:import namespace="97cdb7a3-d8d8-4d5a-8559-ae518cf29f49"/>
    <xsd:import namespace="8ffbcc2d-a520-42b9-8ca7-e090664160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cdb7a3-d8d8-4d5a-8559-ae518cf29f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c637ead-fd64-45b4-abde-ec2d09ec10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ffbcc2d-a520-42b9-8ca7-e090664160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92ae5e6-0bf7-4809-94d2-b453c12df252}" ma:internalName="TaxCatchAll" ma:showField="CatchAllData" ma:web="8ffbcc2d-a520-42b9-8ca7-e090664160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3B95ED-5BCF-4C96-A74A-182EF7C80DCD}">
  <ds:schemaRefs>
    <ds:schemaRef ds:uri="http://schemas.microsoft.com/office/2006/metadata/properties"/>
    <ds:schemaRef ds:uri="http://schemas.microsoft.com/office/infopath/2007/PartnerControls"/>
    <ds:schemaRef ds:uri="8ffbcc2d-a520-42b9-8ca7-e090664160a6"/>
    <ds:schemaRef ds:uri="97cdb7a3-d8d8-4d5a-8559-ae518cf29f49"/>
  </ds:schemaRefs>
</ds:datastoreItem>
</file>

<file path=customXml/itemProps2.xml><?xml version="1.0" encoding="utf-8"?>
<ds:datastoreItem xmlns:ds="http://schemas.openxmlformats.org/officeDocument/2006/customXml" ds:itemID="{1AE47F38-68EF-4A23-A2F7-6F30A7398D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cdb7a3-d8d8-4d5a-8559-ae518cf29f49"/>
    <ds:schemaRef ds:uri="8ffbcc2d-a520-42b9-8ca7-e090664160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1D8414F-5415-4C02-98E0-2258322243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201</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Calibri</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Dylan Breger</dc:creator>
  <cp:lastModifiedBy>Dylan Breger</cp:lastModifiedBy>
  <cp:revision>1</cp:revision>
  <dcterms:created xsi:type="dcterms:W3CDTF">2024-09-10T15:11:00Z</dcterms:created>
  <dcterms:modified xsi:type="dcterms:W3CDTF">2024-09-10T15:12:25Z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0x010100C24291D3CFFFB3468A8BEBC160241642</vt:lpwstr>
  </property>
</Properties>
</file>