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D234C-C5FA-402E-9A7C-A36FF48DAD06}" v="1" dt="2024-10-09T16:22:11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219D234C-C5FA-402E-9A7C-A36FF48DAD06}"/>
    <pc:docChg chg="addSld modSld">
      <pc:chgData name="Dylan Breger" userId="9b3da09f-10fe-42ec-9aa5-9fa2a3e9cc20" providerId="ADAL" clId="{219D234C-C5FA-402E-9A7C-A36FF48DAD06}" dt="2024-10-09T16:22:11.494" v="0"/>
      <pc:docMkLst>
        <pc:docMk/>
      </pc:docMkLst>
      <pc:sldChg chg="add">
        <pc:chgData name="Dylan Breger" userId="9b3da09f-10fe-42ec-9aa5-9fa2a3e9cc20" providerId="ADAL" clId="{219D234C-C5FA-402E-9A7C-A36FF48DAD06}" dt="2024-10-09T16:22:11.494" v="0"/>
        <pc:sldMkLst>
          <pc:docMk/>
          <pc:sldMk cId="1699213392" sldId="214737646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424335629921259E-2"/>
          <c:y val="6.129244210040731E-2"/>
          <c:w val="0.95538816437007879"/>
          <c:h val="0.93325253121545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</c:numCache>
            </c:numRef>
          </c:cat>
          <c:val>
            <c:numRef>
              <c:f>Sheet1!$B$2:$B$15</c:f>
              <c:numCache>
                <c:formatCode>0.0%</c:formatCode>
                <c:ptCount val="14"/>
                <c:pt idx="0">
                  <c:v>0.13400000000000001</c:v>
                </c:pt>
                <c:pt idx="1">
                  <c:v>0.106</c:v>
                </c:pt>
                <c:pt idx="2">
                  <c:v>9.5000000000000001E-2</c:v>
                </c:pt>
                <c:pt idx="3">
                  <c:v>7.9000000000000001E-2</c:v>
                </c:pt>
                <c:pt idx="4">
                  <c:v>7.0999999999999994E-2</c:v>
                </c:pt>
                <c:pt idx="5">
                  <c:v>6.9000000000000006E-2</c:v>
                </c:pt>
                <c:pt idx="6">
                  <c:v>0.06</c:v>
                </c:pt>
                <c:pt idx="7">
                  <c:v>3.2000000000000001E-2</c:v>
                </c:pt>
                <c:pt idx="8">
                  <c:v>2.1000000000000001E-2</c:v>
                </c:pt>
                <c:pt idx="9">
                  <c:v>1.7000000000000001E-2</c:v>
                </c:pt>
                <c:pt idx="10">
                  <c:v>1.2999999999999999E-2</c:v>
                </c:pt>
                <c:pt idx="11">
                  <c:v>1.2E-2</c:v>
                </c:pt>
                <c:pt idx="12">
                  <c:v>1.0999999999999999E-2</c:v>
                </c:pt>
                <c:pt idx="13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0-46A3-A67D-D1C28762E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013476751"/>
        <c:axId val="1013473871"/>
      </c:barChart>
      <c:catAx>
        <c:axId val="10134767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00BFF2"/>
          </a:solidFill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473871"/>
        <c:crosses val="autoZero"/>
        <c:auto val="1"/>
        <c:lblAlgn val="ctr"/>
        <c:lblOffset val="100"/>
        <c:noMultiLvlLbl val="0"/>
      </c:catAx>
      <c:valAx>
        <c:axId val="1013473871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013476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DCC6-4D3A-9911-4220-4FF68B678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30695-D1CE-2F06-F124-397DEDF3A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F7D26-26D9-46D5-0803-18DBC6A7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7C775-1A3E-E8C5-29A9-6BECFBF7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5F8E9-384F-7B12-7CAE-E07B8ED7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AA3C-DBB4-7E8F-BB71-C3EB7045E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05EC9-8909-10D7-E7AF-192F60CD9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36EC-3C4E-E2F4-FB95-B7D3B30D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62F2-6DB9-77CD-6C39-E2B65C1F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28F84-8747-E2C9-8699-28A5A9B3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2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E9582-828E-B96B-EDF9-19272926C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9EED9-5301-A28C-DC49-A1D5F01A5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1DA9D-4909-3F1D-1899-C5D28A08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02A7A-D557-8879-12AA-4C82EE33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E78A4-DC2D-A5B7-8487-CFC2A8B9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2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7E0B-74D0-9598-F551-D2309B8D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9A2A0-7FC4-AF3F-852B-73AAC62C8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1BAD0-D469-4A2F-4197-4C5602FD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1492D-155C-32F6-87BF-D1450AEA3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17A0-2DC6-6CA3-BFC0-9E1A40D7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0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59825-A479-9FA8-621C-18E32E1F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A2584-5A6E-04CE-D97A-9797CC594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3C98D-4B8A-1E5C-CECA-4483BF03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A650-18AF-C3E8-9B6C-DAEDBA077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9856D-BDBB-C454-8BF9-3D4CDBA4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6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9B65-F0BD-8D6C-741B-30E20811C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2CDCE-620E-C16C-BC37-97770F97C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0DD0E-CE7B-07D2-3916-B6909CB2F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1C71E-5CD7-8F34-BC8A-B1E89EC7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338B0-6448-E875-B653-E3AAD0CD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1ABAF-CF78-90DE-F25B-4152CDB4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6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05212-AE1A-E34A-B8D9-96A4E1784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7EC99-5459-B5C1-416F-AB9DB7FBE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88C5C-5AF4-66D5-345F-3F0836499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24257-D81A-3C32-43EF-9125AFA04B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8A173-A9D4-C68E-0318-18B92B31E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23457-72A8-C932-43E5-09243C5F0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DF5B49-ED28-E5E7-6D4E-ABE0D333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B04D2E-9DF4-0E56-9BC4-4725BF85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3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9366-1397-0C03-5EB6-3881D399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7CE3FE-F66C-EE90-77D0-0FDA96E2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7797C-B599-C6AC-5FBC-F0CE569F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87A45-58DE-1EC0-4E3B-7EB936734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3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DC5526-973C-FC99-2440-4840C1FD6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476F0B-B2AA-E51D-CFF0-304FBD0A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E990F-0641-0F0C-3BF2-0D183CDD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2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0E67F-3C9A-29FA-9151-13BA66B5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EF049-F182-3F2A-C99D-D79C223D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E25BC0-6E7B-220F-2AC2-9F8CBD72F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31EE5-4A66-D7DA-BEBD-BEC20662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FD42F-4B0E-50B0-1D40-7B434858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C273D-12C8-BDAA-E65A-CD3A7087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7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273B-3A43-D1D9-54A3-A2C82582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4BCFC9-FEB2-E08E-D873-F26C8CDBD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014B0-4523-8EED-78F9-F005D020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EF629-1790-C7E6-9AC7-B6795633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457A0-2BEA-961F-87E7-0167F239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7F351-43AD-AF9C-D979-908E2B13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7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320F5C-FC2A-0903-FF53-02A2EF3F6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C8FC8-F33D-33AE-2A78-366AEFB9B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B72A6-623E-C4FC-5816-C169A794D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8789A-A68B-4E04-BC1A-29132F165C5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EA39-F4E1-B4DD-BE0F-D5259C1FD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6E0A6-6C37-95D1-93BD-D5AA15948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E203C7-7B32-46D2-A0AC-FB4FA1AC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6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hyperlink" Target="https://thevab.com/insights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hyperlink" Target="https://thevab.com/signin" TargetMode="Externa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chart" Target="../charts/chart1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2434C9-8FF8-F0AB-A5FC-A379846FAE75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00C234-3F10-6302-1477-EA9F272D51D0}"/>
              </a:ext>
            </a:extLst>
          </p:cNvPr>
          <p:cNvSpPr txBox="1"/>
          <p:nvPr/>
        </p:nvSpPr>
        <p:spPr>
          <a:xfrm>
            <a:off x="504917" y="636373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Nielsen, The Gauge: Viewing by Distributor, August ’24.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8BA5F3-D77A-576F-5E9F-E2678C04BC29}"/>
              </a:ext>
            </a:extLst>
          </p:cNvPr>
          <p:cNvSpPr/>
          <p:nvPr/>
        </p:nvSpPr>
        <p:spPr>
          <a:xfrm>
            <a:off x="-3" y="0"/>
            <a:ext cx="244602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TV Viewing Share by Distributor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F3FCB0-7369-EAB6-BD3E-4C15CAF85809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2" name="Picture 2">
            <a:hlinkClick r:id="rId2"/>
            <a:extLst>
              <a:ext uri="{FF2B5EF4-FFF2-40B4-BE49-F238E27FC236}">
                <a16:creationId xmlns:a16="http://schemas.microsoft.com/office/drawing/2014/main" id="{5B0DCD46-886E-EA3C-4F82-13981C6084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4A87AC8-F1A1-6602-E848-9825FB5F5EDE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22D534B-AA90-EF05-169F-2343A0E0C167}"/>
              </a:ext>
            </a:extLst>
          </p:cNvPr>
          <p:cNvGraphicFramePr/>
          <p:nvPr/>
        </p:nvGraphicFramePr>
        <p:xfrm>
          <a:off x="2031999" y="1829835"/>
          <a:ext cx="9652357" cy="452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FD2A528-07CE-3C00-68A7-97CB62996C7B}"/>
              </a:ext>
            </a:extLst>
          </p:cNvPr>
          <p:cNvSpPr txBox="1"/>
          <p:nvPr/>
        </p:nvSpPr>
        <p:spPr>
          <a:xfrm>
            <a:off x="0" y="1676021"/>
            <a:ext cx="121704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 dirty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Monthly TV Viewing</a:t>
            </a:r>
            <a:r>
              <a:rPr lang="en-US" sz="1600" b="1" u="sng" baseline="0" dirty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by Distributor</a:t>
            </a:r>
          </a:p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100" baseline="0" dirty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August 2024</a:t>
            </a:r>
            <a:endParaRPr lang="en-US" sz="1100" dirty="0">
              <a:solidFill>
                <a:srgbClr val="1F1A6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7BECF70-85CB-F7C4-2874-02598B525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67" y="2717981"/>
            <a:ext cx="1189848" cy="18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2F4D35B-8BF6-C6E8-250F-7941DE723F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7446" y="2461740"/>
            <a:ext cx="712169" cy="158956"/>
          </a:xfrm>
          <a:prstGeom prst="rect">
            <a:avLst/>
          </a:prstGeom>
        </p:spPr>
      </p:pic>
      <p:pic>
        <p:nvPicPr>
          <p:cNvPr id="18" name="Picture 4" descr="NBCUniversal logo and symbol, meaning, history, PNG">
            <a:extLst>
              <a:ext uri="{FF2B5EF4-FFF2-40B4-BE49-F238E27FC236}">
                <a16:creationId xmlns:a16="http://schemas.microsoft.com/office/drawing/2014/main" id="{EA650AC0-650F-7EFC-C30A-BB22D00E03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39" b="34925"/>
          <a:stretch/>
        </p:blipFill>
        <p:spPr bwMode="auto">
          <a:xfrm>
            <a:off x="1130568" y="2131786"/>
            <a:ext cx="1099047" cy="23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Paramount Plus: Top Movies To Watch - FandomWire">
            <a:extLst>
              <a:ext uri="{FF2B5EF4-FFF2-40B4-BE49-F238E27FC236}">
                <a16:creationId xmlns:a16="http://schemas.microsoft.com/office/drawing/2014/main" id="{2D254BEE-500B-E0FC-2759-6DB51742A9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2" r="10070"/>
          <a:stretch/>
        </p:blipFill>
        <p:spPr bwMode="auto">
          <a:xfrm>
            <a:off x="1382934" y="3317205"/>
            <a:ext cx="846681" cy="23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Warner Bros. Discovery vector logo (.EPS + .AI + .CDR) download for free">
            <a:extLst>
              <a:ext uri="{FF2B5EF4-FFF2-40B4-BE49-F238E27FC236}">
                <a16:creationId xmlns:a16="http://schemas.microsoft.com/office/drawing/2014/main" id="{FEB54BBF-9126-18E8-61F6-8524D2BF2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723" y="3653491"/>
            <a:ext cx="826892" cy="20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Netflix logo #2562 - Free Transparent PNG Logos">
            <a:extLst>
              <a:ext uri="{FF2B5EF4-FFF2-40B4-BE49-F238E27FC236}">
                <a16:creationId xmlns:a16="http://schemas.microsoft.com/office/drawing/2014/main" id="{4B15311A-8E9F-100E-AFF7-414F2ADA5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460" y="2995602"/>
            <a:ext cx="724155" cy="22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Fox Logo Png - Free Transparent PNG Logos">
            <a:extLst>
              <a:ext uri="{FF2B5EF4-FFF2-40B4-BE49-F238E27FC236}">
                <a16:creationId xmlns:a16="http://schemas.microsoft.com/office/drawing/2014/main" id="{48F25CF2-88AB-F935-37F1-7467E7FFE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8" t="31111" r="20833" b="31993"/>
          <a:stretch/>
        </p:blipFill>
        <p:spPr bwMode="auto">
          <a:xfrm>
            <a:off x="1756819" y="3950830"/>
            <a:ext cx="472796" cy="22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4" descr="Amazon Prime Video Logo and symbol, meaning, history, sign.">
            <a:extLst>
              <a:ext uri="{FF2B5EF4-FFF2-40B4-BE49-F238E27FC236}">
                <a16:creationId xmlns:a16="http://schemas.microsoft.com/office/drawing/2014/main" id="{D192BF15-0A85-6120-42FF-52404E371C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" t="22507" r="1215" b="22593"/>
          <a:stretch/>
        </p:blipFill>
        <p:spPr bwMode="auto">
          <a:xfrm>
            <a:off x="1505460" y="4269117"/>
            <a:ext cx="724155" cy="22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Scripps Logo - PNG Logo Vector Downloads (SVG, EPS)">
            <a:extLst>
              <a:ext uri="{FF2B5EF4-FFF2-40B4-BE49-F238E27FC236}">
                <a16:creationId xmlns:a16="http://schemas.microsoft.com/office/drawing/2014/main" id="{2A3D1EF2-3ED3-5268-0375-6FFE0E3EF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67" y="4596176"/>
            <a:ext cx="1099048" cy="21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8" descr="Weigel Broadcasting Co.">
            <a:extLst>
              <a:ext uri="{FF2B5EF4-FFF2-40B4-BE49-F238E27FC236}">
                <a16:creationId xmlns:a16="http://schemas.microsoft.com/office/drawing/2014/main" id="{986DF3B0-BBE7-ACBA-3A7D-06C5B8F95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264" y="5110098"/>
            <a:ext cx="773351" cy="20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The Roku Channel Serves Up Season 2 of Martha Cooks and Emeril Cooks ...">
            <a:extLst>
              <a:ext uri="{FF2B5EF4-FFF2-40B4-BE49-F238E27FC236}">
                <a16:creationId xmlns:a16="http://schemas.microsoft.com/office/drawing/2014/main" id="{061CAEB6-19A0-DE3B-F229-4D2D6CE6B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353" y="4912351"/>
            <a:ext cx="994262" cy="1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2" descr="A&amp;E Networks - Wikipedia">
            <a:extLst>
              <a:ext uri="{FF2B5EF4-FFF2-40B4-BE49-F238E27FC236}">
                <a16:creationId xmlns:a16="http://schemas.microsoft.com/office/drawing/2014/main" id="{9FFE2B2E-F26B-BD7E-F925-7C68D16AA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353" y="5407881"/>
            <a:ext cx="455262" cy="24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4" descr="Make Mom Smile with Love from Hallmark This Mother's Day - Jen Around ...">
            <a:extLst>
              <a:ext uri="{FF2B5EF4-FFF2-40B4-BE49-F238E27FC236}">
                <a16:creationId xmlns:a16="http://schemas.microsoft.com/office/drawing/2014/main" id="{A254F86D-5D5E-F232-C5B4-CE421D25B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353" y="5751387"/>
            <a:ext cx="455262" cy="25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7C8B0E7A-2391-83F7-8F61-939ABECE5DC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235353" y="6102315"/>
            <a:ext cx="994262" cy="19144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F2D289A7-32DB-63DE-D54B-CEC297265986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Professionally-produced content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 accounts for ~90% of total TV viewing across linear TV and streaming 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848C94-0261-FAD0-05E9-0DD7AF969308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6BC2C18-6935-6C9E-00A8-53F8805EAB9F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1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EA645A-3BE9-409B-A49A-5F4720CCEDAB}"/>
</file>

<file path=customXml/itemProps2.xml><?xml version="1.0" encoding="utf-8"?>
<ds:datastoreItem xmlns:ds="http://schemas.openxmlformats.org/officeDocument/2006/customXml" ds:itemID="{BFAD2A36-5F80-440B-8EA3-05B7162AA921}"/>
</file>

<file path=customXml/itemProps3.xml><?xml version="1.0" encoding="utf-8"?>
<ds:datastoreItem xmlns:ds="http://schemas.openxmlformats.org/officeDocument/2006/customXml" ds:itemID="{8E5631BC-FDD1-473D-BD03-67AD3C5729C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2024-10-09T16:22:07Z</dcterms:created>
  <dcterms:modified xsi:type="dcterms:W3CDTF">2024-10-09T16:22:37Z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