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14737653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550E37-CBBC-4DDF-BA8C-EB7E9997A2C3}" v="2" dt="2024-10-09T20:38:00.0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5" d="100"/>
          <a:sy n="15" d="100"/>
        </p:scale>
        <p:origin x="336" y="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9F550E37-CBBC-4DDF-BA8C-EB7E9997A2C3}"/>
    <pc:docChg chg="addSld delSld modSld">
      <pc:chgData name="Dylan Breger" userId="9b3da09f-10fe-42ec-9aa5-9fa2a3e9cc20" providerId="ADAL" clId="{9F550E37-CBBC-4DDF-BA8C-EB7E9997A2C3}" dt="2024-10-09T20:38:01.841" v="2" actId="47"/>
      <pc:docMkLst>
        <pc:docMk/>
      </pc:docMkLst>
      <pc:sldChg chg="add del">
        <pc:chgData name="Dylan Breger" userId="9b3da09f-10fe-42ec-9aa5-9fa2a3e9cc20" providerId="ADAL" clId="{9F550E37-CBBC-4DDF-BA8C-EB7E9997A2C3}" dt="2024-10-09T20:38:01.841" v="2" actId="47"/>
        <pc:sldMkLst>
          <pc:docMk/>
          <pc:sldMk cId="1436805410" sldId="2147376522"/>
        </pc:sldMkLst>
      </pc:sldChg>
      <pc:sldChg chg="add">
        <pc:chgData name="Dylan Breger" userId="9b3da09f-10fe-42ec-9aa5-9fa2a3e9cc20" providerId="ADAL" clId="{9F550E37-CBBC-4DDF-BA8C-EB7E9997A2C3}" dt="2024-10-09T20:38:00.036" v="1"/>
        <pc:sldMkLst>
          <pc:docMk/>
          <pc:sldMk cId="3333292594" sldId="2147376534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rgbClr val="1B146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361-4A62-B8BE-681BA92D2CC6}"/>
              </c:ext>
            </c:extLst>
          </c:dPt>
          <c:dPt>
            <c:idx val="1"/>
            <c:bubble3D val="0"/>
            <c:spPr>
              <a:solidFill>
                <a:srgbClr val="00BFF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361-4A62-B8BE-681BA92D2CC6}"/>
              </c:ext>
            </c:extLst>
          </c:dPt>
          <c:dPt>
            <c:idx val="2"/>
            <c:bubble3D val="0"/>
            <c:spPr>
              <a:solidFill>
                <a:srgbClr val="ED3C8D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0361-4A62-B8BE-681BA92D2CC6}"/>
              </c:ext>
            </c:extLst>
          </c:dPt>
          <c:dLbls>
            <c:dLbl>
              <c:idx val="0"/>
              <c:layout>
                <c:manualLayout>
                  <c:x val="-0.1185113061422472"/>
                  <c:y val="4.736061534693161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spc="0" baseline="0">
                        <a:solidFill>
                          <a:schemeClr val="bg1"/>
                        </a:solidFill>
                        <a:latin typeface="Helvetica" panose="020B0403020202020204" pitchFamily="34" charset="0"/>
                        <a:ea typeface="+mn-ea"/>
                        <a:cs typeface="+mn-cs"/>
                      </a:defRPr>
                    </a:pPr>
                    <a:fld id="{415E1328-9320-4F1C-A099-F3AB05D83D88}" type="CATEGORYNAME">
                      <a:rPr lang="en-US" sz="1600" u="sng">
                        <a:latin typeface="Helvetica" panose="020B0403020202020204" pitchFamily="34" charset="0"/>
                      </a:rPr>
                      <a:pPr>
                        <a:defRPr sz="1600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defRPr>
                      </a:pPr>
                      <a:t>[CATEGORY NAME]</a:t>
                    </a:fld>
                    <a:r>
                      <a:rPr lang="en-US" sz="1600" baseline="0">
                        <a:latin typeface="Helvetica" panose="020B0403020202020204" pitchFamily="34" charset="0"/>
                      </a:rPr>
                      <a:t>
</a:t>
                    </a:r>
                    <a:fld id="{F758848E-1780-4D63-A533-4223E717FAF0}" type="PERCENTAGE">
                      <a:rPr lang="en-US" sz="2000" u="none" baseline="0">
                        <a:latin typeface="Helvetica" panose="020B0403020202020204" pitchFamily="34" charset="0"/>
                      </a:rPr>
                      <a:pPr>
                        <a:defRPr sz="1600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defRPr>
                      </a:pPr>
                      <a:t>[PERCENTAGE]</a:t>
                    </a:fld>
                    <a:endParaRPr lang="en-US" sz="1600" baseline="0">
                      <a:latin typeface="Helvetica" panose="020B0403020202020204" pitchFamily="34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bg1"/>
                      </a:solidFill>
                      <a:latin typeface="Helvetica" panose="020B0403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44443511382771017"/>
                      <c:h val="0.3996376192664357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361-4A62-B8BE-681BA92D2CC6}"/>
                </c:ext>
              </c:extLst>
            </c:dLbl>
            <c:dLbl>
              <c:idx val="1"/>
              <c:layout>
                <c:manualLayout>
                  <c:x val="0.19509727930458096"/>
                  <c:y val="-0.2107028462088892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spc="0" baseline="0">
                        <a:solidFill>
                          <a:schemeClr val="bg1"/>
                        </a:solidFill>
                        <a:latin typeface="Helvetica" panose="020B0403020202020204" pitchFamily="34" charset="0"/>
                        <a:ea typeface="+mn-ea"/>
                        <a:cs typeface="+mn-cs"/>
                      </a:defRPr>
                    </a:pPr>
                    <a:fld id="{A54A0FE3-164C-46E3-A44F-772025B12881}" type="CATEGORYNAME">
                      <a:rPr lang="en-US" sz="1600" u="sng">
                        <a:latin typeface="Helvetica" panose="020B0403020202020204" pitchFamily="34" charset="0"/>
                      </a:rPr>
                      <a:pPr>
                        <a:defRPr sz="1600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defRPr>
                      </a:pPr>
                      <a:t>[CATEGORY NAME]</a:t>
                    </a:fld>
                    <a:r>
                      <a:rPr lang="en-US" sz="1600" baseline="0">
                        <a:latin typeface="Helvetica" panose="020B0403020202020204" pitchFamily="34" charset="0"/>
                      </a:rPr>
                      <a:t>
</a:t>
                    </a:r>
                    <a:fld id="{25B0FEA2-88E7-4533-94DE-CE116E83AF65}" type="PERCENTAGE">
                      <a:rPr lang="en-US" sz="2000" baseline="0">
                        <a:latin typeface="Helvetica" panose="020B0403020202020204" pitchFamily="34" charset="0"/>
                      </a:rPr>
                      <a:pPr>
                        <a:defRPr sz="1600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defRPr>
                      </a:pPr>
                      <a:t>[PERCENTAGE]</a:t>
                    </a:fld>
                    <a:endParaRPr lang="en-US" sz="1600" baseline="0">
                      <a:latin typeface="Helvetica" panose="020B0403020202020204" pitchFamily="34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bg1"/>
                      </a:solidFill>
                      <a:latin typeface="Helvetica" panose="020B0403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3239462791301361"/>
                      <c:h val="0.2826673056175471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361-4A62-B8BE-681BA92D2CC6}"/>
                </c:ext>
              </c:extLst>
            </c:dLbl>
            <c:dLbl>
              <c:idx val="2"/>
              <c:layout>
                <c:manualLayout>
                  <c:x val="0.13039486609080941"/>
                  <c:y val="0.1042191656230916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spc="0" baseline="0">
                        <a:solidFill>
                          <a:schemeClr val="bg1"/>
                        </a:solidFill>
                        <a:latin typeface="Helvetica" panose="020B0403020202020204" pitchFamily="34" charset="0"/>
                        <a:ea typeface="+mn-ea"/>
                        <a:cs typeface="+mn-cs"/>
                      </a:defRPr>
                    </a:pPr>
                    <a:fld id="{A96A02DB-8D47-4EF5-868B-D41C15DABCF9}" type="CATEGORYNAME">
                      <a:rPr lang="en-US" sz="1600" u="sng" dirty="0">
                        <a:latin typeface="Helvetica" panose="020B0403020202020204" pitchFamily="34" charset="0"/>
                      </a:rPr>
                      <a:pPr>
                        <a:defRPr sz="1600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defRPr>
                      </a:pPr>
                      <a:t>[CATEGORY NAME]</a:t>
                    </a:fld>
                    <a:r>
                      <a:rPr lang="en-US" sz="1600" baseline="0">
                        <a:latin typeface="Helvetica" panose="020B0403020202020204" pitchFamily="34" charset="0"/>
                      </a:rPr>
                      <a:t>
</a:t>
                    </a:r>
                    <a:fld id="{6EF50928-3F73-4424-8E7D-5033213C9F13}" type="PERCENTAGE">
                      <a:rPr lang="en-US" sz="2000" baseline="0" dirty="0">
                        <a:latin typeface="Helvetica" panose="020B0403020202020204" pitchFamily="34" charset="0"/>
                      </a:rPr>
                      <a:pPr>
                        <a:defRPr sz="1600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defRPr>
                      </a:pPr>
                      <a:t>[PERCENTAGE]</a:t>
                    </a:fld>
                    <a:endParaRPr lang="en-US" sz="1600" baseline="0">
                      <a:latin typeface="Helvetica" panose="020B0403020202020204" pitchFamily="34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bg1"/>
                      </a:solidFill>
                      <a:latin typeface="Helvetica" panose="020B0403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361-4A62-B8BE-681BA92D2C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spc="0" baseline="0">
                    <a:solidFill>
                      <a:schemeClr val="bg1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Broadcast TV</c:v>
                </c:pt>
                <c:pt idx="1">
                  <c:v>Cable TV</c:v>
                </c:pt>
                <c:pt idx="2">
                  <c:v>Streaming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0.437</c:v>
                </c:pt>
                <c:pt idx="1">
                  <c:v>0.433</c:v>
                </c:pt>
                <c:pt idx="2">
                  <c:v>0.13100000000000001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361-4A62-B8BE-681BA92D2CC6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3F8FB-588B-5EB1-950E-3A256FB9F8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DA5EA3-95BF-E8E0-A9FA-D6ACFFD80C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E59DF9-07BE-A8C5-9D7E-7406CEAAC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3E80D-C63F-45EE-B89C-865B1B89854A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E5F978-421C-DC94-F54B-710E34F56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41F8B0-D93B-0C9E-9122-F7B659FF7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7FAD-66D6-4412-A3D4-95DAD57F7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326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10954-6884-98EC-93BD-2E12C7281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CDE11F-7812-3AB4-6887-F7FF29DDAE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1EF841-057B-AA60-9106-08FF87013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3E80D-C63F-45EE-B89C-865B1B89854A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92FAE5-9E61-5977-5916-8A06C2339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FBBB85-65EE-4FC0-965E-ABA032EAF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7FAD-66D6-4412-A3D4-95DAD57F7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950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757A75-6DDF-1C5A-1C98-92C7ADD23C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253381-D17D-405D-0F42-FE3124E646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E075D3-CA6A-59D9-FDE8-19464C2FD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3E80D-C63F-45EE-B89C-865B1B89854A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A78392-6E3D-25EE-D92B-FD39F20C7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E512C0-3E74-EEFD-A4AE-D7A00D450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7FAD-66D6-4412-A3D4-95DAD57F7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991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89996-FD43-A6D9-6A01-824496933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A4047-A1F5-5FE1-FAF0-F76BC77794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D3F9C2-61FD-0C47-7EEE-EAF251E75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3E80D-C63F-45EE-B89C-865B1B89854A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56B4CA-8109-36C2-2DDE-E896E24B3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739B40-7856-61D8-83A1-8F4A43C2B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7FAD-66D6-4412-A3D4-95DAD57F7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101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AC0BF-E053-5A38-6059-11624C54E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129DEF-728E-62A5-E004-DED62537F1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929A5F-23B4-2556-74AA-B167AA65A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3E80D-C63F-45EE-B89C-865B1B89854A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1F1E1-0C54-54DA-FC9C-42644CE1F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E85713-90E3-8685-66FA-8CFB6E6E4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7FAD-66D6-4412-A3D4-95DAD57F7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627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37F29-71A1-F0D4-40B7-F1D324593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6DD5E-EA7A-A55D-B263-A2A0F362F0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D7A7C5-3914-F630-EA0A-940DC9B23F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682F08-69C0-6FDB-01A1-D12791339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3E80D-C63F-45EE-B89C-865B1B89854A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9CD63E-9D09-D3EB-C190-B2866F726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10189E-0DD1-76A5-2A65-9CE5E2A0D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7FAD-66D6-4412-A3D4-95DAD57F7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141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338BA-16CB-0A52-AD92-B0EA6F633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50D310-D166-FA9C-6D95-1265D04359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66EA68-DC3B-2A68-085C-3874D3580D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9EEBB1-4B19-A845-97AC-3C5AB29549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5998CE-B179-AF53-3BC7-FB1C40E4AD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2959D5-400E-B26D-4E4D-148578826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3E80D-C63F-45EE-B89C-865B1B89854A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B0CC73-2350-09D4-5017-A2377664E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D66B9-CB51-5AAA-776E-CEE43F9E3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7FAD-66D6-4412-A3D4-95DAD57F7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791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47B8C-B097-483D-6EC2-0755C7DA6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A665ED-3A3A-AFA3-98F5-546EBE51D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3E80D-C63F-45EE-B89C-865B1B89854A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AA6BA2-2CFE-0AC5-1B4B-2C748C0A8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BFD882-F7F6-77AA-1C53-E292D3F65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7FAD-66D6-4412-A3D4-95DAD57F7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487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58A9BE-2566-EE04-E5C2-785FB03EA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3E80D-C63F-45EE-B89C-865B1B89854A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72C7E4-EFA3-2CF4-D850-ED4FBC15B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8EE18F-5016-DA0E-D22C-B6DCBBDA5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7FAD-66D6-4412-A3D4-95DAD57F7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899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C5A62-8B29-7321-0345-BACDB7F50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F064D-589D-54D0-A701-D1E2FC71D5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161FA2-31D2-DEC2-AE66-BCCE76C22C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3A011F-A1EC-DC95-6B2F-88CA2D3DD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3E80D-C63F-45EE-B89C-865B1B89854A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F29F4E-3D56-D4B7-3A47-945677671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68F528-294B-789B-BDF5-70845E704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7FAD-66D6-4412-A3D4-95DAD57F7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41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4FAFF-FCAB-0E1C-F2BF-1BEA580E2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68F8C6-C45B-07C7-31F8-0B4F20EF25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C29AF9-31A6-2CCA-71DC-773DAE4528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72DF77-3AB8-6544-5C17-AE01E26CD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3E80D-C63F-45EE-B89C-865B1B89854A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60CE2D-A256-51CC-D975-9057B570F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F78B13-B604-7197-4DDD-883237E21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27FAD-66D6-4412-A3D4-95DAD57F7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882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A94FF3-5F2D-6DE7-7F27-4295CA458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8472BD-FCE9-2C87-A5CD-1C30633514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4B767A-AA32-AA9F-59D0-A0A7CCF289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EB3E80D-C63F-45EE-B89C-865B1B89854A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75E114-B622-8FA0-5B0C-7BB3DDFB0B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1DE900-D0AA-19A4-19A8-83FFA57A76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D427FAD-66D6-4412-A3D4-95DAD57F7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488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hevab.com/signin" TargetMode="Externa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.xml"/><Relationship Id="rId5" Type="http://schemas.openxmlformats.org/officeDocument/2006/relationships/hyperlink" Target="https://thevab.com/insights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C05240-C3D5-02E0-7B81-E4C7453FE9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B1EA264-9EBB-407C-FB1E-660695E4BF30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0B6E8B9-B0EB-498D-728F-E4732C66199B}"/>
              </a:ext>
            </a:extLst>
          </p:cNvPr>
          <p:cNvSpPr txBox="1"/>
          <p:nvPr/>
        </p:nvSpPr>
        <p:spPr>
          <a:xfrm>
            <a:off x="483207" y="6336237"/>
            <a:ext cx="115389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Comscore, The Score Report; via Evan Shapiro, ESHAP Media Ware &amp; Peace Blog, ‘Settling the Score,’ 10/8/24. Note: ACR data directly from OEMs are not currently captured, so Roku, Samsung, LG, Vizio, and TCL are not yet included within The Score Report.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67C206F-D1AA-C21F-44AE-573B8329EB14}"/>
              </a:ext>
            </a:extLst>
          </p:cNvPr>
          <p:cNvSpPr/>
          <p:nvPr/>
        </p:nvSpPr>
        <p:spPr>
          <a:xfrm>
            <a:off x="-3" y="0"/>
            <a:ext cx="2626471" cy="254356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CTV Share of Ad Voice by Platform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2E8AC37-7E63-D3D1-7158-60435891BF69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video consumption insights</a:t>
            </a:r>
          </a:p>
        </p:txBody>
      </p:sp>
      <p:pic>
        <p:nvPicPr>
          <p:cNvPr id="12" name="Picture 2">
            <a:hlinkClick r:id="rId2"/>
            <a:extLst>
              <a:ext uri="{FF2B5EF4-FFF2-40B4-BE49-F238E27FC236}">
                <a16:creationId xmlns:a16="http://schemas.microsoft.com/office/drawing/2014/main" id="{65F715FC-B460-45F0-C13D-3039539EA4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74C39BDC-DBC4-05A4-8060-55CD26EC8E0F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7A4CBE7-6862-CC87-EBE3-28FB72B7A3C1}"/>
              </a:ext>
            </a:extLst>
          </p:cNvPr>
          <p:cNvSpPr txBox="1"/>
          <p:nvPr/>
        </p:nvSpPr>
        <p:spPr>
          <a:xfrm>
            <a:off x="0" y="1676021"/>
            <a:ext cx="12170481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kumimoji="0" 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Share of Total CTV Ad Time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1H 2024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E326281-4FEF-63A5-3AC4-36EF7510F3F2}"/>
              </a:ext>
            </a:extLst>
          </p:cNvPr>
          <p:cNvSpPr/>
          <p:nvPr/>
        </p:nvSpPr>
        <p:spPr>
          <a:xfrm>
            <a:off x="179108" y="437162"/>
            <a:ext cx="1008884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In the first half of 2024, 87% of all ad time on CTV was viewed on Broadcast or </a:t>
            </a: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Pay TV 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platforms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4A313D0-9929-616C-AD37-460245FD4DF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050F07F-DFA6-B4C5-A68E-D0FD8845B773}"/>
              </a:ext>
            </a:extLst>
          </p:cNvPr>
          <p:cNvSpPr/>
          <p:nvPr/>
        </p:nvSpPr>
        <p:spPr>
          <a:xfrm>
            <a:off x="483207" y="6533170"/>
            <a:ext cx="11687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1200" cap="none" spc="150" normalizeH="0" baseline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sz="1800" b="1" i="0" u="sng" strike="noStrike" kern="1200" cap="none" spc="150" normalizeH="0" baseline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C8A57345-14FA-EE1F-7CC7-7C0B980C2AB5}"/>
              </a:ext>
            </a:extLst>
          </p:cNvPr>
          <p:cNvGraphicFramePr/>
          <p:nvPr/>
        </p:nvGraphicFramePr>
        <p:xfrm>
          <a:off x="2908570" y="2222060"/>
          <a:ext cx="6322979" cy="4098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7" name="Rectangle 16">
            <a:extLst>
              <a:ext uri="{FF2B5EF4-FFF2-40B4-BE49-F238E27FC236}">
                <a16:creationId xmlns:a16="http://schemas.microsoft.com/office/drawing/2014/main" id="{3ABF35E2-85B1-A82F-2AD0-A5836B9F6192}"/>
              </a:ext>
            </a:extLst>
          </p:cNvPr>
          <p:cNvSpPr/>
          <p:nvPr/>
        </p:nvSpPr>
        <p:spPr>
          <a:xfrm>
            <a:off x="8381013" y="3861210"/>
            <a:ext cx="2295728" cy="797668"/>
          </a:xfrm>
          <a:prstGeom prst="rect">
            <a:avLst/>
          </a:prstGeom>
          <a:solidFill>
            <a:schemeClr val="bg1"/>
          </a:solidFill>
          <a:ln w="38100">
            <a:solidFill>
              <a:srgbClr val="4EBEA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4EBEA4"/>
                </a:solidFill>
                <a:latin typeface="Helvetica" panose="020B0403020202020204" pitchFamily="34" charset="0"/>
              </a:rPr>
              <a:t>87%</a:t>
            </a:r>
          </a:p>
          <a:p>
            <a:pPr algn="ctr"/>
            <a:r>
              <a:rPr lang="en-US" sz="1600" dirty="0">
                <a:solidFill>
                  <a:srgbClr val="4EBEA4"/>
                </a:solidFill>
                <a:latin typeface="Helvetica" panose="020B0403020202020204" pitchFamily="34" charset="0"/>
              </a:rPr>
              <a:t>Broadcast &amp; Cable TV</a:t>
            </a:r>
          </a:p>
        </p:txBody>
      </p:sp>
    </p:spTree>
    <p:extLst>
      <p:ext uri="{BB962C8B-B14F-4D97-AF65-F5344CB8AC3E}">
        <p14:creationId xmlns:p14="http://schemas.microsoft.com/office/powerpoint/2010/main" val="3333292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FE2B5DD-3FC5-4E6C-8E61-BC5CCF35B7AE}">
  <ds:schemaRefs>
    <ds:schemaRef ds:uri="http://schemas.microsoft.com/office/2006/metadata/properties"/>
    <ds:schemaRef ds:uri="http://schemas.microsoft.com/office/infopath/2007/PartnerControls"/>
    <ds:schemaRef ds:uri="8ffbcc2d-a520-42b9-8ca7-e090664160a6"/>
    <ds:schemaRef ds:uri="97cdb7a3-d8d8-4d5a-8559-ae518cf29f49"/>
  </ds:schemaRefs>
</ds:datastoreItem>
</file>

<file path=customXml/itemProps2.xml><?xml version="1.0" encoding="utf-8"?>
<ds:datastoreItem xmlns:ds="http://schemas.openxmlformats.org/officeDocument/2006/customXml" ds:itemID="{4097B7EB-EA75-431F-86F8-3FD7D2BD4C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A8ECF6-342F-458E-B079-0B2B9C121C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cdb7a3-d8d8-4d5a-8559-ae518cf29f49"/>
    <ds:schemaRef ds:uri="8ffbcc2d-a520-42b9-8ca7-e090664160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2024-10-09T16:25:28Z</dcterms:created>
  <dcterms:modified xsi:type="dcterms:W3CDTF">2024-10-09T20:38:02Z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  <property fmtid="{D5CDD505-2E9C-101B-9397-08002B2CF9AE}" pid="3" name="MediaServiceImageTags">
    <vt:lpwstr/>
  </property>
</Properties>
</file>