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7653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40293A-EACF-4DB1-AA76-61FA75723C40}" v="2" dt="2024-10-09T20:38:26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5940293A-EACF-4DB1-AA76-61FA75723C40}"/>
    <pc:docChg chg="addSld delSld modSld">
      <pc:chgData name="Dylan Breger" userId="9b3da09f-10fe-42ec-9aa5-9fa2a3e9cc20" providerId="ADAL" clId="{5940293A-EACF-4DB1-AA76-61FA75723C40}" dt="2024-10-09T20:38:28.460" v="2" actId="47"/>
      <pc:docMkLst>
        <pc:docMk/>
      </pc:docMkLst>
      <pc:sldChg chg="add">
        <pc:chgData name="Dylan Breger" userId="9b3da09f-10fe-42ec-9aa5-9fa2a3e9cc20" providerId="ADAL" clId="{5940293A-EACF-4DB1-AA76-61FA75723C40}" dt="2024-10-09T20:38:26.376" v="1"/>
        <pc:sldMkLst>
          <pc:docMk/>
          <pc:sldMk cId="1195915256" sldId="2147376533"/>
        </pc:sldMkLst>
      </pc:sldChg>
      <pc:sldChg chg="add del">
        <pc:chgData name="Dylan Breger" userId="9b3da09f-10fe-42ec-9aa5-9fa2a3e9cc20" providerId="ADAL" clId="{5940293A-EACF-4DB1-AA76-61FA75723C40}" dt="2024-10-09T20:38:28.460" v="2" actId="47"/>
        <pc:sldMkLst>
          <pc:docMk/>
          <pc:sldMk cId="3333292594" sldId="214737653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36596066639477"/>
          <c:y val="6.129244210040731E-2"/>
          <c:w val="0.80144652751654333"/>
          <c:h val="0.93325253121545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Disney</c:v>
                </c:pt>
                <c:pt idx="1">
                  <c:v>NBCU</c:v>
                </c:pt>
                <c:pt idx="2">
                  <c:v>Paramount</c:v>
                </c:pt>
                <c:pt idx="3">
                  <c:v>FOX</c:v>
                </c:pt>
                <c:pt idx="4">
                  <c:v>WBD</c:v>
                </c:pt>
                <c:pt idx="5">
                  <c:v>Google</c:v>
                </c:pt>
                <c:pt idx="6">
                  <c:v>Nexstar</c:v>
                </c:pt>
                <c:pt idx="7">
                  <c:v>Hallmark</c:v>
                </c:pt>
                <c:pt idx="8">
                  <c:v>Televisa</c:v>
                </c:pt>
                <c:pt idx="9">
                  <c:v>AMCN</c:v>
                </c:pt>
                <c:pt idx="10">
                  <c:v>A+E</c:v>
                </c:pt>
                <c:pt idx="11">
                  <c:v>EW Scripps</c:v>
                </c:pt>
                <c:pt idx="12">
                  <c:v>Weigel</c:v>
                </c:pt>
                <c:pt idx="13">
                  <c:v>INSP</c:v>
                </c:pt>
                <c:pt idx="14">
                  <c:v>Sony</c:v>
                </c:pt>
                <c:pt idx="15">
                  <c:v>Amazon</c:v>
                </c:pt>
                <c:pt idx="16">
                  <c:v>Netflix</c:v>
                </c:pt>
                <c:pt idx="17">
                  <c:v>AMG</c:v>
                </c:pt>
                <c:pt idx="18">
                  <c:v>Newsmax</c:v>
                </c:pt>
                <c:pt idx="19">
                  <c:v>Sinclair</c:v>
                </c:pt>
              </c:strCache>
            </c:strRef>
          </c:cat>
          <c:val>
            <c:numRef>
              <c:f>Sheet1!$B$2:$B$21</c:f>
              <c:numCache>
                <c:formatCode>0.0%</c:formatCode>
                <c:ptCount val="20"/>
                <c:pt idx="0">
                  <c:v>0.191</c:v>
                </c:pt>
                <c:pt idx="1">
                  <c:v>0.17</c:v>
                </c:pt>
                <c:pt idx="2">
                  <c:v>0.16800000000000001</c:v>
                </c:pt>
                <c:pt idx="3">
                  <c:v>0.129</c:v>
                </c:pt>
                <c:pt idx="4">
                  <c:v>0.129</c:v>
                </c:pt>
                <c:pt idx="5">
                  <c:v>4.5999999999999999E-2</c:v>
                </c:pt>
                <c:pt idx="6">
                  <c:v>2.1999999999999999E-2</c:v>
                </c:pt>
                <c:pt idx="7">
                  <c:v>2.1000000000000001E-2</c:v>
                </c:pt>
                <c:pt idx="8">
                  <c:v>2.1000000000000001E-2</c:v>
                </c:pt>
                <c:pt idx="9">
                  <c:v>1.9E-2</c:v>
                </c:pt>
                <c:pt idx="10">
                  <c:v>1.9E-2</c:v>
                </c:pt>
                <c:pt idx="11">
                  <c:v>1.6E-2</c:v>
                </c:pt>
                <c:pt idx="12">
                  <c:v>1.0999999999999999E-2</c:v>
                </c:pt>
                <c:pt idx="13">
                  <c:v>8.0000000000000002E-3</c:v>
                </c:pt>
                <c:pt idx="14">
                  <c:v>7.0000000000000001E-3</c:v>
                </c:pt>
                <c:pt idx="15">
                  <c:v>6.0000000000000001E-3</c:v>
                </c:pt>
                <c:pt idx="16">
                  <c:v>5.0000000000000001E-3</c:v>
                </c:pt>
                <c:pt idx="17">
                  <c:v>4.0000000000000001E-3</c:v>
                </c:pt>
                <c:pt idx="18">
                  <c:v>4.0000000000000001E-3</c:v>
                </c:pt>
                <c:pt idx="19">
                  <c:v>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EB-4B9F-AC77-875A9192E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013476751"/>
        <c:axId val="1013473871"/>
      </c:barChart>
      <c:catAx>
        <c:axId val="10134767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1B1464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3473871"/>
        <c:crosses val="autoZero"/>
        <c:auto val="1"/>
        <c:lblAlgn val="ctr"/>
        <c:lblOffset val="100"/>
        <c:noMultiLvlLbl val="0"/>
      </c:catAx>
      <c:valAx>
        <c:axId val="1013473871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013476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9E463-1DA3-DB93-3DEA-CA5BCDA18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01590-F42D-CE02-17BD-8C65FF91A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D2379-D64C-848F-BE75-1C363AF7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B18BA-4021-85E9-3207-BA74D1352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D0454-CFD2-BDDA-EDDE-593283A6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5B68F-BC64-2634-8DAB-ED25741C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8AE79-AC89-E6F2-5B4C-235AB0275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C6CF8-169F-4086-FB7D-CCF81F195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0EE6-AC89-5B8F-2AE3-DC6AAEC60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518B6-E4BC-D5D6-9360-8AA17E09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3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217288-C8DB-71EE-8E4F-CBE5C2B60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A0DDC-5998-6F32-7365-35B85C0205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8F68F-C04A-533A-FDB9-87CEE8531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0ADD1-5571-F5FD-765E-BA124A24D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38453-AA94-B8DC-2398-8C882268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D8704-F568-E009-FC04-E942F54F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C9D5-2294-3462-556B-B3D19C37A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495C7-1562-2323-E5B9-F47EC455F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D4646-5366-EFA6-C43B-39D7ABBC1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F8B76-9C99-FD89-4F66-E5025A46C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CDA64-830B-B616-5252-6D039BD01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02337-57E0-8F87-CCF0-DDD0B034E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EBFDD-5B35-009B-1645-1FCF6B887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569EC-CB3E-2FC7-0D5D-AE3CC9A0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6CA30-44A6-2FC0-CED2-9D7BD9E4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1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77E54-5899-2165-5729-672865E24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D7AD9-7484-F969-D075-4CBF6633D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CEA3FF-F126-47EC-FDE5-B998F4D6F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7FC51-DB27-C2D0-2A18-FA33D7F5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36779-0EB1-4E8C-E7F8-0D96719C4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8F327-5578-65E0-99F0-A9EB8A82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2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E783F-5C9C-ABE8-67BE-8D90F3E3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16BC7-6971-53E2-F293-EEBEF050D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5313D-6855-52F3-D0DD-D024F8CD9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45E496-9677-05F5-7944-6296D4414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9AE167-B53C-2673-C0DF-181EBC2CF1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6F8D71-7552-EEAB-CD39-DE1630C2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10AA59-66C3-9241-91E0-AA0F2772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F1C1A4-CD30-AEDA-2287-5211652B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1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BA49A-A7F3-146A-582F-C647B84B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237C7-635C-7CE1-B123-3CB7622E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BC790-A157-B428-9B1F-DBFCCBD77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F0FA03-F764-6B58-E099-EEAE40D09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8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301E1-78FA-F2E7-A71C-30ECD7E6C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CAE99D-C709-6896-2F6F-F6AAD16E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8937E-B512-D257-DFF3-8172D7C8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59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1A64-24A7-B089-A729-070A164D6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77235-E1A7-E1E6-BD6C-028E65E30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DA103-0E16-1D46-57A3-80B6D15BE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3FBEB-D0CF-1C61-ED0D-13B55725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21B5B-8F6E-FFE9-C563-39F4CE58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B0ED7-C3DF-06D8-0CCA-C281DEB8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2861A-33A5-7566-D173-9A009D98F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6B9CC-89DA-DC07-2E4F-D24B267C36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94FE4-0EE5-CEBA-4B3C-8C5DF1339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1BA17-8B05-F566-155A-D589F682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F2779-AC10-750C-7B61-51F94AFD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C3DD1-FDB8-6845-3B32-599340E2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1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82F70B-B70E-D0A0-8C1B-445C26F80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82F48-892A-FCB1-A816-84D8FCFAA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F84E9-FF69-B101-B80C-49798CCDC6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85B1FF-DF7B-45EF-9C8E-FB7552CB236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F206B-C3F6-442E-0E75-33A1D0093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162D3-4693-39F5-EA47-9D5B9371C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76C973-1ECE-481A-8437-BFAE4AC66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8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s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EEE85-C8B6-A95A-DCF0-69FD4D434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DB53A47-6E96-AB23-9FD8-862DE9A09CD4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DC6EB6E8-FC23-D70A-2DA7-4C5A1B6F2E01}"/>
              </a:ext>
            </a:extLst>
          </p:cNvPr>
          <p:cNvGraphicFramePr/>
          <p:nvPr/>
        </p:nvGraphicFramePr>
        <p:xfrm>
          <a:off x="1511424" y="1969693"/>
          <a:ext cx="9652357" cy="436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A8B5DB9-BD22-7B4E-E875-EAEB65568411}"/>
              </a:ext>
            </a:extLst>
          </p:cNvPr>
          <p:cNvSpPr txBox="1"/>
          <p:nvPr/>
        </p:nvSpPr>
        <p:spPr>
          <a:xfrm>
            <a:off x="483207" y="6336237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Comscore, The Score Report; via Evan Shapiro, ESHAP Media Ware &amp; Peace Blog, ‘Settling the Score,’ 10/8/24. Note: ACR data directly from OEMs are not currently captured, so Roku, Samsung, LG, Vizio, and TCL are not yet included within The Score Report.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2A8F54-65A9-4B2A-9CA5-2CAC3F67D796}"/>
              </a:ext>
            </a:extLst>
          </p:cNvPr>
          <p:cNvSpPr/>
          <p:nvPr/>
        </p:nvSpPr>
        <p:spPr>
          <a:xfrm>
            <a:off x="-3" y="0"/>
            <a:ext cx="2743203" cy="279472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CTV Share of Ad Voice by Distributor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4A6984-B2E8-73CE-37EA-BF5ACD4A7F65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2" name="Picture 2">
            <a:hlinkClick r:id="rId3"/>
            <a:extLst>
              <a:ext uri="{FF2B5EF4-FFF2-40B4-BE49-F238E27FC236}">
                <a16:creationId xmlns:a16="http://schemas.microsoft.com/office/drawing/2014/main" id="{8F760041-528A-8C5C-99BB-5C305827F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C8DAA0D-360A-1F49-6D0B-C13C0F6727E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51418A-5AFF-93D0-74A5-C07C1FFF1813}"/>
              </a:ext>
            </a:extLst>
          </p:cNvPr>
          <p:cNvSpPr txBox="1"/>
          <p:nvPr/>
        </p:nvSpPr>
        <p:spPr>
          <a:xfrm>
            <a:off x="0" y="1676021"/>
            <a:ext cx="1217048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Share of Total CTV Ad Time: Top 20 Distributors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1H 2024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9C3A4A0-4991-D5BD-4936-01788AEB1796}"/>
              </a:ext>
            </a:extLst>
          </p:cNvPr>
          <p:cNvSpPr/>
          <p:nvPr/>
        </p:nvSpPr>
        <p:spPr>
          <a:xfrm>
            <a:off x="179108" y="437162"/>
            <a:ext cx="100888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The top five distributors based on total CTV ad viewing time </a:t>
            </a: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provide brands a mix of linear TV + streaming opportunities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B6B9F7-9792-6FEE-0425-A3542AA2A9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A88E202-B0C9-C011-6870-CDC2ECFFD604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15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800" b="1" i="0" u="sng" strike="noStrike" kern="1200" cap="none" spc="15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15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843FB-C8BE-4AEA-AF53-21E397327296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65803FC3-249C-420D-AE66-CD6888EBCB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A4C46-B610-4832-93EC-0086335261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2024-10-09T20:35:35Z</dcterms:created>
  <dcterms:modified xsi:type="dcterms:W3CDTF">2024-10-09T20:38:28Z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