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271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7EBCE-A93C-498C-ACCC-BAB551B0E7FD}" v="1" dt="2024-10-09T16:23:33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FE7EBCE-A93C-498C-ACCC-BAB551B0E7FD}"/>
    <pc:docChg chg="addSld modSld">
      <pc:chgData name="Dylan Breger" userId="9b3da09f-10fe-42ec-9aa5-9fa2a3e9cc20" providerId="ADAL" clId="{6FE7EBCE-A93C-498C-ACCC-BAB551B0E7FD}" dt="2024-10-09T16:23:33.887" v="0"/>
      <pc:docMkLst>
        <pc:docMk/>
      </pc:docMkLst>
      <pc:sldChg chg="add">
        <pc:chgData name="Dylan Breger" userId="9b3da09f-10fe-42ec-9aa5-9fa2a3e9cc20" providerId="ADAL" clId="{6FE7EBCE-A93C-498C-ACCC-BAB551B0E7FD}" dt="2024-10-09T16:23:33.887" v="0"/>
        <pc:sldMkLst>
          <pc:docMk/>
          <pc:sldMk cId="809285439" sldId="21473271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CFFCC-8918-45C5-B14A-B8851EB036E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A3C82-A0D3-4CBA-911E-A804D35F3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3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15BE2-BB6E-D846-B0CB-BE207E4BB8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19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54CB-B4E4-BA9E-4055-AA78A8F04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7AC50F-B099-CDA2-DDC8-F8E75E54C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27936-D72D-C3A3-3121-DEC9011C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F1C7E-7EDC-76BE-9FF7-7A72A7D5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75878-D3DB-FAC3-4A57-A0A5261B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5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4E6C-CCBA-0885-85D8-AC2BF904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DCBC6-D7DD-B03D-6BB1-A25684A04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5399B-837A-FF37-8276-6EE29BEF4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95ECA-3489-A6A9-E41C-7246EEF8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77CFA-8A43-30BB-3871-6B7C6ECC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7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3CB7E4-1384-3269-6537-D3A7A85C4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F12FE-3A92-894A-80C8-00B6AB2A5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45A4D-B78D-19D6-8C94-767CDDC9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CD23C-E815-39EE-DA81-9E5977AD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51616-CFEB-B80B-385F-37E2D75D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2D893-B7D3-69EC-37DC-79F41938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8BF0F-D0D6-D65B-8885-49A3642A3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7E0FB-E86E-5E5C-E6C0-388322F7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82BB3-8A59-0BFE-7F44-D070B6A5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AA35A-9037-0DCD-45C0-75034402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5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C2B8E-E066-2519-6AAD-FEA61F15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D707F-B98F-DCF9-8417-D4365D6FC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6A671-B744-E86C-40DF-75E7F4A7C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BECD4-5105-394C-8A85-C61DD37A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0E2A-DAB7-1615-6440-E84BEC0B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4857F-12EC-F140-E93C-F74BC9CE4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42C3B-67E0-6BFA-6553-3123E17BA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7E40D-D28C-E438-1D9D-51B3E9402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DA5C5-9446-688C-529E-6AB3C91D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63552-7595-D110-6168-1EDE9F44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384CE-001C-9EC2-C577-2455567E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8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6D16-3FEF-8150-5F79-FB2AEAD9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CA80E-6515-AED2-0606-8DE7420D5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DB52B-7387-3BA7-AFE6-3D4CD0BBE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28D148-E31B-74C5-1092-2DEC40DE9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AA87B4-7AD8-3AD9-8758-2A957209C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6DD545-02F2-9775-CA4E-07D692165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22FE5-C5ED-549E-AFC6-2A0BF6D5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4E7CE7-FDD5-33D7-89F9-A118B875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7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3C58-E3F5-1E6F-C7FD-BAE6AA95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41F5D-D26C-7B9D-6571-EA21BBE1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6F68B3-7C18-2794-E27C-F81AF85B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4EF49-C265-0306-6432-D0B6F551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1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E32E85-BE8B-C8C5-685D-CCE8F24C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0B78D-C66E-366B-7C70-463B8E63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A83B0-A1C6-E6EA-CB7F-0F847665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8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E3B5-446F-F136-9F19-3AB5D0BE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627E7-1E7C-E231-64A0-D17D45177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677DE-0B28-3F57-272A-2BF18585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FB4B9-8AC1-C584-5A2F-282E0099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97E6C-6C29-C743-3BD2-A3F677E0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4BB1F-6538-C14A-4CD1-5798B609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0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ED6AF-05C9-17F8-F6AA-968CB687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6AFE8-A9CF-9A18-3C64-DA323B5C8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ED994-99B5-F90C-651A-58776B870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9022C-9557-61B1-77F5-EA04B99A0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14D0E-9A19-F3C9-DDB9-3CE176DC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6357D-74A3-DFC5-EBDD-B45BCDA1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2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01635-FF16-7A03-DD81-1E8D26004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2C5FC-2DDC-6309-734F-AF9CE9689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D66DB-D337-6781-34BD-D436A2564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F6A82C-CDE1-4F20-8C74-E1F8CE3D2A8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7CF20-BB4F-5847-94EE-BAD647081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F279C-5F78-3141-A5A3-E5E6E9F21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FD710E-0F43-4BAB-9D8A-FB7720CB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s" TargetMode="External"/><Relationship Id="rId3" Type="http://schemas.openxmlformats.org/officeDocument/2006/relationships/hyperlink" Target="https://www.effectv.com/insights/research-reports/the-multiscreen-tv-advertising-report-1h-2024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D2C0F0B4-265E-8865-7803-3DFE67F9C6D2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Effectv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37" name="Picture 36" descr="A family watching a television&#10;&#10;Description automatically generated">
            <a:extLst>
              <a:ext uri="{FF2B5EF4-FFF2-40B4-BE49-F238E27FC236}">
                <a16:creationId xmlns:a16="http://schemas.microsoft.com/office/drawing/2014/main" id="{8486D4A5-455F-3845-C472-A10E6CBE73D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17" y="1782495"/>
            <a:ext cx="12149366" cy="418884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2495D0-7BFB-066E-F213-FFD132ABE3A0}"/>
              </a:ext>
            </a:extLst>
          </p:cNvPr>
          <p:cNvSpPr/>
          <p:nvPr/>
        </p:nvSpPr>
        <p:spPr>
          <a:xfrm>
            <a:off x="0" y="1782496"/>
            <a:ext cx="12191567" cy="4188840"/>
          </a:xfrm>
          <a:prstGeom prst="rect">
            <a:avLst/>
          </a:prstGeom>
          <a:solidFill>
            <a:srgbClr val="1F1A62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D0907F-7473-857E-DB5D-DE633CB6C509}"/>
              </a:ext>
            </a:extLst>
          </p:cNvPr>
          <p:cNvSpPr txBox="1"/>
          <p:nvPr/>
        </p:nvSpPr>
        <p:spPr>
          <a:xfrm>
            <a:off x="-433" y="1962763"/>
            <a:ext cx="12191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Linear TV viewership stats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2" name="Rounded Rectangle 80">
            <a:extLst>
              <a:ext uri="{FF2B5EF4-FFF2-40B4-BE49-F238E27FC236}">
                <a16:creationId xmlns:a16="http://schemas.microsoft.com/office/drawing/2014/main" id="{643980E3-537F-2C79-8198-35A4F41F9960}"/>
              </a:ext>
            </a:extLst>
          </p:cNvPr>
          <p:cNvSpPr/>
          <p:nvPr/>
        </p:nvSpPr>
        <p:spPr>
          <a:xfrm>
            <a:off x="290667" y="2846825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6" name="Rounded Rectangle 80">
            <a:extLst>
              <a:ext uri="{FF2B5EF4-FFF2-40B4-BE49-F238E27FC236}">
                <a16:creationId xmlns:a16="http://schemas.microsoft.com/office/drawing/2014/main" id="{9E62858B-BC4E-92C0-115D-7079F4B2ED02}"/>
              </a:ext>
            </a:extLst>
          </p:cNvPr>
          <p:cNvSpPr/>
          <p:nvPr/>
        </p:nvSpPr>
        <p:spPr>
          <a:xfrm>
            <a:off x="6220850" y="2846824"/>
            <a:ext cx="2834472" cy="1859064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0" name="Rounded Rectangle 80">
            <a:extLst>
              <a:ext uri="{FF2B5EF4-FFF2-40B4-BE49-F238E27FC236}">
                <a16:creationId xmlns:a16="http://schemas.microsoft.com/office/drawing/2014/main" id="{1FE441B7-F0E1-800D-9EC1-6ACCC4C94F80}"/>
              </a:ext>
            </a:extLst>
          </p:cNvPr>
          <p:cNvSpPr/>
          <p:nvPr/>
        </p:nvSpPr>
        <p:spPr>
          <a:xfrm>
            <a:off x="9146684" y="2846825"/>
            <a:ext cx="2834473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4" name="Rounded Rectangle 80">
            <a:extLst>
              <a:ext uri="{FF2B5EF4-FFF2-40B4-BE49-F238E27FC236}">
                <a16:creationId xmlns:a16="http://schemas.microsoft.com/office/drawing/2014/main" id="{5062FBEE-B2F3-B740-E799-11BBB5CDA1EA}"/>
              </a:ext>
            </a:extLst>
          </p:cNvPr>
          <p:cNvSpPr/>
          <p:nvPr/>
        </p:nvSpPr>
        <p:spPr>
          <a:xfrm>
            <a:off x="3262181" y="2846824"/>
            <a:ext cx="2834472" cy="1859064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CD6CD1-767D-B7CB-E016-9D76A216E5C1}"/>
              </a:ext>
            </a:extLst>
          </p:cNvPr>
          <p:cNvSpPr txBox="1"/>
          <p:nvPr/>
        </p:nvSpPr>
        <p:spPr>
          <a:xfrm>
            <a:off x="914988" y="2931039"/>
            <a:ext cx="1584525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90</a:t>
            </a:r>
            <a:r>
              <a:rPr kumimoji="0" lang="en-US" sz="5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CD44C0-B77A-56B3-2A74-06E38DB9228E}"/>
              </a:ext>
            </a:extLst>
          </p:cNvPr>
          <p:cNvSpPr txBox="1"/>
          <p:nvPr/>
        </p:nvSpPr>
        <p:spPr>
          <a:xfrm>
            <a:off x="290667" y="3927962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of viewing is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live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2F76A2-447A-9B66-D37A-1C1975BD3F40}"/>
              </a:ext>
            </a:extLst>
          </p:cNvPr>
          <p:cNvSpPr txBox="1"/>
          <p:nvPr/>
        </p:nvSpPr>
        <p:spPr>
          <a:xfrm>
            <a:off x="6845824" y="2931039"/>
            <a:ext cx="1584525" cy="90024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67%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E33D87-AB30-06C3-68F9-4B6DA084A82C}"/>
              </a:ext>
            </a:extLst>
          </p:cNvPr>
          <p:cNvSpPr txBox="1"/>
          <p:nvPr/>
        </p:nvSpPr>
        <p:spPr>
          <a:xfrm>
            <a:off x="6220850" y="3927962"/>
            <a:ext cx="28344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of viewing is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on cable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1EDD54-1292-9118-5FB1-E528B08FA911}"/>
              </a:ext>
            </a:extLst>
          </p:cNvPr>
          <p:cNvSpPr txBox="1"/>
          <p:nvPr/>
        </p:nvSpPr>
        <p:spPr>
          <a:xfrm>
            <a:off x="9771658" y="2931039"/>
            <a:ext cx="1584525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27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0C1505-5AD5-6F2C-8510-BB4FF7E1ABF4}"/>
              </a:ext>
            </a:extLst>
          </p:cNvPr>
          <p:cNvSpPr txBox="1"/>
          <p:nvPr/>
        </p:nvSpPr>
        <p:spPr>
          <a:xfrm>
            <a:off x="9125801" y="3927962"/>
            <a:ext cx="28553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average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networks viewed per household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F8889E-52D4-9E79-912A-76BD73FBB120}"/>
              </a:ext>
            </a:extLst>
          </p:cNvPr>
          <p:cNvSpPr txBox="1"/>
          <p:nvPr/>
        </p:nvSpPr>
        <p:spPr>
          <a:xfrm>
            <a:off x="3886502" y="2931039"/>
            <a:ext cx="1584525" cy="90024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72%</a:t>
            </a:r>
            <a:endParaRPr kumimoji="0" lang="en-US" sz="54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D3C8D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5DEE77-9380-1D44-C8AF-1AC9BF4AA218}"/>
              </a:ext>
            </a:extLst>
          </p:cNvPr>
          <p:cNvSpPr txBox="1"/>
          <p:nvPr/>
        </p:nvSpPr>
        <p:spPr>
          <a:xfrm>
            <a:off x="3401221" y="3927962"/>
            <a:ext cx="2555086" cy="693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of viewing occurs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outside of primetime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20432F-A43F-32B1-818C-9EB81EFE744A}"/>
              </a:ext>
            </a:extLst>
          </p:cNvPr>
          <p:cNvSpPr txBox="1"/>
          <p:nvPr/>
        </p:nvSpPr>
        <p:spPr>
          <a:xfrm>
            <a:off x="436866" y="5991473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Effectv,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Multiscreen TV Advertising Report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1H 2024. Comcast Aggregated Viewership Data (1H ‘24). Based on average time spent per day with Live, DVR and VOD viewing (6 hours, 2 minutes).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FA1E04-660D-3017-5C3D-E76A31D6BACA}"/>
              </a:ext>
            </a:extLst>
          </p:cNvPr>
          <p:cNvSpPr/>
          <p:nvPr/>
        </p:nvSpPr>
        <p:spPr>
          <a:xfrm>
            <a:off x="-2" y="0"/>
            <a:ext cx="2042812" cy="26368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Linear TV Viewership Stats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7D5BB-9470-B43E-F612-BC1D496CDBB6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6" name="Picture 2">
            <a:hlinkClick r:id="rId5"/>
            <a:extLst>
              <a:ext uri="{FF2B5EF4-FFF2-40B4-BE49-F238E27FC236}">
                <a16:creationId xmlns:a16="http://schemas.microsoft.com/office/drawing/2014/main" id="{065B6AC7-9309-F777-635A-DBF6502116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D4B6A02-183F-152A-A169-006FAB1DC0E6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79EA05-58C3-DD70-2BA1-40363FF8B5D2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Homes watch live linear TV throughout the day across several networks, providing many ways for brands to extend reach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723E36-4E37-936C-2F72-AEFEB6DB383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142AF97-2CD5-CE51-4F95-A159E1FF3412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8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57D297-6866-47E8-B5E7-B9DDDBFFD1F5}"/>
</file>

<file path=customXml/itemProps2.xml><?xml version="1.0" encoding="utf-8"?>
<ds:datastoreItem xmlns:ds="http://schemas.openxmlformats.org/officeDocument/2006/customXml" ds:itemID="{04AA1D51-6CE6-4DFC-BE75-BE00386367A1}"/>
</file>

<file path=customXml/itemProps3.xml><?xml version="1.0" encoding="utf-8"?>
<ds:datastoreItem xmlns:ds="http://schemas.openxmlformats.org/officeDocument/2006/customXml" ds:itemID="{3224281A-4C1E-4821-9E1B-7699461D8A8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2024-10-09T16:22:58Z</dcterms:created>
  <dcterms:modified xsi:type="dcterms:W3CDTF">2024-10-09T16:23:40Z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