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14737652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3EADE9-958F-4775-AF02-84C8E6939EB6}" v="1" dt="2024-10-09T16:24:02.5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79" d="100"/>
          <a:sy n="79" d="100"/>
        </p:scale>
        <p:origin x="821"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11" Type="http://schemas.openxmlformats.org/officeDocument/2006/relationships/customXml" Target="../customXml/item3.xml"/><Relationship Id="rId5" Type="http://schemas.openxmlformats.org/officeDocument/2006/relationships/theme" Target="theme/theme1.xml"/><Relationship Id="rId10" Type="http://schemas.openxmlformats.org/officeDocument/2006/relationships/customXml" Target="../customXml/item2.xml"/><Relationship Id="rId4" Type="http://schemas.openxmlformats.org/officeDocument/2006/relationships/viewProps" Target="viewProps.xml"/><Relationship Id="rId9"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ylan Breger" userId="9b3da09f-10fe-42ec-9aa5-9fa2a3e9cc20" providerId="ADAL" clId="{173EADE9-958F-4775-AF02-84C8E6939EB6}"/>
    <pc:docChg chg="addSld delSld modSld">
      <pc:chgData name="Dylan Breger" userId="9b3da09f-10fe-42ec-9aa5-9fa2a3e9cc20" providerId="ADAL" clId="{173EADE9-958F-4775-AF02-84C8E6939EB6}" dt="2024-10-09T16:24:35.241" v="2" actId="47"/>
      <pc:docMkLst>
        <pc:docMk/>
      </pc:docMkLst>
      <pc:sldChg chg="new del">
        <pc:chgData name="Dylan Breger" userId="9b3da09f-10fe-42ec-9aa5-9fa2a3e9cc20" providerId="ADAL" clId="{173EADE9-958F-4775-AF02-84C8E6939EB6}" dt="2024-10-09T16:24:35.241" v="2" actId="47"/>
        <pc:sldMkLst>
          <pc:docMk/>
          <pc:sldMk cId="2545743056" sldId="256"/>
        </pc:sldMkLst>
      </pc:sldChg>
      <pc:sldChg chg="add">
        <pc:chgData name="Dylan Breger" userId="9b3da09f-10fe-42ec-9aa5-9fa2a3e9cc20" providerId="ADAL" clId="{173EADE9-958F-4775-AF02-84C8E6939EB6}" dt="2024-10-09T16:24:02.583" v="1"/>
        <pc:sldMkLst>
          <pc:docMk/>
          <pc:sldMk cId="1436805410" sldId="2147376522"/>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Sheet1!$B$1</c:f>
              <c:strCache>
                <c:ptCount val="1"/>
                <c:pt idx="0">
                  <c:v>CTV</c:v>
                </c:pt>
              </c:strCache>
            </c:strRef>
          </c:tx>
          <c:spPr>
            <a:solidFill>
              <a:srgbClr val="00BFF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4000" b="1" i="0" u="none" strike="noStrike" kern="1200" baseline="0">
                    <a:solidFill>
                      <a:schemeClr val="bg1"/>
                    </a:solidFill>
                    <a:latin typeface="Helvetica" panose="020B0403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Streaming Usage</c:v>
                </c:pt>
              </c:strCache>
            </c:strRef>
          </c:cat>
          <c:val>
            <c:numRef>
              <c:f>Sheet1!$B$2</c:f>
              <c:numCache>
                <c:formatCode>0%</c:formatCode>
                <c:ptCount val="1"/>
                <c:pt idx="0">
                  <c:v>0.6</c:v>
                </c:pt>
              </c:numCache>
            </c:numRef>
          </c:val>
          <c:extLst>
            <c:ext xmlns:c16="http://schemas.microsoft.com/office/drawing/2014/chart" uri="{C3380CC4-5D6E-409C-BE32-E72D297353CC}">
              <c16:uniqueId val="{00000000-A9DC-4F93-9E4C-7EEC8F7A6952}"/>
            </c:ext>
          </c:extLst>
        </c:ser>
        <c:ser>
          <c:idx val="1"/>
          <c:order val="1"/>
          <c:tx>
            <c:strRef>
              <c:f>Sheet1!$C$1</c:f>
              <c:strCache>
                <c:ptCount val="1"/>
                <c:pt idx="0">
                  <c:v>STB</c:v>
                </c:pt>
              </c:strCache>
            </c:strRef>
          </c:tx>
          <c:spPr>
            <a:solidFill>
              <a:srgbClr val="ED3C8D"/>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4000" b="1" i="0" u="none" strike="noStrike" kern="1200" baseline="0">
                    <a:solidFill>
                      <a:schemeClr val="bg1"/>
                    </a:solidFill>
                    <a:latin typeface="Helvetica" panose="020B0403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Streaming Usage</c:v>
                </c:pt>
              </c:strCache>
            </c:strRef>
          </c:cat>
          <c:val>
            <c:numRef>
              <c:f>Sheet1!$C$2</c:f>
              <c:numCache>
                <c:formatCode>0%</c:formatCode>
                <c:ptCount val="1"/>
                <c:pt idx="0">
                  <c:v>0.22</c:v>
                </c:pt>
              </c:numCache>
            </c:numRef>
          </c:val>
          <c:extLst>
            <c:ext xmlns:c16="http://schemas.microsoft.com/office/drawing/2014/chart" uri="{C3380CC4-5D6E-409C-BE32-E72D297353CC}">
              <c16:uniqueId val="{00000003-A9DC-4F93-9E4C-7EEC8F7A6952}"/>
            </c:ext>
          </c:extLst>
        </c:ser>
        <c:ser>
          <c:idx val="2"/>
          <c:order val="2"/>
          <c:tx>
            <c:strRef>
              <c:f>Sheet1!$D$1</c:f>
              <c:strCache>
                <c:ptCount val="1"/>
                <c:pt idx="0">
                  <c:v>Mobile</c:v>
                </c:pt>
              </c:strCache>
            </c:strRef>
          </c:tx>
          <c:spPr>
            <a:solidFill>
              <a:srgbClr val="4EBEA4"/>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4000" b="1" i="0" u="none" strike="noStrike" kern="1200" baseline="0">
                    <a:solidFill>
                      <a:schemeClr val="bg1"/>
                    </a:solidFill>
                    <a:latin typeface="Helvetica" panose="020B0403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Streaming Usage</c:v>
                </c:pt>
              </c:strCache>
            </c:strRef>
          </c:cat>
          <c:val>
            <c:numRef>
              <c:f>Sheet1!$D$2</c:f>
              <c:numCache>
                <c:formatCode>0%</c:formatCode>
                <c:ptCount val="1"/>
                <c:pt idx="0">
                  <c:v>0.11</c:v>
                </c:pt>
              </c:numCache>
            </c:numRef>
          </c:val>
          <c:extLst>
            <c:ext xmlns:c16="http://schemas.microsoft.com/office/drawing/2014/chart" uri="{C3380CC4-5D6E-409C-BE32-E72D297353CC}">
              <c16:uniqueId val="{00000004-A9DC-4F93-9E4C-7EEC8F7A6952}"/>
            </c:ext>
          </c:extLst>
        </c:ser>
        <c:ser>
          <c:idx val="3"/>
          <c:order val="3"/>
          <c:tx>
            <c:strRef>
              <c:f>Sheet1!$E$1</c:f>
              <c:strCache>
                <c:ptCount val="1"/>
                <c:pt idx="0">
                  <c:v>Web</c:v>
                </c:pt>
              </c:strCache>
            </c:strRef>
          </c:tx>
          <c:spPr>
            <a:solidFill>
              <a:srgbClr val="A343FF"/>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4000" b="1" i="0" u="none" strike="noStrike" kern="1200" baseline="0">
                    <a:solidFill>
                      <a:schemeClr val="bg1"/>
                    </a:solidFill>
                    <a:latin typeface="Helvetica" panose="020B0403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Streaming Usage</c:v>
                </c:pt>
              </c:strCache>
            </c:strRef>
          </c:cat>
          <c:val>
            <c:numRef>
              <c:f>Sheet1!$E$2</c:f>
              <c:numCache>
                <c:formatCode>0%</c:formatCode>
                <c:ptCount val="1"/>
                <c:pt idx="0">
                  <c:v>7.0000000000000007E-2</c:v>
                </c:pt>
              </c:numCache>
            </c:numRef>
          </c:val>
          <c:extLst>
            <c:ext xmlns:c16="http://schemas.microsoft.com/office/drawing/2014/chart" uri="{C3380CC4-5D6E-409C-BE32-E72D297353CC}">
              <c16:uniqueId val="{00000005-A9DC-4F93-9E4C-7EEC8F7A6952}"/>
            </c:ext>
          </c:extLst>
        </c:ser>
        <c:dLbls>
          <c:showLegendKey val="0"/>
          <c:showVal val="0"/>
          <c:showCatName val="0"/>
          <c:showSerName val="0"/>
          <c:showPercent val="0"/>
          <c:showBubbleSize val="0"/>
        </c:dLbls>
        <c:gapWidth val="18"/>
        <c:overlap val="100"/>
        <c:axId val="1173394448"/>
        <c:axId val="1173394928"/>
      </c:barChart>
      <c:catAx>
        <c:axId val="1173394448"/>
        <c:scaling>
          <c:orientation val="minMax"/>
        </c:scaling>
        <c:delete val="1"/>
        <c:axPos val="l"/>
        <c:numFmt formatCode="General" sourceLinked="1"/>
        <c:majorTickMark val="none"/>
        <c:minorTickMark val="none"/>
        <c:tickLblPos val="nextTo"/>
        <c:crossAx val="1173394928"/>
        <c:crosses val="autoZero"/>
        <c:auto val="1"/>
        <c:lblAlgn val="ctr"/>
        <c:lblOffset val="100"/>
        <c:noMultiLvlLbl val="0"/>
      </c:catAx>
      <c:valAx>
        <c:axId val="1173394928"/>
        <c:scaling>
          <c:orientation val="minMax"/>
        </c:scaling>
        <c:delete val="1"/>
        <c:axPos val="b"/>
        <c:numFmt formatCode="0%" sourceLinked="1"/>
        <c:majorTickMark val="none"/>
        <c:minorTickMark val="none"/>
        <c:tickLblPos val="nextTo"/>
        <c:crossAx val="117339444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rgbClr val="1B1464"/>
              </a:solidFill>
              <a:latin typeface="Helvetica" panose="020B0403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rgbClr val="1B1464"/>
          </a:solidFill>
          <a:latin typeface="Helvetica" panose="020B0403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BC62E-1DB6-3F46-6506-BBC673D88F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204D487-BE04-E118-4738-58B4EA10B5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9320325-9D98-F808-D2CE-13D6E2393F42}"/>
              </a:ext>
            </a:extLst>
          </p:cNvPr>
          <p:cNvSpPr>
            <a:spLocks noGrp="1"/>
          </p:cNvSpPr>
          <p:nvPr>
            <p:ph type="dt" sz="half" idx="10"/>
          </p:nvPr>
        </p:nvSpPr>
        <p:spPr/>
        <p:txBody>
          <a:bodyPr/>
          <a:lstStyle/>
          <a:p>
            <a:fld id="{01ED7841-213B-4C66-B841-A54BF0D32522}" type="datetimeFigureOut">
              <a:rPr lang="en-US" smtClean="0"/>
              <a:t>10/9/2024</a:t>
            </a:fld>
            <a:endParaRPr lang="en-US"/>
          </a:p>
        </p:txBody>
      </p:sp>
      <p:sp>
        <p:nvSpPr>
          <p:cNvPr id="5" name="Footer Placeholder 4">
            <a:extLst>
              <a:ext uri="{FF2B5EF4-FFF2-40B4-BE49-F238E27FC236}">
                <a16:creationId xmlns:a16="http://schemas.microsoft.com/office/drawing/2014/main" id="{FE75A51A-8930-AAE0-8BA8-8F4747134F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A2DEF7-AB3B-AE26-E434-E976FB4BFF92}"/>
              </a:ext>
            </a:extLst>
          </p:cNvPr>
          <p:cNvSpPr>
            <a:spLocks noGrp="1"/>
          </p:cNvSpPr>
          <p:nvPr>
            <p:ph type="sldNum" sz="quarter" idx="12"/>
          </p:nvPr>
        </p:nvSpPr>
        <p:spPr/>
        <p:txBody>
          <a:bodyPr/>
          <a:lstStyle/>
          <a:p>
            <a:fld id="{FEA9387C-392E-4297-ADBE-178B66EEF03D}" type="slidenum">
              <a:rPr lang="en-US" smtClean="0"/>
              <a:t>‹#›</a:t>
            </a:fld>
            <a:endParaRPr lang="en-US"/>
          </a:p>
        </p:txBody>
      </p:sp>
    </p:spTree>
    <p:extLst>
      <p:ext uri="{BB962C8B-B14F-4D97-AF65-F5344CB8AC3E}">
        <p14:creationId xmlns:p14="http://schemas.microsoft.com/office/powerpoint/2010/main" val="1566065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1D5AF-35B0-AD12-CB3C-A45929B3FD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EA253A-CB60-AB5E-1E77-E35652176C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CC2054-5441-5903-8118-6CA581C1684F}"/>
              </a:ext>
            </a:extLst>
          </p:cNvPr>
          <p:cNvSpPr>
            <a:spLocks noGrp="1"/>
          </p:cNvSpPr>
          <p:nvPr>
            <p:ph type="dt" sz="half" idx="10"/>
          </p:nvPr>
        </p:nvSpPr>
        <p:spPr/>
        <p:txBody>
          <a:bodyPr/>
          <a:lstStyle/>
          <a:p>
            <a:fld id="{01ED7841-213B-4C66-B841-A54BF0D32522}" type="datetimeFigureOut">
              <a:rPr lang="en-US" smtClean="0"/>
              <a:t>10/9/2024</a:t>
            </a:fld>
            <a:endParaRPr lang="en-US"/>
          </a:p>
        </p:txBody>
      </p:sp>
      <p:sp>
        <p:nvSpPr>
          <p:cNvPr id="5" name="Footer Placeholder 4">
            <a:extLst>
              <a:ext uri="{FF2B5EF4-FFF2-40B4-BE49-F238E27FC236}">
                <a16:creationId xmlns:a16="http://schemas.microsoft.com/office/drawing/2014/main" id="{CAC501B7-B2E8-74A5-7783-F295302155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B0414E-6839-EC31-C472-D7F53ACE0BF9}"/>
              </a:ext>
            </a:extLst>
          </p:cNvPr>
          <p:cNvSpPr>
            <a:spLocks noGrp="1"/>
          </p:cNvSpPr>
          <p:nvPr>
            <p:ph type="sldNum" sz="quarter" idx="12"/>
          </p:nvPr>
        </p:nvSpPr>
        <p:spPr/>
        <p:txBody>
          <a:bodyPr/>
          <a:lstStyle/>
          <a:p>
            <a:fld id="{FEA9387C-392E-4297-ADBE-178B66EEF03D}" type="slidenum">
              <a:rPr lang="en-US" smtClean="0"/>
              <a:t>‹#›</a:t>
            </a:fld>
            <a:endParaRPr lang="en-US"/>
          </a:p>
        </p:txBody>
      </p:sp>
    </p:spTree>
    <p:extLst>
      <p:ext uri="{BB962C8B-B14F-4D97-AF65-F5344CB8AC3E}">
        <p14:creationId xmlns:p14="http://schemas.microsoft.com/office/powerpoint/2010/main" val="2977516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A865FA-9106-BB81-468B-D25C08D84D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AB9E56-641F-EF05-830F-71CE0CE0E24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13BE02-3021-FFD9-BF08-8793DFF56134}"/>
              </a:ext>
            </a:extLst>
          </p:cNvPr>
          <p:cNvSpPr>
            <a:spLocks noGrp="1"/>
          </p:cNvSpPr>
          <p:nvPr>
            <p:ph type="dt" sz="half" idx="10"/>
          </p:nvPr>
        </p:nvSpPr>
        <p:spPr/>
        <p:txBody>
          <a:bodyPr/>
          <a:lstStyle/>
          <a:p>
            <a:fld id="{01ED7841-213B-4C66-B841-A54BF0D32522}" type="datetimeFigureOut">
              <a:rPr lang="en-US" smtClean="0"/>
              <a:t>10/9/2024</a:t>
            </a:fld>
            <a:endParaRPr lang="en-US"/>
          </a:p>
        </p:txBody>
      </p:sp>
      <p:sp>
        <p:nvSpPr>
          <p:cNvPr id="5" name="Footer Placeholder 4">
            <a:extLst>
              <a:ext uri="{FF2B5EF4-FFF2-40B4-BE49-F238E27FC236}">
                <a16:creationId xmlns:a16="http://schemas.microsoft.com/office/drawing/2014/main" id="{3E0BEBA5-2C10-27E6-B499-A5C55DCCB8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2927BD-89A1-6073-F62D-685A184AB915}"/>
              </a:ext>
            </a:extLst>
          </p:cNvPr>
          <p:cNvSpPr>
            <a:spLocks noGrp="1"/>
          </p:cNvSpPr>
          <p:nvPr>
            <p:ph type="sldNum" sz="quarter" idx="12"/>
          </p:nvPr>
        </p:nvSpPr>
        <p:spPr/>
        <p:txBody>
          <a:bodyPr/>
          <a:lstStyle/>
          <a:p>
            <a:fld id="{FEA9387C-392E-4297-ADBE-178B66EEF03D}" type="slidenum">
              <a:rPr lang="en-US" smtClean="0"/>
              <a:t>‹#›</a:t>
            </a:fld>
            <a:endParaRPr lang="en-US"/>
          </a:p>
        </p:txBody>
      </p:sp>
    </p:spTree>
    <p:extLst>
      <p:ext uri="{BB962C8B-B14F-4D97-AF65-F5344CB8AC3E}">
        <p14:creationId xmlns:p14="http://schemas.microsoft.com/office/powerpoint/2010/main" val="829002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207EF-8B80-0BE7-E220-95B0255FB6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CB3285-6392-B997-A69F-E6E1B9ECFE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9A224F-218F-6440-425B-2A12F64913AC}"/>
              </a:ext>
            </a:extLst>
          </p:cNvPr>
          <p:cNvSpPr>
            <a:spLocks noGrp="1"/>
          </p:cNvSpPr>
          <p:nvPr>
            <p:ph type="dt" sz="half" idx="10"/>
          </p:nvPr>
        </p:nvSpPr>
        <p:spPr/>
        <p:txBody>
          <a:bodyPr/>
          <a:lstStyle/>
          <a:p>
            <a:fld id="{01ED7841-213B-4C66-B841-A54BF0D32522}" type="datetimeFigureOut">
              <a:rPr lang="en-US" smtClean="0"/>
              <a:t>10/9/2024</a:t>
            </a:fld>
            <a:endParaRPr lang="en-US"/>
          </a:p>
        </p:txBody>
      </p:sp>
      <p:sp>
        <p:nvSpPr>
          <p:cNvPr id="5" name="Footer Placeholder 4">
            <a:extLst>
              <a:ext uri="{FF2B5EF4-FFF2-40B4-BE49-F238E27FC236}">
                <a16:creationId xmlns:a16="http://schemas.microsoft.com/office/drawing/2014/main" id="{D0B8CDB7-B08F-4CFA-CDB4-AAEFBF3264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19CF3F-3350-7B8D-3A1F-49D4D5104D65}"/>
              </a:ext>
            </a:extLst>
          </p:cNvPr>
          <p:cNvSpPr>
            <a:spLocks noGrp="1"/>
          </p:cNvSpPr>
          <p:nvPr>
            <p:ph type="sldNum" sz="quarter" idx="12"/>
          </p:nvPr>
        </p:nvSpPr>
        <p:spPr/>
        <p:txBody>
          <a:bodyPr/>
          <a:lstStyle/>
          <a:p>
            <a:fld id="{FEA9387C-392E-4297-ADBE-178B66EEF03D}" type="slidenum">
              <a:rPr lang="en-US" smtClean="0"/>
              <a:t>‹#›</a:t>
            </a:fld>
            <a:endParaRPr lang="en-US"/>
          </a:p>
        </p:txBody>
      </p:sp>
    </p:spTree>
    <p:extLst>
      <p:ext uri="{BB962C8B-B14F-4D97-AF65-F5344CB8AC3E}">
        <p14:creationId xmlns:p14="http://schemas.microsoft.com/office/powerpoint/2010/main" val="2522352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562E7-4376-3600-8575-68AF72E326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3F0E80C-0774-4812-E9E3-92F70980691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779A16-0BAC-51C9-3116-FAD068C6F170}"/>
              </a:ext>
            </a:extLst>
          </p:cNvPr>
          <p:cNvSpPr>
            <a:spLocks noGrp="1"/>
          </p:cNvSpPr>
          <p:nvPr>
            <p:ph type="dt" sz="half" idx="10"/>
          </p:nvPr>
        </p:nvSpPr>
        <p:spPr/>
        <p:txBody>
          <a:bodyPr/>
          <a:lstStyle/>
          <a:p>
            <a:fld id="{01ED7841-213B-4C66-B841-A54BF0D32522}" type="datetimeFigureOut">
              <a:rPr lang="en-US" smtClean="0"/>
              <a:t>10/9/2024</a:t>
            </a:fld>
            <a:endParaRPr lang="en-US"/>
          </a:p>
        </p:txBody>
      </p:sp>
      <p:sp>
        <p:nvSpPr>
          <p:cNvPr id="5" name="Footer Placeholder 4">
            <a:extLst>
              <a:ext uri="{FF2B5EF4-FFF2-40B4-BE49-F238E27FC236}">
                <a16:creationId xmlns:a16="http://schemas.microsoft.com/office/drawing/2014/main" id="{9975C9AC-8A8B-9C80-3577-1339F3352F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66102-56DE-ECFF-D291-A9EB9679E2A4}"/>
              </a:ext>
            </a:extLst>
          </p:cNvPr>
          <p:cNvSpPr>
            <a:spLocks noGrp="1"/>
          </p:cNvSpPr>
          <p:nvPr>
            <p:ph type="sldNum" sz="quarter" idx="12"/>
          </p:nvPr>
        </p:nvSpPr>
        <p:spPr/>
        <p:txBody>
          <a:bodyPr/>
          <a:lstStyle/>
          <a:p>
            <a:fld id="{FEA9387C-392E-4297-ADBE-178B66EEF03D}" type="slidenum">
              <a:rPr lang="en-US" smtClean="0"/>
              <a:t>‹#›</a:t>
            </a:fld>
            <a:endParaRPr lang="en-US"/>
          </a:p>
        </p:txBody>
      </p:sp>
    </p:spTree>
    <p:extLst>
      <p:ext uri="{BB962C8B-B14F-4D97-AF65-F5344CB8AC3E}">
        <p14:creationId xmlns:p14="http://schemas.microsoft.com/office/powerpoint/2010/main" val="1410753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4FADB-1F63-3159-D4A0-C47975D4EE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EAF49B-EEEE-5DE4-867B-55BAC04B3BE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3DB0A7-2F08-0DAB-E5BD-BB25C722A6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FED64D-E95A-F1D1-E2A9-C04AF9CD6555}"/>
              </a:ext>
            </a:extLst>
          </p:cNvPr>
          <p:cNvSpPr>
            <a:spLocks noGrp="1"/>
          </p:cNvSpPr>
          <p:nvPr>
            <p:ph type="dt" sz="half" idx="10"/>
          </p:nvPr>
        </p:nvSpPr>
        <p:spPr/>
        <p:txBody>
          <a:bodyPr/>
          <a:lstStyle/>
          <a:p>
            <a:fld id="{01ED7841-213B-4C66-B841-A54BF0D32522}" type="datetimeFigureOut">
              <a:rPr lang="en-US" smtClean="0"/>
              <a:t>10/9/2024</a:t>
            </a:fld>
            <a:endParaRPr lang="en-US"/>
          </a:p>
        </p:txBody>
      </p:sp>
      <p:sp>
        <p:nvSpPr>
          <p:cNvPr id="6" name="Footer Placeholder 5">
            <a:extLst>
              <a:ext uri="{FF2B5EF4-FFF2-40B4-BE49-F238E27FC236}">
                <a16:creationId xmlns:a16="http://schemas.microsoft.com/office/drawing/2014/main" id="{B9BF73EB-A792-1043-1E76-17DDC2D5BF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90DCC9-4E42-00C0-088C-A02E115F59B5}"/>
              </a:ext>
            </a:extLst>
          </p:cNvPr>
          <p:cNvSpPr>
            <a:spLocks noGrp="1"/>
          </p:cNvSpPr>
          <p:nvPr>
            <p:ph type="sldNum" sz="quarter" idx="12"/>
          </p:nvPr>
        </p:nvSpPr>
        <p:spPr/>
        <p:txBody>
          <a:bodyPr/>
          <a:lstStyle/>
          <a:p>
            <a:fld id="{FEA9387C-392E-4297-ADBE-178B66EEF03D}" type="slidenum">
              <a:rPr lang="en-US" smtClean="0"/>
              <a:t>‹#›</a:t>
            </a:fld>
            <a:endParaRPr lang="en-US"/>
          </a:p>
        </p:txBody>
      </p:sp>
    </p:spTree>
    <p:extLst>
      <p:ext uri="{BB962C8B-B14F-4D97-AF65-F5344CB8AC3E}">
        <p14:creationId xmlns:p14="http://schemas.microsoft.com/office/powerpoint/2010/main" val="1726168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F49E6-9A5D-3327-7258-ABB123A63E8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1F29A3E-9747-F383-6D3E-1530816A57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36755A-ABFF-02FF-68B5-45326C7D52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201A293-045A-CFDB-7BAD-A1CA3F748A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77936F-9076-D7B4-C48B-2C65A6B624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28E04E-3B09-19B6-ECE2-B66911281927}"/>
              </a:ext>
            </a:extLst>
          </p:cNvPr>
          <p:cNvSpPr>
            <a:spLocks noGrp="1"/>
          </p:cNvSpPr>
          <p:nvPr>
            <p:ph type="dt" sz="half" idx="10"/>
          </p:nvPr>
        </p:nvSpPr>
        <p:spPr/>
        <p:txBody>
          <a:bodyPr/>
          <a:lstStyle/>
          <a:p>
            <a:fld id="{01ED7841-213B-4C66-B841-A54BF0D32522}" type="datetimeFigureOut">
              <a:rPr lang="en-US" smtClean="0"/>
              <a:t>10/9/2024</a:t>
            </a:fld>
            <a:endParaRPr lang="en-US"/>
          </a:p>
        </p:txBody>
      </p:sp>
      <p:sp>
        <p:nvSpPr>
          <p:cNvPr id="8" name="Footer Placeholder 7">
            <a:extLst>
              <a:ext uri="{FF2B5EF4-FFF2-40B4-BE49-F238E27FC236}">
                <a16:creationId xmlns:a16="http://schemas.microsoft.com/office/drawing/2014/main" id="{3D8174AD-39C6-2840-ED28-A4A94FD6756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3457190-86B6-4D21-D189-7DD1C9B48825}"/>
              </a:ext>
            </a:extLst>
          </p:cNvPr>
          <p:cNvSpPr>
            <a:spLocks noGrp="1"/>
          </p:cNvSpPr>
          <p:nvPr>
            <p:ph type="sldNum" sz="quarter" idx="12"/>
          </p:nvPr>
        </p:nvSpPr>
        <p:spPr/>
        <p:txBody>
          <a:bodyPr/>
          <a:lstStyle/>
          <a:p>
            <a:fld id="{FEA9387C-392E-4297-ADBE-178B66EEF03D}" type="slidenum">
              <a:rPr lang="en-US" smtClean="0"/>
              <a:t>‹#›</a:t>
            </a:fld>
            <a:endParaRPr lang="en-US"/>
          </a:p>
        </p:txBody>
      </p:sp>
    </p:spTree>
    <p:extLst>
      <p:ext uri="{BB962C8B-B14F-4D97-AF65-F5344CB8AC3E}">
        <p14:creationId xmlns:p14="http://schemas.microsoft.com/office/powerpoint/2010/main" val="3115182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31918-9903-A556-6BD6-D76F593049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5F70FB1-D029-1D97-8D4A-F3DD8A136973}"/>
              </a:ext>
            </a:extLst>
          </p:cNvPr>
          <p:cNvSpPr>
            <a:spLocks noGrp="1"/>
          </p:cNvSpPr>
          <p:nvPr>
            <p:ph type="dt" sz="half" idx="10"/>
          </p:nvPr>
        </p:nvSpPr>
        <p:spPr/>
        <p:txBody>
          <a:bodyPr/>
          <a:lstStyle/>
          <a:p>
            <a:fld id="{01ED7841-213B-4C66-B841-A54BF0D32522}" type="datetimeFigureOut">
              <a:rPr lang="en-US" smtClean="0"/>
              <a:t>10/9/2024</a:t>
            </a:fld>
            <a:endParaRPr lang="en-US"/>
          </a:p>
        </p:txBody>
      </p:sp>
      <p:sp>
        <p:nvSpPr>
          <p:cNvPr id="4" name="Footer Placeholder 3">
            <a:extLst>
              <a:ext uri="{FF2B5EF4-FFF2-40B4-BE49-F238E27FC236}">
                <a16:creationId xmlns:a16="http://schemas.microsoft.com/office/drawing/2014/main" id="{C937D1ED-F05B-28A1-9FA3-B589E4D52E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E8EFD9-70BE-9D07-CCB4-98E067D5A8E5}"/>
              </a:ext>
            </a:extLst>
          </p:cNvPr>
          <p:cNvSpPr>
            <a:spLocks noGrp="1"/>
          </p:cNvSpPr>
          <p:nvPr>
            <p:ph type="sldNum" sz="quarter" idx="12"/>
          </p:nvPr>
        </p:nvSpPr>
        <p:spPr/>
        <p:txBody>
          <a:bodyPr/>
          <a:lstStyle/>
          <a:p>
            <a:fld id="{FEA9387C-392E-4297-ADBE-178B66EEF03D}" type="slidenum">
              <a:rPr lang="en-US" smtClean="0"/>
              <a:t>‹#›</a:t>
            </a:fld>
            <a:endParaRPr lang="en-US"/>
          </a:p>
        </p:txBody>
      </p:sp>
    </p:spTree>
    <p:extLst>
      <p:ext uri="{BB962C8B-B14F-4D97-AF65-F5344CB8AC3E}">
        <p14:creationId xmlns:p14="http://schemas.microsoft.com/office/powerpoint/2010/main" val="2655189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4E04CB-2770-512F-EA5C-15FA4AA66078}"/>
              </a:ext>
            </a:extLst>
          </p:cNvPr>
          <p:cNvSpPr>
            <a:spLocks noGrp="1"/>
          </p:cNvSpPr>
          <p:nvPr>
            <p:ph type="dt" sz="half" idx="10"/>
          </p:nvPr>
        </p:nvSpPr>
        <p:spPr/>
        <p:txBody>
          <a:bodyPr/>
          <a:lstStyle/>
          <a:p>
            <a:fld id="{01ED7841-213B-4C66-B841-A54BF0D32522}" type="datetimeFigureOut">
              <a:rPr lang="en-US" smtClean="0"/>
              <a:t>10/9/2024</a:t>
            </a:fld>
            <a:endParaRPr lang="en-US"/>
          </a:p>
        </p:txBody>
      </p:sp>
      <p:sp>
        <p:nvSpPr>
          <p:cNvPr id="3" name="Footer Placeholder 2">
            <a:extLst>
              <a:ext uri="{FF2B5EF4-FFF2-40B4-BE49-F238E27FC236}">
                <a16:creationId xmlns:a16="http://schemas.microsoft.com/office/drawing/2014/main" id="{23652B7D-D354-3BD9-5DC1-E3FBA628E72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1F28D-C469-AFB1-A8D5-463D37AA5F5A}"/>
              </a:ext>
            </a:extLst>
          </p:cNvPr>
          <p:cNvSpPr>
            <a:spLocks noGrp="1"/>
          </p:cNvSpPr>
          <p:nvPr>
            <p:ph type="sldNum" sz="quarter" idx="12"/>
          </p:nvPr>
        </p:nvSpPr>
        <p:spPr/>
        <p:txBody>
          <a:bodyPr/>
          <a:lstStyle/>
          <a:p>
            <a:fld id="{FEA9387C-392E-4297-ADBE-178B66EEF03D}" type="slidenum">
              <a:rPr lang="en-US" smtClean="0"/>
              <a:t>‹#›</a:t>
            </a:fld>
            <a:endParaRPr lang="en-US"/>
          </a:p>
        </p:txBody>
      </p:sp>
    </p:spTree>
    <p:extLst>
      <p:ext uri="{BB962C8B-B14F-4D97-AF65-F5344CB8AC3E}">
        <p14:creationId xmlns:p14="http://schemas.microsoft.com/office/powerpoint/2010/main" val="3361529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DE7B8-E227-931A-0B89-D76832FA25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D1AEA75-4E81-B685-6D97-4919A5F22A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2EA36C8-859F-B312-AA11-574D8E259E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4F0CA1-4C49-8E79-CAB8-3F135147EC5D}"/>
              </a:ext>
            </a:extLst>
          </p:cNvPr>
          <p:cNvSpPr>
            <a:spLocks noGrp="1"/>
          </p:cNvSpPr>
          <p:nvPr>
            <p:ph type="dt" sz="half" idx="10"/>
          </p:nvPr>
        </p:nvSpPr>
        <p:spPr/>
        <p:txBody>
          <a:bodyPr/>
          <a:lstStyle/>
          <a:p>
            <a:fld id="{01ED7841-213B-4C66-B841-A54BF0D32522}" type="datetimeFigureOut">
              <a:rPr lang="en-US" smtClean="0"/>
              <a:t>10/9/2024</a:t>
            </a:fld>
            <a:endParaRPr lang="en-US"/>
          </a:p>
        </p:txBody>
      </p:sp>
      <p:sp>
        <p:nvSpPr>
          <p:cNvPr id="6" name="Footer Placeholder 5">
            <a:extLst>
              <a:ext uri="{FF2B5EF4-FFF2-40B4-BE49-F238E27FC236}">
                <a16:creationId xmlns:a16="http://schemas.microsoft.com/office/drawing/2014/main" id="{36B5E1D0-2601-6961-275F-8FB88CFB19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23A0AA-5110-5E72-FA3A-FD8233F0204F}"/>
              </a:ext>
            </a:extLst>
          </p:cNvPr>
          <p:cNvSpPr>
            <a:spLocks noGrp="1"/>
          </p:cNvSpPr>
          <p:nvPr>
            <p:ph type="sldNum" sz="quarter" idx="12"/>
          </p:nvPr>
        </p:nvSpPr>
        <p:spPr/>
        <p:txBody>
          <a:bodyPr/>
          <a:lstStyle/>
          <a:p>
            <a:fld id="{FEA9387C-392E-4297-ADBE-178B66EEF03D}" type="slidenum">
              <a:rPr lang="en-US" smtClean="0"/>
              <a:t>‹#›</a:t>
            </a:fld>
            <a:endParaRPr lang="en-US"/>
          </a:p>
        </p:txBody>
      </p:sp>
    </p:spTree>
    <p:extLst>
      <p:ext uri="{BB962C8B-B14F-4D97-AF65-F5344CB8AC3E}">
        <p14:creationId xmlns:p14="http://schemas.microsoft.com/office/powerpoint/2010/main" val="1796682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AB7C4-F5A0-D6D4-3EA1-477C9C4F94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CA4EC04-B46D-451D-87B8-C9169D2BAE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E6C0DAC-BD53-510C-C6FD-625066C612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58CE90-3BBB-35A3-93BA-A46E79A00719}"/>
              </a:ext>
            </a:extLst>
          </p:cNvPr>
          <p:cNvSpPr>
            <a:spLocks noGrp="1"/>
          </p:cNvSpPr>
          <p:nvPr>
            <p:ph type="dt" sz="half" idx="10"/>
          </p:nvPr>
        </p:nvSpPr>
        <p:spPr/>
        <p:txBody>
          <a:bodyPr/>
          <a:lstStyle/>
          <a:p>
            <a:fld id="{01ED7841-213B-4C66-B841-A54BF0D32522}" type="datetimeFigureOut">
              <a:rPr lang="en-US" smtClean="0"/>
              <a:t>10/9/2024</a:t>
            </a:fld>
            <a:endParaRPr lang="en-US"/>
          </a:p>
        </p:txBody>
      </p:sp>
      <p:sp>
        <p:nvSpPr>
          <p:cNvPr id="6" name="Footer Placeholder 5">
            <a:extLst>
              <a:ext uri="{FF2B5EF4-FFF2-40B4-BE49-F238E27FC236}">
                <a16:creationId xmlns:a16="http://schemas.microsoft.com/office/drawing/2014/main" id="{72192986-024D-4BF1-22EA-622729F6C6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94F8D6-9D23-BB0D-56DC-3103753E247B}"/>
              </a:ext>
            </a:extLst>
          </p:cNvPr>
          <p:cNvSpPr>
            <a:spLocks noGrp="1"/>
          </p:cNvSpPr>
          <p:nvPr>
            <p:ph type="sldNum" sz="quarter" idx="12"/>
          </p:nvPr>
        </p:nvSpPr>
        <p:spPr/>
        <p:txBody>
          <a:bodyPr/>
          <a:lstStyle/>
          <a:p>
            <a:fld id="{FEA9387C-392E-4297-ADBE-178B66EEF03D}" type="slidenum">
              <a:rPr lang="en-US" smtClean="0"/>
              <a:t>‹#›</a:t>
            </a:fld>
            <a:endParaRPr lang="en-US"/>
          </a:p>
        </p:txBody>
      </p:sp>
    </p:spTree>
    <p:extLst>
      <p:ext uri="{BB962C8B-B14F-4D97-AF65-F5344CB8AC3E}">
        <p14:creationId xmlns:p14="http://schemas.microsoft.com/office/powerpoint/2010/main" val="3340053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E381B1-C6FC-9104-3309-F16CD3F6C9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CE48D02-7045-0917-3F74-74606FFB29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140480-ACF5-ACCD-ABE9-7FBF29052B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1ED7841-213B-4C66-B841-A54BF0D32522}" type="datetimeFigureOut">
              <a:rPr lang="en-US" smtClean="0"/>
              <a:t>10/9/2024</a:t>
            </a:fld>
            <a:endParaRPr lang="en-US"/>
          </a:p>
        </p:txBody>
      </p:sp>
      <p:sp>
        <p:nvSpPr>
          <p:cNvPr id="5" name="Footer Placeholder 4">
            <a:extLst>
              <a:ext uri="{FF2B5EF4-FFF2-40B4-BE49-F238E27FC236}">
                <a16:creationId xmlns:a16="http://schemas.microsoft.com/office/drawing/2014/main" id="{1D55E3B4-9083-D992-5B11-3FB2C1FC1E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AC9C0B8-EA2B-7565-BE79-4612C940E1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EA9387C-392E-4297-ADBE-178B66EEF03D}" type="slidenum">
              <a:rPr lang="en-US" smtClean="0"/>
              <a:t>‹#›</a:t>
            </a:fld>
            <a:endParaRPr lang="en-US"/>
          </a:p>
        </p:txBody>
      </p:sp>
    </p:spTree>
    <p:extLst>
      <p:ext uri="{BB962C8B-B14F-4D97-AF65-F5344CB8AC3E}">
        <p14:creationId xmlns:p14="http://schemas.microsoft.com/office/powerpoint/2010/main" val="3143497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thevab.com/insights" TargetMode="External"/><Relationship Id="rId2" Type="http://schemas.openxmlformats.org/officeDocument/2006/relationships/hyperlink" Target="https://thevab.com/signin" TargetMode="Externa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www.effectv.com/insights/research-reports/the-multiscreen-tv-advertising-report-1h-2024/" TargetMode="Externa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DC9B9DBE-7E1A-30DC-E12C-CFFBCAC49AB1}"/>
              </a:ext>
            </a:extLst>
          </p:cNvPr>
          <p:cNvSpPr/>
          <p:nvPr/>
        </p:nvSpPr>
        <p:spPr>
          <a:xfrm>
            <a:off x="0" y="1685013"/>
            <a:ext cx="12192000" cy="5172987"/>
          </a:xfrm>
          <a:prstGeom prst="rect">
            <a:avLst/>
          </a:prstGeom>
          <a:solidFill>
            <a:srgbClr val="E2E8F1"/>
          </a:solidFill>
          <a:ln>
            <a:solidFill>
              <a:srgbClr val="E2E8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TextBox 29">
            <a:extLst>
              <a:ext uri="{FF2B5EF4-FFF2-40B4-BE49-F238E27FC236}">
                <a16:creationId xmlns:a16="http://schemas.microsoft.com/office/drawing/2014/main" id="{DA89F5E5-6ACB-49B1-3B7E-474C7B485D3C}"/>
              </a:ext>
            </a:extLst>
          </p:cNvPr>
          <p:cNvSpPr txBox="1"/>
          <p:nvPr/>
        </p:nvSpPr>
        <p:spPr>
          <a:xfrm>
            <a:off x="10759" y="1925427"/>
            <a:ext cx="12170481" cy="33855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prstClr val="black">
                    <a:lumMod val="65000"/>
                    <a:lumOff val="35000"/>
                  </a:prstClr>
                </a:solidFill>
                <a:latin typeface="+mn-lt"/>
                <a:ea typeface="+mn-ea"/>
                <a:cs typeface="+mn-cs"/>
              </a:defRPr>
            </a:pPr>
            <a:r>
              <a:rPr kumimoji="0" lang="en-US" sz="1600" b="1" i="0" u="sng" strike="noStrike" kern="1200" cap="none" spc="0" normalizeH="0" baseline="0" noProof="0">
                <a:ln>
                  <a:noFill/>
                </a:ln>
                <a:solidFill>
                  <a:srgbClr val="1F1A62"/>
                </a:solidFill>
                <a:effectLst/>
                <a:uLnTx/>
                <a:uFillTx/>
                <a:latin typeface="Helvetica" panose="020B0604020202020204" pitchFamily="34" charset="0"/>
                <a:ea typeface="+mn-ea"/>
                <a:cs typeface="Helvetica" panose="020B0604020202020204" pitchFamily="34" charset="0"/>
              </a:rPr>
              <a:t>Streaming Usage Across Platforms</a:t>
            </a:r>
          </a:p>
        </p:txBody>
      </p:sp>
      <p:sp>
        <p:nvSpPr>
          <p:cNvPr id="20" name="TextBox 19">
            <a:extLst>
              <a:ext uri="{FF2B5EF4-FFF2-40B4-BE49-F238E27FC236}">
                <a16:creationId xmlns:a16="http://schemas.microsoft.com/office/drawing/2014/main" id="{D99D144C-A05F-8CD2-7E88-563F7FF19AA6}"/>
              </a:ext>
            </a:extLst>
          </p:cNvPr>
          <p:cNvSpPr txBox="1"/>
          <p:nvPr/>
        </p:nvSpPr>
        <p:spPr>
          <a:xfrm>
            <a:off x="436866" y="5865575"/>
            <a:ext cx="11779955"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Source: Effectv, </a:t>
            </a:r>
            <a:r>
              <a:rPr kumimoji="0" lang="en-US" sz="800" b="0" i="1" u="none" strike="noStrike" kern="1200" cap="none" spc="0" normalizeH="0" baseline="0" noProof="0">
                <a:ln>
                  <a:noFill/>
                </a:ln>
                <a:solidFill>
                  <a:srgbClr val="1B1464"/>
                </a:solidFill>
                <a:effectLst/>
                <a:uLnTx/>
                <a:uFillTx/>
                <a:latin typeface="Helvetica" panose="020B0403020202020204" pitchFamily="34" charset="0"/>
                <a:ea typeface="+mn-ea"/>
                <a:cs typeface="+mn-cs"/>
              </a:rPr>
              <a:t>Multiscreen TV Advertising Report</a:t>
            </a:r>
            <a:r>
              <a:rPr kumimoji="0" lang="en-US" sz="8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 1H 2024. Comcast analysis of Effectv Streaming campaigns (1H ‘24). *Effectv Streaming is Effectv’s advertising solution enabling advertisers to deliver their message to their target audiences within streaming TV and premium video content, wherever, whenever, and however they’re watching. Effectv Streaming also includes viewing from Xfinity on Demand. </a:t>
            </a:r>
          </a:p>
        </p:txBody>
      </p:sp>
      <p:sp>
        <p:nvSpPr>
          <p:cNvPr id="24" name="Rectangle 23">
            <a:extLst>
              <a:ext uri="{FF2B5EF4-FFF2-40B4-BE49-F238E27FC236}">
                <a16:creationId xmlns:a16="http://schemas.microsoft.com/office/drawing/2014/main" id="{8616E0F7-1873-08CA-AEAA-6EC9B05B29A3}"/>
              </a:ext>
            </a:extLst>
          </p:cNvPr>
          <p:cNvSpPr/>
          <p:nvPr/>
        </p:nvSpPr>
        <p:spPr>
          <a:xfrm>
            <a:off x="-3" y="0"/>
            <a:ext cx="2667003" cy="272374"/>
          </a:xfrm>
          <a:prstGeom prst="rect">
            <a:avLst/>
          </a:prstGeom>
          <a:solidFill>
            <a:srgbClr val="1B146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Helvetica" panose="020B0604020202020204" pitchFamily="34" charset="0"/>
                <a:ea typeface="+mn-ea"/>
                <a:cs typeface="Helvetica" panose="020B0604020202020204" pitchFamily="34" charset="0"/>
              </a:rPr>
              <a:t>Streaming Usage Across Platforms</a:t>
            </a:r>
          </a:p>
        </p:txBody>
      </p:sp>
      <p:sp>
        <p:nvSpPr>
          <p:cNvPr id="25" name="TextBox 24">
            <a:extLst>
              <a:ext uri="{FF2B5EF4-FFF2-40B4-BE49-F238E27FC236}">
                <a16:creationId xmlns:a16="http://schemas.microsoft.com/office/drawing/2014/main" id="{B5AFFBEC-268A-363D-7801-D3DEBFCCB5B2}"/>
              </a:ext>
            </a:extLst>
          </p:cNvPr>
          <p:cNvSpPr txBox="1"/>
          <p:nvPr/>
        </p:nvSpPr>
        <p:spPr>
          <a:xfrm>
            <a:off x="10267952" y="26057"/>
            <a:ext cx="1924048"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ED3C8D"/>
                </a:solidFill>
                <a:effectLst/>
                <a:uLnTx/>
                <a:uFillTx/>
                <a:latin typeface="Helvetica" panose="020B0604020202020204" pitchFamily="34" charset="0"/>
                <a:ea typeface="+mn-ea"/>
                <a:cs typeface="Helvetica" panose="020B0604020202020204" pitchFamily="34" charset="0"/>
              </a:rPr>
              <a:t>Scan or click to access more video consumption insights</a:t>
            </a:r>
          </a:p>
        </p:txBody>
      </p:sp>
      <p:pic>
        <p:nvPicPr>
          <p:cNvPr id="26" name="Picture 2">
            <a:hlinkClick r:id="rId2"/>
            <a:extLst>
              <a:ext uri="{FF2B5EF4-FFF2-40B4-BE49-F238E27FC236}">
                <a16:creationId xmlns:a16="http://schemas.microsoft.com/office/drawing/2014/main" id="{21BA59EC-E3FA-A8D0-A6F6-2E1E5DC5B666}"/>
              </a:ext>
            </a:extLst>
          </p:cNvPr>
          <p:cNvPicPr>
            <a:picLocks noChangeAspect="1" noChangeArrowheads="1"/>
          </p:cNvPicPr>
          <p:nvPr/>
        </p:nvPicPr>
        <p:blipFill rotWithShape="1">
          <a:blip r:embed="rId3" cstate="hqprint">
            <a:extLst>
              <a:ext uri="{28A0092B-C50C-407E-A947-70E740481C1C}">
                <a14:useLocalDpi xmlns:a14="http://schemas.microsoft.com/office/drawing/2010/main"/>
              </a:ext>
            </a:extLst>
          </a:blip>
          <a:srcRect l="8627" t="8925" r="8225" b="7734"/>
          <a:stretch/>
        </p:blipFill>
        <p:spPr bwMode="auto">
          <a:xfrm>
            <a:off x="10676741" y="521763"/>
            <a:ext cx="1106470" cy="1109038"/>
          </a:xfrm>
          <a:prstGeom prst="rect">
            <a:avLst/>
          </a:prstGeom>
          <a:noFill/>
          <a:extLst>
            <a:ext uri="{909E8E84-426E-40DD-AFC4-6F175D3DCCD1}">
              <a14:hiddenFill xmlns:a14="http://schemas.microsoft.com/office/drawing/2010/main">
                <a:solidFill>
                  <a:srgbClr val="FFFFFF"/>
                </a:solidFill>
              </a14:hiddenFill>
            </a:ext>
          </a:extLst>
        </p:spPr>
      </p:pic>
      <p:sp>
        <p:nvSpPr>
          <p:cNvPr id="27" name="Rectangle 26">
            <a:extLst>
              <a:ext uri="{FF2B5EF4-FFF2-40B4-BE49-F238E27FC236}">
                <a16:creationId xmlns:a16="http://schemas.microsoft.com/office/drawing/2014/main" id="{A231D41F-29B1-43BA-9B83-AAEF8EFD0893}"/>
              </a:ext>
            </a:extLst>
          </p:cNvPr>
          <p:cNvSpPr/>
          <p:nvPr/>
        </p:nvSpPr>
        <p:spPr>
          <a:xfrm>
            <a:off x="10267952" y="0"/>
            <a:ext cx="1924048" cy="1671565"/>
          </a:xfrm>
          <a:prstGeom prst="rect">
            <a:avLst/>
          </a:prstGeom>
          <a:noFill/>
          <a:ln w="28575">
            <a:solidFill>
              <a:srgbClr val="ED3C8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8" name="Rectangle 27">
            <a:extLst>
              <a:ext uri="{FF2B5EF4-FFF2-40B4-BE49-F238E27FC236}">
                <a16:creationId xmlns:a16="http://schemas.microsoft.com/office/drawing/2014/main" id="{15ABECD4-EA0A-9A33-D2F0-8B93FDF0DC26}"/>
              </a:ext>
            </a:extLst>
          </p:cNvPr>
          <p:cNvSpPr/>
          <p:nvPr/>
        </p:nvSpPr>
        <p:spPr>
          <a:xfrm>
            <a:off x="179108" y="376757"/>
            <a:ext cx="10088844" cy="89255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a:ln>
                  <a:noFill/>
                </a:ln>
                <a:solidFill>
                  <a:srgbClr val="1B1464"/>
                </a:solidFill>
                <a:effectLst/>
                <a:uLnTx/>
                <a:uFillTx/>
                <a:latin typeface="Helvetica" pitchFamily="2" charset="0"/>
                <a:ea typeface="+mn-ea"/>
                <a:cs typeface="+mn-cs"/>
              </a:rPr>
              <a:t>Over 80% of streaming occurs on the TV, which highlights the platform’s dominance to reach people through premium video</a:t>
            </a:r>
          </a:p>
        </p:txBody>
      </p:sp>
      <p:graphicFrame>
        <p:nvGraphicFramePr>
          <p:cNvPr id="33" name="Chart 32">
            <a:extLst>
              <a:ext uri="{FF2B5EF4-FFF2-40B4-BE49-F238E27FC236}">
                <a16:creationId xmlns:a16="http://schemas.microsoft.com/office/drawing/2014/main" id="{2F77F6BD-6C19-E433-294C-60E36CFD81C0}"/>
              </a:ext>
            </a:extLst>
          </p:cNvPr>
          <p:cNvGraphicFramePr/>
          <p:nvPr/>
        </p:nvGraphicFramePr>
        <p:xfrm>
          <a:off x="676056" y="2375085"/>
          <a:ext cx="10818368" cy="2514196"/>
        </p:xfrm>
        <a:graphic>
          <a:graphicData uri="http://schemas.openxmlformats.org/drawingml/2006/chart">
            <c:chart xmlns:c="http://schemas.openxmlformats.org/drawingml/2006/chart" xmlns:r="http://schemas.openxmlformats.org/officeDocument/2006/relationships" r:id="rId4"/>
          </a:graphicData>
        </a:graphic>
      </p:graphicFrame>
      <p:sp>
        <p:nvSpPr>
          <p:cNvPr id="34" name="Left Brace 33">
            <a:extLst>
              <a:ext uri="{FF2B5EF4-FFF2-40B4-BE49-F238E27FC236}">
                <a16:creationId xmlns:a16="http://schemas.microsoft.com/office/drawing/2014/main" id="{CDEF83DA-F5C3-1994-BFB3-ACE255792A70}"/>
              </a:ext>
            </a:extLst>
          </p:cNvPr>
          <p:cNvSpPr/>
          <p:nvPr/>
        </p:nvSpPr>
        <p:spPr>
          <a:xfrm rot="16200000">
            <a:off x="4949928" y="459270"/>
            <a:ext cx="284725" cy="8789429"/>
          </a:xfrm>
          <a:prstGeom prst="leftBrace">
            <a:avLst/>
          </a:prstGeom>
          <a:ln>
            <a:solidFill>
              <a:srgbClr val="1B1464"/>
            </a:solidFill>
          </a:ln>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35" name="Rectangle 34">
            <a:extLst>
              <a:ext uri="{FF2B5EF4-FFF2-40B4-BE49-F238E27FC236}">
                <a16:creationId xmlns:a16="http://schemas.microsoft.com/office/drawing/2014/main" id="{70041F5A-42A5-0A56-B691-EDD5424A6009}"/>
              </a:ext>
            </a:extLst>
          </p:cNvPr>
          <p:cNvSpPr/>
          <p:nvPr/>
        </p:nvSpPr>
        <p:spPr>
          <a:xfrm>
            <a:off x="2407920" y="5080379"/>
            <a:ext cx="5364480" cy="369772"/>
          </a:xfrm>
          <a:prstGeom prst="rect">
            <a:avLst/>
          </a:prstGeom>
          <a:solidFill>
            <a:schemeClr val="bg1"/>
          </a:solidFill>
          <a:ln>
            <a:solidFill>
              <a:srgbClr val="1B146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1B1464"/>
                </a:solidFill>
                <a:effectLst/>
                <a:uLnTx/>
                <a:uFillTx/>
                <a:latin typeface="Helvetica" panose="020B0403020202020204" pitchFamily="34" charset="0"/>
                <a:ea typeface="+mn-ea"/>
                <a:cs typeface="+mn-cs"/>
              </a:rPr>
              <a:t>82%</a:t>
            </a:r>
            <a:r>
              <a:rPr kumimoji="0" lang="en-US" sz="18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 of streaming happens </a:t>
            </a:r>
            <a:r>
              <a:rPr kumimoji="0" lang="en-US" sz="1800" b="1" i="0" u="none" strike="noStrike" kern="1200" cap="none" spc="0" normalizeH="0" baseline="0" noProof="0">
                <a:ln>
                  <a:noFill/>
                </a:ln>
                <a:solidFill>
                  <a:srgbClr val="1B1464"/>
                </a:solidFill>
                <a:effectLst/>
                <a:uLnTx/>
                <a:uFillTx/>
                <a:latin typeface="Helvetica" panose="020B0403020202020204" pitchFamily="34" charset="0"/>
                <a:ea typeface="+mn-ea"/>
                <a:cs typeface="+mn-cs"/>
              </a:rPr>
              <a:t>on the TV screen</a:t>
            </a:r>
            <a:r>
              <a:rPr kumimoji="0" lang="en-US" sz="18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a:t>
            </a:r>
            <a:endParaRPr kumimoji="0" lang="en-US" sz="1800" b="1" i="0" u="none" strike="noStrike" kern="1200" cap="none" spc="0" normalizeH="0" baseline="0" noProof="0">
              <a:ln>
                <a:noFill/>
              </a:ln>
              <a:solidFill>
                <a:srgbClr val="1B1464"/>
              </a:solidFill>
              <a:effectLst/>
              <a:uLnTx/>
              <a:uFillTx/>
              <a:latin typeface="Helvetica" panose="020B0403020202020204" pitchFamily="34" charset="0"/>
              <a:ea typeface="+mn-ea"/>
              <a:cs typeface="+mn-cs"/>
            </a:endParaRPr>
          </a:p>
        </p:txBody>
      </p:sp>
      <p:sp>
        <p:nvSpPr>
          <p:cNvPr id="38" name="TextBox 37">
            <a:extLst>
              <a:ext uri="{FF2B5EF4-FFF2-40B4-BE49-F238E27FC236}">
                <a16:creationId xmlns:a16="http://schemas.microsoft.com/office/drawing/2014/main" id="{9C9C1D58-50FB-B738-CE33-EBD6F6B1F48E}"/>
              </a:ext>
            </a:extLst>
          </p:cNvPr>
          <p:cNvSpPr txBox="1">
            <a:spLocks/>
          </p:cNvSpPr>
          <p:nvPr/>
        </p:nvSpPr>
        <p:spPr>
          <a:xfrm>
            <a:off x="-10272" y="6205737"/>
            <a:ext cx="12202272" cy="276999"/>
          </a:xfrm>
          <a:prstGeom prst="rect">
            <a:avLst/>
          </a:prstGeom>
          <a:solidFill>
            <a:srgbClr val="ED3C8D"/>
          </a:solidFill>
          <a:ln>
            <a:solidFill>
              <a:schemeClr val="bg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a:ln>
                  <a:noFill/>
                </a:ln>
                <a:solidFill>
                  <a:prstClr val="white"/>
                </a:solidFill>
                <a:effectLst/>
                <a:uLnTx/>
                <a:uFillTx/>
                <a:latin typeface="Helvetica" panose="020B0604020202020204" pitchFamily="34" charset="0"/>
                <a:ea typeface="+mn-ea"/>
                <a:cs typeface="Helvetica" panose="020B0604020202020204" pitchFamily="34" charset="0"/>
              </a:rPr>
              <a:t>Click here to see more insights from </a:t>
            </a:r>
            <a:r>
              <a:rPr kumimoji="0" lang="en-US" sz="1200" b="1" i="1" u="none" strike="noStrike" kern="1200" cap="none" spc="0" normalizeH="0" baseline="0" noProof="0">
                <a:ln>
                  <a:noFill/>
                </a:ln>
                <a:solidFill>
                  <a:srgbClr val="FFE600"/>
                </a:solidFill>
                <a:effectLst/>
                <a:uLnTx/>
                <a:uFillTx/>
                <a:latin typeface="Helvetica" panose="020B0604020202020204" pitchFamily="34" charset="0"/>
                <a:ea typeface="+mn-ea"/>
                <a:cs typeface="Helvetica" panose="020B0604020202020204" pitchFamily="34" charset="0"/>
                <a:hlinkClick r:id="rId5">
                  <a:extLst>
                    <a:ext uri="{A12FA001-AC4F-418D-AE19-62706E023703}">
                      <ahyp:hlinkClr xmlns:ahyp="http://schemas.microsoft.com/office/drawing/2018/hyperlinkcolor" val="tx"/>
                    </a:ext>
                  </a:extLst>
                </a:hlinkClick>
              </a:rPr>
              <a:t>Effectv</a:t>
            </a:r>
            <a:endParaRPr kumimoji="0" lang="en-US" sz="1200" b="1" i="1" u="none" strike="noStrike" kern="1200" cap="none" spc="0" normalizeH="0" baseline="0" noProof="0">
              <a:ln>
                <a:noFill/>
              </a:ln>
              <a:solidFill>
                <a:srgbClr val="FFE600"/>
              </a:solidFill>
              <a:effectLst/>
              <a:uLnTx/>
              <a:uFillTx/>
              <a:latin typeface="Helvetica" panose="020B0604020202020204" pitchFamily="34" charset="0"/>
              <a:ea typeface="+mn-ea"/>
              <a:cs typeface="Helvetica" panose="020B0604020202020204" pitchFamily="34" charset="0"/>
            </a:endParaRPr>
          </a:p>
        </p:txBody>
      </p:sp>
      <p:pic>
        <p:nvPicPr>
          <p:cNvPr id="2" name="Picture 1">
            <a:extLst>
              <a:ext uri="{FF2B5EF4-FFF2-40B4-BE49-F238E27FC236}">
                <a16:creationId xmlns:a16="http://schemas.microsoft.com/office/drawing/2014/main" id="{8EC9E1E8-0E98-0F75-B7C9-270D780ED41C}"/>
              </a:ext>
            </a:extLst>
          </p:cNvPr>
          <p:cNvPicPr>
            <a:picLocks noChangeAspect="1"/>
          </p:cNvPicPr>
          <p:nvPr/>
        </p:nvPicPr>
        <p:blipFill rotWithShape="1">
          <a:blip r:embed="rId6" cstate="hqprint">
            <a:extLst>
              <a:ext uri="{28A0092B-C50C-407E-A947-70E740481C1C}">
                <a14:useLocalDpi xmlns:a14="http://schemas.microsoft.com/office/drawing/2010/main"/>
              </a:ext>
            </a:extLst>
          </a:blip>
          <a:srcRect r="-1"/>
          <a:stretch/>
        </p:blipFill>
        <p:spPr>
          <a:xfrm>
            <a:off x="483207" y="6519043"/>
            <a:ext cx="11708793" cy="350107"/>
          </a:xfrm>
          <a:prstGeom prst="rect">
            <a:avLst/>
          </a:prstGeom>
        </p:spPr>
      </p:pic>
      <p:sp>
        <p:nvSpPr>
          <p:cNvPr id="3" name="Rectangle 2">
            <a:extLst>
              <a:ext uri="{FF2B5EF4-FFF2-40B4-BE49-F238E27FC236}">
                <a16:creationId xmlns:a16="http://schemas.microsoft.com/office/drawing/2014/main" id="{8F4CE826-FAEB-7694-F852-4686A761A7BE}"/>
              </a:ext>
            </a:extLst>
          </p:cNvPr>
          <p:cNvSpPr/>
          <p:nvPr/>
        </p:nvSpPr>
        <p:spPr>
          <a:xfrm>
            <a:off x="483207" y="6533170"/>
            <a:ext cx="11687274" cy="36933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150" normalizeH="0" baseline="0" noProof="0">
                <a:ln>
                  <a:noFill/>
                </a:ln>
                <a:solidFill>
                  <a:srgbClr val="00BFF2"/>
                </a:solidFill>
                <a:effectLst/>
                <a:uLnTx/>
                <a:uFillTx/>
                <a:latin typeface="Helvetica" pitchFamily="2" charset="0"/>
                <a:ea typeface="Open Sans" panose="020B0606030504020204" pitchFamily="34" charset="0"/>
                <a:cs typeface="Open Sans" panose="020B0606030504020204" pitchFamily="34" charset="0"/>
                <a:hlinkClick r:id="rId7">
                  <a:extLst>
                    <a:ext uri="{A12FA001-AC4F-418D-AE19-62706E023703}">
                      <ahyp:hlinkClr xmlns:ahyp="http://schemas.microsoft.com/office/drawing/2018/hyperlinkcolor" val="tx"/>
                    </a:ext>
                  </a:extLst>
                </a:hlinkClick>
              </a:rPr>
              <a:t>theVAB.com/insights</a:t>
            </a:r>
            <a:endParaRPr kumimoji="0" lang="en-US" sz="1800" b="1" i="0" u="sng" strike="noStrike" kern="1200" cap="none" spc="150" normalizeH="0" baseline="0" noProof="0">
              <a:ln>
                <a:noFill/>
              </a:ln>
              <a:solidFill>
                <a:srgbClr val="00BFF2"/>
              </a:solidFill>
              <a:effectLst/>
              <a:uLnTx/>
              <a:uFillTx/>
              <a:latin typeface="Helvetica" pitchFamily="2"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4368054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24291D3CFFFB3468A8BEBC160241642" ma:contentTypeVersion="18" ma:contentTypeDescription="Create a new document." ma:contentTypeScope="" ma:versionID="387be907f486394efa0aa922f6891cb4">
  <xsd:schema xmlns:xsd="http://www.w3.org/2001/XMLSchema" xmlns:xs="http://www.w3.org/2001/XMLSchema" xmlns:p="http://schemas.microsoft.com/office/2006/metadata/properties" xmlns:ns2="97cdb7a3-d8d8-4d5a-8559-ae518cf29f49" xmlns:ns3="8ffbcc2d-a520-42b9-8ca7-e090664160a6" targetNamespace="http://schemas.microsoft.com/office/2006/metadata/properties" ma:root="true" ma:fieldsID="5bf9659b688e4d2890b1db6b33d4e217" ns2:_="" ns3:_="">
    <xsd:import namespace="97cdb7a3-d8d8-4d5a-8559-ae518cf29f49"/>
    <xsd:import namespace="8ffbcc2d-a520-42b9-8ca7-e090664160a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cdb7a3-d8d8-4d5a-8559-ae518cf29f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c637ead-fd64-45b4-abde-ec2d09ec102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ffbcc2d-a520-42b9-8ca7-e090664160a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92ae5e6-0bf7-4809-94d2-b453c12df252}" ma:internalName="TaxCatchAll" ma:showField="CatchAllData" ma:web="8ffbcc2d-a520-42b9-8ca7-e090664160a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ffbcc2d-a520-42b9-8ca7-e090664160a6" xsi:nil="true"/>
    <lcf76f155ced4ddcb4097134ff3c332f xmlns="97cdb7a3-d8d8-4d5a-8559-ae518cf29f4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E82C8D4-44A3-448B-8DD5-46E62998CBFA}"/>
</file>

<file path=customXml/itemProps2.xml><?xml version="1.0" encoding="utf-8"?>
<ds:datastoreItem xmlns:ds="http://schemas.openxmlformats.org/officeDocument/2006/customXml" ds:itemID="{BD159215-44F1-4D69-8FDA-5550975C1B3E}"/>
</file>

<file path=customXml/itemProps3.xml><?xml version="1.0" encoding="utf-8"?>
<ds:datastoreItem xmlns:ds="http://schemas.openxmlformats.org/officeDocument/2006/customXml" ds:itemID="{DC95AFF5-1CD5-4396-BE8B-38DB6A3D0FAB}"/>
</file>

<file path=docProps/app.xml><?xml version="1.0" encoding="utf-8"?>
<Properties xmlns="http://schemas.openxmlformats.org/officeDocument/2006/extended-properties" xmlns:vt="http://schemas.openxmlformats.org/officeDocument/2006/docPropsVTypes">
  <TotalTime>0</TotalTime>
  <Words>128</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Calibri</vt:lpstr>
      <vt:lpstr>Helvetica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Dylan Breger</dc:creator>
  <cp:lastModifiedBy>Dylan Breger</cp:lastModifiedBy>
  <cp:revision>1</cp:revision>
  <dcterms:created xsi:type="dcterms:W3CDTF">2024-10-09T16:23:51Z</dcterms:created>
  <dcterms:modified xsi:type="dcterms:W3CDTF">2024-10-09T16:24:45Z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0x010100C24291D3CFFFB3468A8BEBC160241642</vt:lpwstr>
  </property>
</Properties>
</file>