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52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0A59E9-24A3-464E-8C48-8E23CDF831D8}" v="1" dt="2024-10-09T20:39:03.1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5" d="100"/>
          <a:sy n="15" d="100"/>
        </p:scale>
        <p:origin x="336" y="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450A59E9-24A3-464E-8C48-8E23CDF831D8}"/>
    <pc:docChg chg="addSld modSld">
      <pc:chgData name="Dylan Breger" userId="9b3da09f-10fe-42ec-9aa5-9fa2a3e9cc20" providerId="ADAL" clId="{450A59E9-24A3-464E-8C48-8E23CDF831D8}" dt="2024-10-09T20:39:03.123" v="0"/>
      <pc:docMkLst>
        <pc:docMk/>
      </pc:docMkLst>
      <pc:sldChg chg="add">
        <pc:chgData name="Dylan Breger" userId="9b3da09f-10fe-42ec-9aa5-9fa2a3e9cc20" providerId="ADAL" clId="{450A59E9-24A3-464E-8C48-8E23CDF831D8}" dt="2024-10-09T20:39:03.123" v="0"/>
        <pc:sldMkLst>
          <pc:docMk/>
          <pc:sldMk cId="1496089923" sldId="2147376523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312500000000001E-2"/>
          <c:y val="4.5664736364127934E-2"/>
          <c:w val="0.97968751137912047"/>
          <c:h val="0.9543353184278320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TV Only</c:v>
                </c:pt>
              </c:strCache>
            </c:strRef>
          </c:tx>
          <c:spPr>
            <a:solidFill>
              <a:srgbClr val="1B146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4.3477463628151842E-17"/>
                  <c:y val="-3.93372143986594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E2-4DCC-9733-942F675A16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Category 2</c:v>
                </c:pt>
                <c:pt idx="1">
                  <c:v>Category 1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1">
                  <c:v>0.73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E0-46CB-90AF-DAD5EDA1318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TV &amp; Streaming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CE0-46CB-90AF-DAD5EDA1318B}"/>
              </c:ext>
            </c:extLst>
          </c:dPt>
          <c:dPt>
            <c:idx val="1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CE0-46CB-90AF-DAD5EDA131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Category 2</c:v>
                </c:pt>
                <c:pt idx="1">
                  <c:v>Category 1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0.33</c:v>
                </c:pt>
                <c:pt idx="1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E0-46CB-90AF-DAD5EDA1318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Streaming Only</c:v>
                </c:pt>
              </c:strCache>
            </c:strRef>
          </c:tx>
          <c:spPr>
            <a:solidFill>
              <a:srgbClr val="4EBE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Category 2</c:v>
                </c:pt>
                <c:pt idx="1">
                  <c:v>Category 1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0.67</c:v>
                </c:pt>
                <c:pt idx="1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E0-46CB-90AF-DAD5EDA131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1157258639"/>
        <c:axId val="1137794495"/>
      </c:barChart>
      <c:catAx>
        <c:axId val="115725863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37794495"/>
        <c:crosses val="autoZero"/>
        <c:auto val="1"/>
        <c:lblAlgn val="ctr"/>
        <c:lblOffset val="100"/>
        <c:noMultiLvlLbl val="0"/>
      </c:catAx>
      <c:valAx>
        <c:axId val="1137794495"/>
        <c:scaling>
          <c:orientation val="minMax"/>
          <c:max val="1"/>
        </c:scaling>
        <c:delete val="1"/>
        <c:axPos val="b"/>
        <c:numFmt formatCode="0%" sourceLinked="1"/>
        <c:majorTickMark val="out"/>
        <c:minorTickMark val="none"/>
        <c:tickLblPos val="nextTo"/>
        <c:crossAx val="11572586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409464589857752"/>
          <c:y val="1.2601871578371776E-2"/>
          <c:w val="0.43089916479356616"/>
          <c:h val="8.45105846532207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B1464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002060"/>
          </a:solidFill>
          <a:latin typeface="Helvetica" panose="020B0604020202020204" pitchFamily="34" charset="0"/>
          <a:cs typeface="Helvetica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971E9-0675-1412-2F96-155462D440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73D9AD-DC36-5E4F-0BF8-8379E3FE5C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5A1D8-432F-93A6-7028-5B694BBB6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FE6E-522A-448D-87C3-C1F3D9154BE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2E871-C43E-C840-EDF1-78C63F950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DF5B8-7546-97BD-D976-4520863E7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DF1D-122F-48EB-9DCA-F12433C87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03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BDFE0-1ECD-DEC3-52CF-0432837BC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33CFBE-3B54-FE2F-264E-4F26D8355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F7A26-49B1-2FBF-BEEB-C7FD524F3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FE6E-522A-448D-87C3-C1F3D9154BE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A60F1-CAAF-6DF2-13B8-BBE1FFF22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614F0-14A7-5CAE-82F2-7BC6F28B3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DF1D-122F-48EB-9DCA-F12433C87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9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58F92B-2BCD-AA84-278D-C243E60CF6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F1A2DE-63E9-8B84-07F1-D787FD0BE0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97ABE-59E4-C4DC-6654-C813063F9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FE6E-522A-448D-87C3-C1F3D9154BE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CA342-D75B-1194-E680-EDAE8A848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F4B221-AD5D-B318-0C6A-F12729FC9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DF1D-122F-48EB-9DCA-F12433C87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067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DE2C0-FF37-3A45-0320-908943368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2C4B1-F9CE-4F47-4567-A5DF5DCE4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08F20-E707-A372-2FD6-D01305F78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FE6E-522A-448D-87C3-C1F3D9154BE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292E9-5A13-11EF-BD56-E06FA7148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C03A7-6FFC-20B2-5182-8F6647E75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DF1D-122F-48EB-9DCA-F12433C87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724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FFAE2-CD78-198D-9FA0-6FB7F8B20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2E2AE-814C-0381-41E2-D8E798C56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49B68-7D41-190F-FB43-F0859C64C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FE6E-522A-448D-87C3-C1F3D9154BE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C2489-6A91-065C-BA59-CC9EBD8CB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B4730-E1D4-69D0-B699-FC51F9F16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DF1D-122F-48EB-9DCA-F12433C87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999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8F153-31AF-A42A-DBA9-6855572FB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994AF-041A-76C1-2F84-17B2A1B54D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38FB70-3AE5-2708-4FFC-2DD963747D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26ACC8-5875-052D-DD1E-36E5DB5B4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FE6E-522A-448D-87C3-C1F3D9154BE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3C148B-1F63-9DF6-707B-418A91248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6251E-5CC5-CB6A-2309-0718ACB48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DF1D-122F-48EB-9DCA-F12433C87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6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6DB2C-1704-30E0-2D2B-B8094791D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1E1192-960A-87D7-BD91-515F3B767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B3343C-ABB0-6A82-94BA-D5E600363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240D5E-86E4-2557-D0DF-1F9B7E4044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DDEF5C-5A9C-1E5D-5E39-C1226AB920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87AE38-B4F0-B308-14D7-3CB78D3A4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FE6E-522A-448D-87C3-C1F3D9154BE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D75BC2-E892-5595-4AC1-406E30203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ED9C49-6CFF-C1D3-8D5A-262609187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DF1D-122F-48EB-9DCA-F12433C87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73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B4DCF-0E82-D2A4-D52A-6B5218E2B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B6CD6A-D651-F8CC-D4C1-5F5C3376A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FE6E-522A-448D-87C3-C1F3D9154BE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CE2007-7C80-2DC6-7F7F-320B4EB5A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044426-8215-EE74-2DDD-9FFA6C1A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DF1D-122F-48EB-9DCA-F12433C87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16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DF7C47-1BEA-7B69-439E-FDDBF4322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FE6E-522A-448D-87C3-C1F3D9154BE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987FA3-D93E-200A-6B00-A4EA0C56D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3E2440-A3AD-CB53-FBCF-555DAAFAB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DF1D-122F-48EB-9DCA-F12433C87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145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0B0FB-04D7-D412-20C6-05A1D487B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36EC2-2110-DDF2-703D-2C9A46BB5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0A714A-02AA-42A5-B98E-BCF2EEC93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C4367-3CB2-87EE-49EB-0942582D5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FE6E-522A-448D-87C3-C1F3D9154BE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62724F-381F-D162-9740-51E87447F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4493D6-491C-DE47-AFDE-C5C185E73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DF1D-122F-48EB-9DCA-F12433C87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551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4DE5F-AA35-1E94-D551-1B07F7534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7F0493-4323-16FB-F2BD-D4F9CEDD4C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B0408-E193-0DEE-456A-29DB9249E2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18EC63-BD1F-4D70-A4BD-E57F5E934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FE6E-522A-448D-87C3-C1F3D9154BE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B821CB-09E1-42BF-A157-4FDAAA6A9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5D6F90-4CC4-78BC-AB89-B124A5593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DF1D-122F-48EB-9DCA-F12433C87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71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821559-4B37-1E96-808F-AB8864B71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1EDA63-32D6-13E7-B30D-E6CAA45D6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44D59-89BB-F837-6071-096CBFAD81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9CFE6E-522A-448D-87C3-C1F3D9154BE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7B981-3182-DEA5-7F18-B2D0EA8CE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7E1EE-54BB-AEFD-E9DF-35FCC84CCC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B9DF1D-122F-48EB-9DCA-F12433C87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429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thevab.com/insights" TargetMode="External"/><Relationship Id="rId2" Type="http://schemas.openxmlformats.org/officeDocument/2006/relationships/hyperlink" Target="https://thevab.com/signin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www.effectv.com/insights/research-reports/the-multiscreen-tv-advertising-report-1h-2024/" TargetMode="Externa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5B277DA-7E47-3CFF-7886-D77DBED12062}"/>
              </a:ext>
            </a:extLst>
          </p:cNvPr>
          <p:cNvSpPr/>
          <p:nvPr/>
        </p:nvSpPr>
        <p:spPr>
          <a:xfrm>
            <a:off x="-3884" y="1686476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B318DF-2775-101B-591F-FE33148F5CF3}"/>
              </a:ext>
            </a:extLst>
          </p:cNvPr>
          <p:cNvSpPr txBox="1"/>
          <p:nvPr/>
        </p:nvSpPr>
        <p:spPr>
          <a:xfrm>
            <a:off x="10225088" y="26057"/>
            <a:ext cx="2009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video consumption insights</a:t>
            </a:r>
          </a:p>
        </p:txBody>
      </p:sp>
      <p:pic>
        <p:nvPicPr>
          <p:cNvPr id="7" name="Picture 2">
            <a:hlinkClick r:id="rId2"/>
            <a:extLst>
              <a:ext uri="{FF2B5EF4-FFF2-40B4-BE49-F238E27FC236}">
                <a16:creationId xmlns:a16="http://schemas.microsoft.com/office/drawing/2014/main" id="{CBE4C2FD-2502-3C63-A333-0784F25C80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D4E9F77-3EB4-F9FB-CF9E-3EC08594A02D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75E1FFFD-829A-2213-A14B-3AAE218E9356}"/>
              </a:ext>
            </a:extLst>
          </p:cNvPr>
          <p:cNvGraphicFramePr/>
          <p:nvPr/>
        </p:nvGraphicFramePr>
        <p:xfrm>
          <a:off x="740797" y="2376153"/>
          <a:ext cx="10710406" cy="3228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2A97D76-A1D4-02F9-F8E6-7E10FAD46798}"/>
              </a:ext>
            </a:extLst>
          </p:cNvPr>
          <p:cNvSpPr txBox="1"/>
          <p:nvPr/>
        </p:nvSpPr>
        <p:spPr>
          <a:xfrm>
            <a:off x="952500" y="3221133"/>
            <a:ext cx="7658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of multiscreen campaign reach is unique to traditional TV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223CD659-8B10-A641-5579-E34D6F599EFF}"/>
              </a:ext>
            </a:extLst>
          </p:cNvPr>
          <p:cNvSpPr/>
          <p:nvPr/>
        </p:nvSpPr>
        <p:spPr>
          <a:xfrm rot="5400000">
            <a:off x="9883766" y="2498631"/>
            <a:ext cx="286134" cy="2797938"/>
          </a:xfrm>
          <a:prstGeom prst="rightBrace">
            <a:avLst>
              <a:gd name="adj1" fmla="val 44965"/>
              <a:gd name="adj2" fmla="val 50000"/>
            </a:avLst>
          </a:prstGeom>
          <a:ln w="3175">
            <a:solidFill>
              <a:srgbClr val="1B146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70DFD525-0A07-497B-07C2-F1DEFDB51A12}"/>
              </a:ext>
            </a:extLst>
          </p:cNvPr>
          <p:cNvSpPr/>
          <p:nvPr/>
        </p:nvSpPr>
        <p:spPr>
          <a:xfrm rot="16200000">
            <a:off x="6057029" y="-1000363"/>
            <a:ext cx="264243" cy="10473302"/>
          </a:xfrm>
          <a:prstGeom prst="rightBrace">
            <a:avLst>
              <a:gd name="adj1" fmla="val 44965"/>
              <a:gd name="adj2" fmla="val 86621"/>
            </a:avLst>
          </a:prstGeom>
          <a:ln w="3175">
            <a:solidFill>
              <a:srgbClr val="1B146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9EDDC2A-E3DC-A8A2-45D6-6EDC1C582F6B}"/>
              </a:ext>
            </a:extLst>
          </p:cNvPr>
          <p:cNvSpPr txBox="1"/>
          <p:nvPr/>
        </p:nvSpPr>
        <p:spPr>
          <a:xfrm>
            <a:off x="952499" y="4897567"/>
            <a:ext cx="34925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both traditional TV &amp; streaming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9DA1AE4-A0B7-31AB-BA94-54ADBA7B6DB9}"/>
              </a:ext>
            </a:extLst>
          </p:cNvPr>
          <p:cNvSpPr txBox="1"/>
          <p:nvPr/>
        </p:nvSpPr>
        <p:spPr>
          <a:xfrm>
            <a:off x="4445000" y="4935667"/>
            <a:ext cx="69808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of HHs reached by streaming were incremental to those reached by TV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4E61E88-C15D-CCE9-5097-C0828B4D6D76}"/>
              </a:ext>
            </a:extLst>
          </p:cNvPr>
          <p:cNvSpPr txBox="1"/>
          <p:nvPr/>
        </p:nvSpPr>
        <p:spPr>
          <a:xfrm>
            <a:off x="436866" y="5977794"/>
            <a:ext cx="117799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</a:t>
            </a:r>
            <a:r>
              <a:rPr kumimoji="0" lang="en-US" sz="800" b="0" i="0" u="none" strike="noStrike" kern="1200" cap="none" spc="0" normalizeH="0" baseline="0" noProof="0" err="1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Effectv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Multiscreen TV Advertising Report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1H 2024. Comcast aggregated viewership data combined with exposure data from TV + Effectv streaming campaigns (1H ‘24). 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32B04F9-3565-28DB-7486-C9D179F3F973}"/>
              </a:ext>
            </a:extLst>
          </p:cNvPr>
          <p:cNvSpPr txBox="1">
            <a:spLocks/>
          </p:cNvSpPr>
          <p:nvPr/>
        </p:nvSpPr>
        <p:spPr>
          <a:xfrm>
            <a:off x="5981" y="1791303"/>
            <a:ext cx="12164500" cy="362877"/>
          </a:xfrm>
          <a:prstGeom prst="rect">
            <a:avLst/>
          </a:prstGeom>
        </p:spPr>
        <p:txBody>
          <a:bodyPr/>
          <a:lstStyle>
            <a:lvl1pPr marL="874594" indent="-874594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8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94980" indent="-728826" algn="l" defTabSz="1166122" rtl="0" eaLnBrk="1" latinLnBrk="0" hangingPunct="1">
              <a:spcBef>
                <a:spcPct val="20000"/>
              </a:spcBef>
              <a:buFont typeface="Arial"/>
              <a:buChar char="–"/>
              <a:defRPr sz="7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15344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6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081492" indent="-583062" algn="l" defTabSz="1166122" rtl="0" eaLnBrk="1" latinLnBrk="0" hangingPunct="1">
              <a:spcBef>
                <a:spcPct val="20000"/>
              </a:spcBef>
              <a:buFont typeface="Arial"/>
              <a:buChar char="–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47642" indent="-583062" algn="l" defTabSz="1166122" rtl="0" eaLnBrk="1" latinLnBrk="0" hangingPunct="1">
              <a:spcBef>
                <a:spcPct val="20000"/>
              </a:spcBef>
              <a:buFont typeface="Arial"/>
              <a:buChar char="»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413780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57992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74606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91220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16612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% Share of Multiscreen TV Campaign Reach</a:t>
            </a:r>
            <a:endParaRPr kumimoji="0" lang="en-US" sz="1400" b="0" i="1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26D9711-E267-85A8-CF64-7F8A659DB4DC}"/>
              </a:ext>
            </a:extLst>
          </p:cNvPr>
          <p:cNvSpPr txBox="1">
            <a:spLocks/>
          </p:cNvSpPr>
          <p:nvPr/>
        </p:nvSpPr>
        <p:spPr>
          <a:xfrm>
            <a:off x="-10272" y="620573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see more insights from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Effectv</a:t>
            </a:r>
            <a:endParaRPr kumimoji="0" lang="en-US" sz="1200" b="1" i="1" u="none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D73D6C5-616B-8B50-1456-E61F911EC351}"/>
              </a:ext>
            </a:extLst>
          </p:cNvPr>
          <p:cNvSpPr/>
          <p:nvPr/>
        </p:nvSpPr>
        <p:spPr>
          <a:xfrm>
            <a:off x="179108" y="376757"/>
            <a:ext cx="100888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Traditional TV delivers </a:t>
            </a: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most of a multiscreen campaign’s 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reach, complemented by incremental reach from streaming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738DBC3-FB59-5886-82AF-F5BC444D73D8}"/>
              </a:ext>
            </a:extLst>
          </p:cNvPr>
          <p:cNvSpPr/>
          <p:nvPr/>
        </p:nvSpPr>
        <p:spPr>
          <a:xfrm>
            <a:off x="-3" y="0"/>
            <a:ext cx="2667003" cy="272374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Multiscreen TV Campaign Reach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27D702-1E70-B3C7-A8D4-17C07E6BECD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548CD9B-AE20-5E03-CA76-94344BA58807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15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800" b="1" i="0" u="sng" strike="noStrike" kern="1200" cap="none" spc="150" normalizeH="0" baseline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089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EB4A41B-8C6A-41B4-929B-C5B37560B948}"/>
</file>

<file path=customXml/itemProps2.xml><?xml version="1.0" encoding="utf-8"?>
<ds:datastoreItem xmlns:ds="http://schemas.openxmlformats.org/officeDocument/2006/customXml" ds:itemID="{B37903C9-53BF-49BE-BAB3-F75A7D5A1DE5}"/>
</file>

<file path=customXml/itemProps3.xml><?xml version="1.0" encoding="utf-8"?>
<ds:datastoreItem xmlns:ds="http://schemas.openxmlformats.org/officeDocument/2006/customXml" ds:itemID="{6F53D942-3630-4969-8BE6-54BE99734E7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2024-10-09T20:38:59Z</dcterms:created>
  <dcterms:modified xsi:type="dcterms:W3CDTF">2024-10-09T20:39:09Z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