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8A9666-8E41-42FF-B543-5211C573B401}" v="1" dt="2024-11-08T17:05:24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-53" y="-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C8A9666-8E41-42FF-B543-5211C573B401}"/>
    <pc:docChg chg="addSld modSld">
      <pc:chgData name="Dylan Breger" userId="9b3da09f-10fe-42ec-9aa5-9fa2a3e9cc20" providerId="ADAL" clId="{5C8A9666-8E41-42FF-B543-5211C573B401}" dt="2024-11-08T17:05:24.800" v="0"/>
      <pc:docMkLst>
        <pc:docMk/>
      </pc:docMkLst>
      <pc:sldChg chg="add">
        <pc:chgData name="Dylan Breger" userId="9b3da09f-10fe-42ec-9aa5-9fa2a3e9cc20" providerId="ADAL" clId="{5C8A9666-8E41-42FF-B543-5211C573B401}" dt="2024-11-08T17:05:24.800" v="0"/>
        <pc:sldMkLst>
          <pc:docMk/>
          <pc:sldMk cId="2603240293" sldId="214737648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6819197292456"/>
          <c:y val="0.13370159236140153"/>
          <c:w val="0.87913878560923719"/>
          <c:h val="0.8257558630700950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CTV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A-4C4F-863D-570EFD1800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STB VOD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5A-4C4F-863D-570EFD1800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5A-4C4F-863D-570EFD1800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Desktop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5A-4C4F-863D-570EFD180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7849488"/>
        <c:axId val="1697860528"/>
      </c:barChart>
      <c:catAx>
        <c:axId val="169784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E2E8F1"/>
                </a:solidFill>
                <a:latin typeface="Helvetica" panose="020B0403020202020204"/>
                <a:ea typeface="+mn-ea"/>
                <a:cs typeface="Helvetica" panose="020B0403020202020204"/>
              </a:defRPr>
            </a:pPr>
            <a:endParaRPr lang="en-US"/>
          </a:p>
        </c:txPr>
        <c:crossAx val="1697860528"/>
        <c:crosses val="autoZero"/>
        <c:auto val="1"/>
        <c:lblAlgn val="ctr"/>
        <c:lblOffset val="100"/>
        <c:noMultiLvlLbl val="0"/>
      </c:catAx>
      <c:valAx>
        <c:axId val="16978605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9784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B1464"/>
              </a:solidFill>
              <a:latin typeface="Helvetica" panose="020B0403020202020204"/>
              <a:ea typeface="+mn-ea"/>
              <a:cs typeface="Helvetica" panose="020B040302020202020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6819197292456"/>
          <c:y val="0.13370159236140153"/>
          <c:w val="0.87913878560923719"/>
          <c:h val="0.8257558630700950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CTV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D-4E0F-9742-DAEAB28721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STB VOD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830231384973611E-2"/>
                  <c:y val="-0.2358838956712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3D-415D-85FC-ABB372E57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3D-4E0F-9742-DAEAB28721D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Mobile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3D-4E0F-9742-DAEAB28721D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Desktop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593022417838183E-2"/>
                  <c:y val="0.239569581541156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B1464"/>
                      </a:solidFill>
                      <a:latin typeface="Helvetica" panose="020B0403020202020204"/>
                      <a:ea typeface="+mn-ea"/>
                      <a:cs typeface="Helvetica" panose="020B0403020202020204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3D-415D-85FC-ABB372E57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U.S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3D-4E0F-9742-DAEAB2872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7849488"/>
        <c:axId val="1697860528"/>
      </c:barChart>
      <c:catAx>
        <c:axId val="169784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E2E8F1"/>
                </a:solidFill>
                <a:latin typeface="Helvetica" panose="020B0403020202020204"/>
                <a:ea typeface="+mn-ea"/>
                <a:cs typeface="Helvetica" panose="020B0403020202020204"/>
              </a:defRPr>
            </a:pPr>
            <a:endParaRPr lang="en-US"/>
          </a:p>
        </c:txPr>
        <c:crossAx val="1697860528"/>
        <c:crosses val="autoZero"/>
        <c:auto val="1"/>
        <c:lblAlgn val="ctr"/>
        <c:lblOffset val="100"/>
        <c:noMultiLvlLbl val="0"/>
      </c:catAx>
      <c:valAx>
        <c:axId val="169786052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69784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B1464"/>
              </a:solidFill>
              <a:latin typeface="Helvetica" panose="020B0403020202020204"/>
              <a:ea typeface="+mn-ea"/>
              <a:cs typeface="Helvetica" panose="020B040302020202020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8E1B-1538-DCFF-3F6B-00F1CBEC8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A9FEB-0930-7C8C-6F7F-92242185B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42211-9629-1CE1-FCDF-D597911B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84709-883D-3C62-832B-8B2010B2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97CA1-D135-B2F8-B1A4-0E0839946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2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6692-187D-8B2E-AB0F-A943F4C59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C6FA9-9E12-B34F-9BA1-12C727FC5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7196A-2FA5-62CF-B120-9EA87D8E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BDE75-6BD0-FC99-7148-613AF375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7D37E-8795-BD10-C553-62B53954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6807D6-B135-F4FD-3005-AC3A476B46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7CE99-5AB9-4D9F-718E-9317F9B9B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77A0F-2240-D3D7-A6FE-20428CD1B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27948-7EE6-3AD5-DB2B-FF46D279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C1A6C-BE4F-90B5-C67E-C49A1832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5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F2F4A-7469-3C33-51A4-25CFD435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ECE2E-7096-9F74-DDA0-5EF1B785F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B94CF-271E-E99D-E2DE-623D88F5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FCAE3-36DB-47A2-0D0B-3A9C69FD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4C683-FACF-4C07-EEC4-8C5BEDE9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0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5096-1AC0-45E9-67C2-6EF23CA3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327C1-00B7-DECB-3901-3D86AE434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F02D8-D72C-3EE4-71EB-EA85A503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B5055-6653-D4D4-F399-3B004DEA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6BC7A-E1CA-2C9C-A610-6188A5F5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B382-B502-1DDE-84AF-8B12CF0E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D6C89-9CC8-D11D-1F1D-DC9302F14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F35EF-226B-42D8-874D-D33414959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62ED0-28C8-CA5A-8D02-5F0600443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D3145-5A44-AEC8-193D-D5AB071B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19F79-29D4-1DB9-76D2-183438E5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1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C6BEB-9938-2617-BC8B-6D3B8C33A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2D5DD-414A-100F-1DFC-6558F6C89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42DCF-C0BF-A815-9F93-18195192E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77763-FCBF-C83D-9527-21185DC97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24D2BE-5381-E817-3210-E3AC003B0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AB3BA-3F4B-C395-5E4C-6C3A5410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BF4CFB-18E1-02FA-3015-C6064E5F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C70F1-2288-158D-4B99-651C9419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3ED64-EF48-80F3-23BB-44A7C8661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AC76BD-3B20-84CD-8539-B342CDC46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9DA08-895C-42FC-5B9E-72AD56AC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8C37B0-6A53-8120-99E5-D3293891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8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991441-108E-0117-1CCD-4D91E7683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DA257-20CA-809B-A27D-5C5C7CD4E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6B62E-2DFF-DB4C-4107-618BACA2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1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CDC2-0CC8-B663-6ECB-9BBDDC3E5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44177-17EA-E448-3AA7-A7D03AD96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D0922-4F73-9B08-A30F-F423D455E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85375F-4F0B-EB7F-4E17-891B17827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5861F-45A3-4C95-37DF-854E0E8E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D5D8B-5345-7EF0-C7B8-CD685C27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1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779-EF6A-9663-9190-48F0B6C62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8F73EC-AFBC-0D1F-8D2A-7F79B4E99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FE3A5-B308-14D1-8D22-B8E7A6173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9A5C0-D239-2832-4069-1813C43C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1C36E-5F11-7306-32B3-27FCE1AFC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863E1-03CE-A69F-778C-8B6BB64D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5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B8D1B-339B-827D-C3CA-D785B141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E358-F624-FF84-726D-C4372BBD1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3A646-01DE-A8F2-14EE-994C3C437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7FCAF-5BCD-4FC9-9048-872474F970A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77EB6-B37A-248C-4738-5F67743E2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3382F-1579-5747-5022-2C876D31D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59AD67-BE64-4318-9CE8-3212E18E5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3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hyperlink" Target="https://thevab.com/signin" TargetMode="External"/><Relationship Id="rId7" Type="http://schemas.openxmlformats.org/officeDocument/2006/relationships/chart" Target="../charts/chart1.xml"/><Relationship Id="rId2" Type="http://schemas.openxmlformats.org/officeDocument/2006/relationships/hyperlink" Target="https://www.freewheel.com/insights/reports/freewheel-video-marketplace-report-1h-20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8AAED-0B94-BBD2-ADAC-3B3D24231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FC493A7-7C80-EAF1-9C8B-E168AC407894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211BC5-B072-02AE-FB4D-8D8188147B88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Majority of U.S. viewers prefer using CTV devices to access premium video content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BDCDCB-2111-B63F-1ABD-F67B98B44501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FreeWheel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2DE4B24-2542-B8CE-8051-5983BC8D12CA}"/>
              </a:ext>
            </a:extLst>
          </p:cNvPr>
          <p:cNvSpPr txBox="1"/>
          <p:nvPr/>
        </p:nvSpPr>
        <p:spPr>
          <a:xfrm>
            <a:off x="390617" y="5938490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Freewheel,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Video Marketplace Report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1H 2024.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6B4E34-A606-F03F-F556-2231BBFEB021}"/>
              </a:ext>
            </a:extLst>
          </p:cNvPr>
          <p:cNvSpPr/>
          <p:nvPr/>
        </p:nvSpPr>
        <p:spPr>
          <a:xfrm>
            <a:off x="-3" y="0"/>
            <a:ext cx="2665382" cy="2430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View Composition by Device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695EAB-17DC-F1E1-F6E3-029BC3BB1056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30" name="Picture 2">
            <a:hlinkClick r:id="rId3"/>
            <a:extLst>
              <a:ext uri="{FF2B5EF4-FFF2-40B4-BE49-F238E27FC236}">
                <a16:creationId xmlns:a16="http://schemas.microsoft.com/office/drawing/2014/main" id="{55776FBA-0F05-DE4D-731E-C49CB4663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16323F61-6B1B-9E99-2311-31B4C0A6A31E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8737C-28C9-BB53-997A-F0358FAB7B4E}"/>
              </a:ext>
            </a:extLst>
          </p:cNvPr>
          <p:cNvSpPr txBox="1"/>
          <p:nvPr/>
        </p:nvSpPr>
        <p:spPr>
          <a:xfrm>
            <a:off x="0" y="2005695"/>
            <a:ext cx="6106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U.S. Ad View Composition by Content Type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66697A44-A3D3-A200-7B5A-18C42067958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756B7B3-8D14-5D0F-798B-F9929343E842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15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800" b="1" i="0" u="sng" strike="noStrike" kern="1200" cap="none" spc="15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944CA2-67DF-B67F-14AC-F891F8AA823C}"/>
              </a:ext>
            </a:extLst>
          </p:cNvPr>
          <p:cNvSpPr txBox="1"/>
          <p:nvPr/>
        </p:nvSpPr>
        <p:spPr>
          <a:xfrm>
            <a:off x="6096000" y="2005695"/>
            <a:ext cx="6106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U.S. Programmatic Ad View Composition by Device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969A24F-E6C9-E3E4-8A89-D442DDCE9261}"/>
              </a:ext>
            </a:extLst>
          </p:cNvPr>
          <p:cNvGraphicFramePr/>
          <p:nvPr/>
        </p:nvGraphicFramePr>
        <p:xfrm>
          <a:off x="0" y="2357697"/>
          <a:ext cx="5994512" cy="344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7723A34-861C-6339-DE3F-FBE7F8061552}"/>
              </a:ext>
            </a:extLst>
          </p:cNvPr>
          <p:cNvCxnSpPr>
            <a:cxnSpLocks/>
          </p:cNvCxnSpPr>
          <p:nvPr/>
        </p:nvCxnSpPr>
        <p:spPr>
          <a:xfrm>
            <a:off x="6205471" y="2104750"/>
            <a:ext cx="0" cy="3754721"/>
          </a:xfrm>
          <a:prstGeom prst="line">
            <a:avLst/>
          </a:prstGeom>
          <a:ln>
            <a:solidFill>
              <a:srgbClr val="1B146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2B12701-5D96-EB9D-0406-8A5B81C70419}"/>
              </a:ext>
            </a:extLst>
          </p:cNvPr>
          <p:cNvGraphicFramePr/>
          <p:nvPr/>
        </p:nvGraphicFramePr>
        <p:xfrm>
          <a:off x="6049506" y="2325662"/>
          <a:ext cx="5994512" cy="344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60324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34BC5B-60CE-4498-B69B-07124D348E64}"/>
</file>

<file path=customXml/itemProps2.xml><?xml version="1.0" encoding="utf-8"?>
<ds:datastoreItem xmlns:ds="http://schemas.openxmlformats.org/officeDocument/2006/customXml" ds:itemID="{D1EA57D6-6CC9-47BE-B1A1-7CB065DC95E7}"/>
</file>

<file path=customXml/itemProps3.xml><?xml version="1.0" encoding="utf-8"?>
<ds:datastoreItem xmlns:ds="http://schemas.openxmlformats.org/officeDocument/2006/customXml" ds:itemID="{9180AF7F-0AF9-42DC-AC6C-ED7873A679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2024-11-08T17:05:22Z</dcterms:created>
  <dcterms:modified xsi:type="dcterms:W3CDTF">2024-11-08T17:05:25Z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