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65141-FCF0-4BCE-9D8D-A269243AA998}" v="1" dt="2024-11-08T17:05:17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" d="100"/>
          <a:sy n="10" d="100"/>
        </p:scale>
        <p:origin x="-53" y="-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3965141-FCF0-4BCE-9D8D-A269243AA998}"/>
    <pc:docChg chg="addSld modSld">
      <pc:chgData name="Dylan Breger" userId="9b3da09f-10fe-42ec-9aa5-9fa2a3e9cc20" providerId="ADAL" clId="{53965141-FCF0-4BCE-9D8D-A269243AA998}" dt="2024-11-08T17:05:17.436" v="0"/>
      <pc:docMkLst>
        <pc:docMk/>
      </pc:docMkLst>
      <pc:sldChg chg="add">
        <pc:chgData name="Dylan Breger" userId="9b3da09f-10fe-42ec-9aa5-9fa2a3e9cc20" providerId="ADAL" clId="{53965141-FCF0-4BCE-9D8D-A269243AA998}" dt="2024-11-08T17:05:17.436" v="0"/>
        <pc:sldMkLst>
          <pc:docMk/>
          <pc:sldMk cId="2860148474" sldId="214737648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ED3C8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675-4F94-BB39-6F3CFE5AC9E0}"/>
              </c:ext>
            </c:extLst>
          </c:dPt>
          <c:dPt>
            <c:idx val="1"/>
            <c:bubble3D val="0"/>
            <c:spPr>
              <a:solidFill>
                <a:srgbClr val="1B146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75-4F94-BB39-6F3CFE5AC9E0}"/>
              </c:ext>
            </c:extLst>
          </c:dPt>
          <c:dLbls>
            <c:dLbl>
              <c:idx val="0"/>
              <c:layout>
                <c:manualLayout>
                  <c:x val="-0.11862603440700147"/>
                  <c:y val="-6.02416915063329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75-4F94-BB39-6F3CFE5AC9E0}"/>
                </c:ext>
              </c:extLst>
            </c:dLbl>
            <c:dLbl>
              <c:idx val="1"/>
              <c:layout>
                <c:manualLayout>
                  <c:x val="0.11693272609845642"/>
                  <c:y val="-3.62359900873033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75-4F94-BB39-6F3CFE5AC9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/>
                    <a:ea typeface="+mn-ea"/>
                    <a:cs typeface="Helvetica" panose="020B060402020202020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Live</c:v>
                </c:pt>
                <c:pt idx="1">
                  <c:v>VOD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0.54</c:v>
                </c:pt>
                <c:pt idx="1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75-4F94-BB39-6F3CFE5AC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0"/>
        <c:holeSize val="6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23363493562604"/>
          <c:y val="0.17433501366116938"/>
          <c:w val="0.35250114589297277"/>
          <c:h val="0.6919972685666619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ED3C8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8E-42E0-A99B-73BA01B14966}"/>
              </c:ext>
            </c:extLst>
          </c:dPt>
          <c:dPt>
            <c:idx val="1"/>
            <c:bubble3D val="0"/>
            <c:spPr>
              <a:solidFill>
                <a:srgbClr val="1B146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8E-42E0-A99B-73BA01B14966}"/>
              </c:ext>
            </c:extLst>
          </c:dPt>
          <c:dLbls>
            <c:dLbl>
              <c:idx val="0"/>
              <c:layout>
                <c:manualLayout>
                  <c:x val="-2.7633371363527375E-3"/>
                  <c:y val="9.4924938875652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8E-42E0-A99B-73BA01B14966}"/>
                </c:ext>
              </c:extLst>
            </c:dLbl>
            <c:dLbl>
              <c:idx val="1"/>
              <c:layout>
                <c:manualLayout>
                  <c:x val="4.8174506771208735E-4"/>
                  <c:y val="-0.183548493876199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8E-42E0-A99B-73BA01B149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/>
                    <a:ea typeface="+mn-ea"/>
                    <a:cs typeface="Helvetica" panose="020B060402020202020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Long-Form</c:v>
                </c:pt>
                <c:pt idx="1">
                  <c:v>Short-Form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8E-42E0-A99B-73BA01B149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7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D83CC-C5F6-3C75-9A48-4F9CB0DB1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43A37-F059-3405-627C-6BDECA1B0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D1434-03AF-8AD5-52E2-AED0891FC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0886E-3198-C135-99D4-DA19A5C8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C4F18-926F-294F-E932-E981EEED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8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B6E5-D0FD-E534-4774-85ACFBC45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D3E6C0-D69F-A7D5-72CE-B9F6D49D0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613C3-DCF7-984B-5A82-79CC91D9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5765B-B6EE-FB1C-060D-139369FD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AD7-5EF0-C82F-5B4B-89484BD93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3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0C39CA-97D0-B5AB-FDF9-341F06F08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92426-F5C2-64AC-678A-A235888B5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671AD-4661-BAC5-8874-42BAAE707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BB593-4A25-3BD4-B2E9-9EBDAD68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2467-B73F-F9DC-A0B7-5327D388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74A4-F1A8-D309-309D-F3D55AC5C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D4636-CED8-5E40-CF48-64168312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5CF87-A96D-286B-9F60-AA725466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609B6-8468-DDAF-47E6-CEED17D58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56294-2D00-36A9-D92B-D1342E9E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1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1D704-B6FD-7474-9F6B-2732A7150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6D744-FA4E-B62A-F4F8-E0F359472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FB7F9-4F58-BC05-DC78-471E01E8A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9BF9-B103-3621-B545-FEA55581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5DD58-15CA-E354-2A85-BC89251B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4192A-6DB1-D51D-F3A2-405D9563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A141B-2DBD-8D49-7948-FC0B51F04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29A4D-82AD-FCBD-2469-6D5C62AC1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EAECA-C372-FFE5-BB5C-205AC4DB9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61350-5DF2-D638-1E52-7ABB83AC9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183AA-CBC7-9A44-5376-5142A1FA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5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35145-8C2B-C7D8-734F-B29F04925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70A38-7847-AACA-3C8C-725ECE8F7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7DA59-F3BA-B33F-9883-6A9571E8D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47E2C2-7DE3-79D8-2B15-CAA221250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D3F122-F3D3-0FD1-4435-4BD474B9A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CB3D9-6EF7-1086-FF2E-30EEEBAE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86695-0ED3-FAAB-ED15-48082FCF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57149-5554-3197-11A3-5851BF95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8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B7A2B-358B-D64D-8DF2-97FB1B4F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725EE-732E-9FC7-3003-956F34B27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266B0-610B-2C5F-3C31-019A3D930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3792D-9AA2-BEEF-E6AA-5C80F76F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0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3A74D1-E17B-3D8F-781C-AF314CCD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455755-710B-79A8-C32F-A079A8DB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8631A-5871-7331-8ADF-04AECF420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8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0911-5F8F-0E9A-4D52-BDCAEB26C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D8007-CF7F-F95B-B87A-A63EEC2E0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48DD1-0BB3-7FF2-00D5-4A24C7119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BE585-BBE2-B290-3BE0-79C90ED7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14E20-B123-5F93-3738-8318453C4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4E12D-827B-7BC1-397A-E4465AF7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9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5C929-F307-F4F7-F6B4-86390D91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673FD4-6B69-1DAB-F85F-26F8D1E09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70313-9777-6CCF-7284-AC777EB32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71171-D41F-1CFD-F37C-E675D61A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0EFD0-224B-F160-C20E-03A1F181A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F7641-D380-F641-4C52-DDE19A26D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9CB57-727C-87BF-824F-67072040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57A79-111E-B7A3-B8DF-326E09EA8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FB1BE-E873-2A88-512E-6E82537E7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B50BEE-8C9B-4E23-8F54-DA084C7F881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19EA-2526-0A44-0998-6625B27E5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23E04-6FB6-3617-8D68-07EFE9DE9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B35355-0DA2-40E9-A2A5-52ACE86A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9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hyperlink" Target="https://www.freewheel.com/insights/reports/freewheel-video-marketplace-report-1h-2024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A3E3A-85FC-A59B-0681-728271101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1A82BA4-DA3F-673F-9EC9-D63149B72E7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B37CE5C-91F4-58A9-F96E-D3FBA0A353C3}"/>
              </a:ext>
            </a:extLst>
          </p:cNvPr>
          <p:cNvGraphicFramePr/>
          <p:nvPr/>
        </p:nvGraphicFramePr>
        <p:xfrm>
          <a:off x="1047856" y="2109667"/>
          <a:ext cx="6722934" cy="386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08A95941-426A-7452-51CD-622A3BF78297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Over 50% of ad-supported content in the U.S. is live, driven by sporting events, and most is long-form programming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D580AC-01F1-D0A3-B0E4-5B0ADA7A7A9E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</a:t>
            </a:r>
            <a:r>
              <a:rPr lang="en-US" sz="1200" b="1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from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FreeWheel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E3C36F-43D7-4BE6-F00A-46433C309665}"/>
              </a:ext>
            </a:extLst>
          </p:cNvPr>
          <p:cNvSpPr txBox="1"/>
          <p:nvPr/>
        </p:nvSpPr>
        <p:spPr>
          <a:xfrm>
            <a:off x="390617" y="5840169"/>
            <a:ext cx="115389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Freewheel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Video Marketplace Report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1H 2024. Note: VMR categorization of ‘live’ includes FAST channels. Mechanically, ad requests for FAST set ‘mode=live’. Linear addressable is not included in report data. Short-form video is classified as a video content under 6 minutes in duration.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D3ECAC-B656-18A5-4388-9EB2B1659479}"/>
              </a:ext>
            </a:extLst>
          </p:cNvPr>
          <p:cNvSpPr/>
          <p:nvPr/>
        </p:nvSpPr>
        <p:spPr>
          <a:xfrm>
            <a:off x="-3" y="0"/>
            <a:ext cx="2665382" cy="24307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View Composition: Content Type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950399-3368-2381-396C-1572F2F73C0E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30" name="Picture 2">
            <a:hlinkClick r:id="rId4"/>
            <a:extLst>
              <a:ext uri="{FF2B5EF4-FFF2-40B4-BE49-F238E27FC236}">
                <a16:creationId xmlns:a16="http://schemas.microsoft.com/office/drawing/2014/main" id="{06491463-4342-9116-CA80-5E3E7707D3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F644D34-48D2-75FA-9E6B-6BB2C6CFB8AC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90D33A-5AB6-AA74-DFD4-C351889A2951}"/>
              </a:ext>
            </a:extLst>
          </p:cNvPr>
          <p:cNvSpPr txBox="1"/>
          <p:nvPr/>
        </p:nvSpPr>
        <p:spPr>
          <a:xfrm>
            <a:off x="-10272" y="1752275"/>
            <a:ext cx="12202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U.S. Ad View Composition by Content Type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solidFill>
                  <a:srgbClr val="1F1A62"/>
                </a:solidFill>
                <a:latin typeface="Helvetica" panose="020B0403020202020204" pitchFamily="34" charset="0"/>
              </a:rPr>
              <a:t>1H ‘24</a:t>
            </a:r>
            <a:endParaRPr kumimoji="0" lang="en-US" sz="160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EC35D84-A4CB-EE71-FAFF-493EBF82DEF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F250926C-5D0F-0100-AC32-FE94B91C8579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9EC1FC-4F2C-876F-42C8-084C9A510472}"/>
              </a:ext>
            </a:extLst>
          </p:cNvPr>
          <p:cNvSpPr txBox="1"/>
          <p:nvPr/>
        </p:nvSpPr>
        <p:spPr>
          <a:xfrm>
            <a:off x="1787398" y="3975709"/>
            <a:ext cx="1067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/>
                <a:cs typeface="Helvetica" panose="020B0403020202020204"/>
              </a:rPr>
              <a:t>LIVE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EA2174-7422-598C-C17F-CE6C709CA153}"/>
              </a:ext>
            </a:extLst>
          </p:cNvPr>
          <p:cNvSpPr txBox="1"/>
          <p:nvPr/>
        </p:nvSpPr>
        <p:spPr>
          <a:xfrm>
            <a:off x="5899123" y="4323596"/>
            <a:ext cx="1067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/>
                <a:cs typeface="Helvetica" panose="020B0403020202020204"/>
              </a:rPr>
              <a:t>VOD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967545F-B01B-5EF6-D1BC-953E29D121A4}"/>
              </a:ext>
            </a:extLst>
          </p:cNvPr>
          <p:cNvGraphicFramePr/>
          <p:nvPr/>
        </p:nvGraphicFramePr>
        <p:xfrm>
          <a:off x="6589869" y="2704723"/>
          <a:ext cx="4554276" cy="2815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F827A5-9F8A-2F18-F27A-AD7B88102A4A}"/>
              </a:ext>
            </a:extLst>
          </p:cNvPr>
          <p:cNvCxnSpPr>
            <a:cxnSpLocks/>
          </p:cNvCxnSpPr>
          <p:nvPr/>
        </p:nvCxnSpPr>
        <p:spPr>
          <a:xfrm>
            <a:off x="4861491" y="2774296"/>
            <a:ext cx="4124738" cy="0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493FDB-CD3A-9E5F-CAAE-4C5FEDA0A640}"/>
              </a:ext>
            </a:extLst>
          </p:cNvPr>
          <p:cNvCxnSpPr>
            <a:cxnSpLocks/>
          </p:cNvCxnSpPr>
          <p:nvPr/>
        </p:nvCxnSpPr>
        <p:spPr>
          <a:xfrm>
            <a:off x="4801855" y="5510865"/>
            <a:ext cx="4184374" cy="0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DAF3347-D919-51C8-0592-848D4D00E3E6}"/>
              </a:ext>
            </a:extLst>
          </p:cNvPr>
          <p:cNvSpPr txBox="1"/>
          <p:nvPr/>
        </p:nvSpPr>
        <p:spPr>
          <a:xfrm>
            <a:off x="8452437" y="3071987"/>
            <a:ext cx="1067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/>
                <a:cs typeface="Helvetica" panose="020B0403020202020204"/>
              </a:rPr>
              <a:t>Short-Form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5B8261-1C92-7B66-E1DA-E0636C063B91}"/>
              </a:ext>
            </a:extLst>
          </p:cNvPr>
          <p:cNvSpPr txBox="1"/>
          <p:nvPr/>
        </p:nvSpPr>
        <p:spPr>
          <a:xfrm>
            <a:off x="8452437" y="5242284"/>
            <a:ext cx="1067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/>
                <a:cs typeface="Helvetica" panose="020B0403020202020204"/>
              </a:rPr>
              <a:t>Long-Form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DA6C32-E53B-3E39-4EFA-C61DC38384C6}"/>
              </a:ext>
            </a:extLst>
          </p:cNvPr>
          <p:cNvSpPr txBox="1"/>
          <p:nvPr/>
        </p:nvSpPr>
        <p:spPr>
          <a:xfrm>
            <a:off x="8390088" y="3860946"/>
            <a:ext cx="1224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B1464"/>
                </a:solidFill>
                <a:latin typeface="Helvetica" panose="020B0403020202020204"/>
                <a:cs typeface="Helvetica" panose="020B0403020202020204"/>
              </a:rPr>
              <a:t>VOD</a:t>
            </a:r>
          </a:p>
        </p:txBody>
      </p:sp>
    </p:spTree>
    <p:extLst>
      <p:ext uri="{BB962C8B-B14F-4D97-AF65-F5344CB8AC3E}">
        <p14:creationId xmlns:p14="http://schemas.microsoft.com/office/powerpoint/2010/main" val="2860148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1A8694-2BF1-4A7C-9B08-D1DEE57F023A}"/>
</file>

<file path=customXml/itemProps2.xml><?xml version="1.0" encoding="utf-8"?>
<ds:datastoreItem xmlns:ds="http://schemas.openxmlformats.org/officeDocument/2006/customXml" ds:itemID="{7297FCD5-401B-497A-8740-F8372318046A}"/>
</file>

<file path=customXml/itemProps3.xml><?xml version="1.0" encoding="utf-8"?>
<ds:datastoreItem xmlns:ds="http://schemas.openxmlformats.org/officeDocument/2006/customXml" ds:itemID="{A98EA000-B5F1-4DDE-8C5E-FF93A74E548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2024-11-08T17:05:15Z</dcterms:created>
  <dcterms:modified xsi:type="dcterms:W3CDTF">2024-11-08T17:05:18Z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