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59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AFAD4-2EAC-4D49-93EA-03B88037715E}" v="1" dt="2024-11-08T17:04:16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7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EF1AFAD4-2EAC-4D49-93EA-03B88037715E}"/>
    <pc:docChg chg="addSld modSld">
      <pc:chgData name="Dylan Breger" userId="9b3da09f-10fe-42ec-9aa5-9fa2a3e9cc20" providerId="ADAL" clId="{EF1AFAD4-2EAC-4D49-93EA-03B88037715E}" dt="2024-11-08T17:04:16.712" v="0"/>
      <pc:docMkLst>
        <pc:docMk/>
      </pc:docMkLst>
      <pc:sldChg chg="add">
        <pc:chgData name="Dylan Breger" userId="9b3da09f-10fe-42ec-9aa5-9fa2a3e9cc20" providerId="ADAL" clId="{EF1AFAD4-2EAC-4D49-93EA-03B88037715E}" dt="2024-11-08T17:04:16.712" v="0"/>
        <pc:sldMkLst>
          <pc:docMk/>
          <pc:sldMk cId="1679030907" sldId="214684598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88786853427515E-2"/>
          <c:y val="0.17946073920622957"/>
          <c:w val="0.9722242629314497"/>
          <c:h val="0.714746179893771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Linear TV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A53D7C2-D1ED-4AF0-A998-76851539A2C3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(76%)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302-4914-BBC7-85FF1D6D2DF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44E9FC0-D079-4C6B-9F22-B2C7197594F7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302-4914-BBC7-85FF1D6D2DF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42B1108-E7ED-4046-884D-01FB2C47BCFA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(67%)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302-4914-BBC7-85FF1D6D2DF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867BD18-5787-4E6B-8ACB-D7E5490AD90F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(61%)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302-4914-BBC7-85FF1D6D2DF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41ECD13-49FB-4D64-B331-6D68573BDC48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(58%)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302-4914-BBC7-85FF1D6D2DF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0F4E45D-5EA8-4C16-8267-CF983F2DC8D8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 i="0" u="none" strike="noStrike" kern="1200" baseline="0">
                        <a:solidFill>
                          <a:prstClr val="white"/>
                        </a:solidFill>
                        <a:latin typeface="Helvetica" panose="020B0403020202020204" pitchFamily="34" charset="0"/>
                      </a:rPr>
                      <a:t>(53%)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302-4914-BBC7-85FF1D6D2DF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7D68D89-907C-42CF-BC26-01C1A0741B3E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kumimoji="0" 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Helvetica" panose="020B0403020202020204" pitchFamily="34" charset="0"/>
                      </a:rPr>
                      <a:t>(51%)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302-4914-BBC7-85FF1D6D2D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8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</c:numCache>
            </c:numRef>
          </c:cat>
          <c:val>
            <c:numRef>
              <c:f>Sheet1!$B$2:$B$8</c:f>
              <c:numCache>
                <c:formatCode>"$"#,##0.0</c:formatCode>
                <c:ptCount val="7"/>
                <c:pt idx="0">
                  <c:v>66.640341424349998</c:v>
                </c:pt>
                <c:pt idx="1">
                  <c:v>58.576860112010003</c:v>
                </c:pt>
                <c:pt idx="2">
                  <c:v>58.986898132790003</c:v>
                </c:pt>
                <c:pt idx="3">
                  <c:v>51.141640681129999</c:v>
                </c:pt>
                <c:pt idx="4">
                  <c:v>50.221091148870002</c:v>
                </c:pt>
                <c:pt idx="5">
                  <c:v>45.048318760539999</c:v>
                </c:pt>
                <c:pt idx="6">
                  <c:v>45.318608673100002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5-49B6-8131-E7E6CD7134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CTV 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10204A7-5A73-484B-8D81-FADC014220F3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(24%)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302-4914-BBC7-85FF1D6D2DF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000D612-8A16-41D8-AD6A-B2CE2C8EDCE5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(29%)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302-4914-BBC7-85FF1D6D2DF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4DED209-405C-4155-8F17-7CEE189E85F2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(33%)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302-4914-BBC7-85FF1D6D2DF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2380904-C5D3-4A13-B406-B5F38702CCFE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302-4914-BBC7-85FF1D6D2DF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6AB2384-6D51-493A-937E-56AE93F83E6F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 b="0"/>
                      <a:t>(42%)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302-4914-BBC7-85FF1D6D2DF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98BA4E0-ADBF-4B78-A065-C9283496C70E}" type="VALUE">
                      <a:rPr lang="en-US" smtClean="0"/>
                      <a:pPr/>
                      <a:t>[VALUE]</a:t>
                    </a:fld>
                    <a:endParaRPr lang="en-US">
                      <a:solidFill>
                        <a:schemeClr val="bg1"/>
                      </a:solidFill>
                    </a:endParaRPr>
                  </a:p>
                  <a:p>
                    <a:r>
                      <a:rPr kumimoji="0" 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</a:rPr>
                      <a:t>(47%)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302-4914-BBC7-85FF1D6D2DF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AC2BC432-AA74-42D3-917F-68CA60CB2A7B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kumimoji="0" 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Helvetica" panose="020B0403020202020204" pitchFamily="34" charset="0"/>
                      </a:rPr>
                      <a:t>(49%)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302-4914-BBC7-85FF1D6D2D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</c:numCache>
            </c:numRef>
          </c:cat>
          <c:val>
            <c:numRef>
              <c:f>Sheet1!$C$2:$C$8</c:f>
              <c:numCache>
                <c:formatCode>"$"#,##0.0</c:formatCode>
                <c:ptCount val="7"/>
                <c:pt idx="0">
                  <c:v>20.492042670020002</c:v>
                </c:pt>
                <c:pt idx="1">
                  <c:v>24.194943296769999</c:v>
                </c:pt>
                <c:pt idx="2">
                  <c:v>28.74781514715</c:v>
                </c:pt>
                <c:pt idx="3">
                  <c:v>32.572644423810004</c:v>
                </c:pt>
                <c:pt idx="4">
                  <c:v>36.529508585849996</c:v>
                </c:pt>
                <c:pt idx="5">
                  <c:v>40.508450552800007</c:v>
                </c:pt>
                <c:pt idx="6">
                  <c:v>44.3213306456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65-49B6-8131-E7E6CD7134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33092960"/>
        <c:axId val="33094624"/>
      </c:barChart>
      <c:catAx>
        <c:axId val="3309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33094624"/>
        <c:crosses val="autoZero"/>
        <c:auto val="1"/>
        <c:lblAlgn val="ctr"/>
        <c:lblOffset val="100"/>
        <c:noMultiLvlLbl val="0"/>
      </c:catAx>
      <c:valAx>
        <c:axId val="33094624"/>
        <c:scaling>
          <c:orientation val="minMax"/>
          <c:max val="90"/>
        </c:scaling>
        <c:delete val="1"/>
        <c:axPos val="l"/>
        <c:numFmt formatCode="&quot;$&quot;#,##0.0" sourceLinked="1"/>
        <c:majorTickMark val="out"/>
        <c:minorTickMark val="none"/>
        <c:tickLblPos val="nextTo"/>
        <c:crossAx val="3309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A2FD3-35F7-46AA-94F9-1CF6B1F24BF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B3917-048E-424A-A172-0146BB4F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8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87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079-DCBB-59AF-0303-B3E262089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14F04-D069-DB55-8054-72C1E7807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2CDE6-24D4-EEFC-D8E7-357584A4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4936A-BEB1-2659-A45F-59510DD1C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9B30C-0DC6-E333-B0FF-3A39B732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5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5054E-9148-D220-A1AC-535FD38C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CD6DF-4FF8-DEE2-5762-6BCCA4DF2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80392-F85D-7BC4-EC57-8F007C47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FABFE-56B9-0225-25E4-36849027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DA4F-B0DF-3702-3E55-D2E341B1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4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C549F-8A37-5646-104C-A06FB554B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259138-660F-FCB1-FFE7-22B878DFB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ED0B4-38EB-09DC-6CBD-0D92BD84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216FA-4063-DE92-64C5-DC8B140D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B6B6-9D1B-4CEB-6FD7-BCA136AB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2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9B2B1-BE37-6CBD-5C70-4EC88266E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81536-1CDE-2B17-EE90-BC0CDA6DD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A2824-259F-2A9B-0547-30C8A9DE9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48A03-6B0A-22CE-7B35-8A644396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C1DB9-DF21-E52B-BB2A-A286A2BC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0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5EC8F-BF4C-F9A9-42F1-7BBE2FC5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FC874-8D93-7A71-B912-D4EB9A247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05DF4-FD6E-8469-5132-99CD58742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3F6E9-BD38-0D0B-B889-9DC39281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68A0D-D061-1E99-063A-F8B66206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30C8-AE28-D61A-57BF-BD82D3763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591CF-9289-3FB0-0DA9-C076D5AEE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4319B-9740-A604-0917-29D4DC986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98066-C181-5BB7-B35A-85C58013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27E26-A3C2-A053-1447-EAF1B864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B1792-021F-33BF-35AC-EF64178E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0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1690-D002-EE15-7735-34E85CA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DDB0E-3080-F0C3-E9F2-84F4AE78E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46956-0AAF-E19A-1CE1-455AA22E3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8E5A3-DAEA-B6B7-160A-BC31027D5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7BC9C-8358-CF03-2AAA-8F5FC9173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C6C28-03E4-0406-AFD9-E0E5518D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9C48C-1F55-71E4-5DFC-FED71FFC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59BBCE-9DC5-1A71-2D21-A0830454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476E-410C-87DE-3F3A-956A6164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4DF7A-26D0-6CE2-D987-6029AA22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C18701-AE46-76E6-8A6C-36807ED75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248C0-5145-D5D9-CA31-EDBF5577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1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0D181-A1C6-C9C6-7265-E2E14D1ED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062A6-8740-5E49-35EB-7BC6E15A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6E885-1F1D-BE58-7BED-F7D90F68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7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BA58-E36D-C505-7A06-5D3EC4205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087F4-061F-192F-F9B8-6AC1D47A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F349E-17F8-31FD-766E-AF8FCE783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86243-1644-A055-5106-54850B52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76D8E-BC32-5A24-5A63-66791E47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235D6-B650-C9DB-B510-F78F2C1C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4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7D5B-E43E-E534-AA9C-B0B71AFE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4A8396-AFBB-43D4-6058-E43885DD8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08D9F-1174-46F4-58B6-43A24B249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8665E-D6A8-4196-7551-C6F2CC62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A1CAB-3643-7F51-2F33-F4A27766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789B5-34B1-C93B-7167-897D3E66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6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356B20-9938-311F-AFF5-B9D23C3C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E8BCF-97CC-72CD-3AAD-43D81733C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2BC05-0C4D-B300-E37F-A2D665680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DC83FE-76F6-45A4-9FB6-6B50E61E2DA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D97A5-9E18-B46F-6BC4-0EE5369AA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798B-8653-26A1-93B5-FC7D2D46C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4DB4BF-50E0-4407-A2FC-D134AC82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6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thevab.com/ins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6AE52CE-3E7F-B5A7-D1BB-662D1C57F5BC}"/>
              </a:ext>
            </a:extLst>
          </p:cNvPr>
          <p:cNvSpPr/>
          <p:nvPr/>
        </p:nvSpPr>
        <p:spPr>
          <a:xfrm>
            <a:off x="0" y="1765230"/>
            <a:ext cx="12191999" cy="5103920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C66B8-0DE7-D7F0-144E-0005D9B7A7A6}"/>
              </a:ext>
            </a:extLst>
          </p:cNvPr>
          <p:cNvSpPr txBox="1"/>
          <p:nvPr/>
        </p:nvSpPr>
        <p:spPr>
          <a:xfrm>
            <a:off x="503714" y="6200506"/>
            <a:ext cx="1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EMARKETER Forecast, March 2024. Note: TV includes broadcast TV (network, syndication, and spot) and cable TV; excludes digital; CTV includes digital advertising that appears on CTV devices; includes display ads that appear on home screens and in-stream video ads that appear on CTVs from platforms like Roku and YouTube; excludes network-sold inventory from traditional linear TV and addressable TV advertising. </a:t>
            </a:r>
            <a:endParaRPr kumimoji="0" lang="fr-FR" sz="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93B23DD-41C3-78F9-CFDA-83B0FFD732B5}"/>
              </a:ext>
            </a:extLst>
          </p:cNvPr>
          <p:cNvGraphicFramePr/>
          <p:nvPr/>
        </p:nvGraphicFramePr>
        <p:xfrm>
          <a:off x="295276" y="2393657"/>
          <a:ext cx="11601449" cy="367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126589-2EE5-A839-8EA6-66A63438129B}"/>
              </a:ext>
            </a:extLst>
          </p:cNvPr>
          <p:cNvSpPr txBox="1"/>
          <p:nvPr/>
        </p:nvSpPr>
        <p:spPr>
          <a:xfrm>
            <a:off x="-65317" y="1871275"/>
            <a:ext cx="121704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TV and Connected TV (CTV) Ad Spend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 billions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5AC48C-D78F-C208-0390-58ADD3C5D92C}"/>
              </a:ext>
            </a:extLst>
          </p:cNvPr>
          <p:cNvSpPr txBox="1"/>
          <p:nvPr/>
        </p:nvSpPr>
        <p:spPr>
          <a:xfrm>
            <a:off x="825915" y="2728678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$87.1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67AA24-2E03-44C1-A002-D0ECF4C6B632}"/>
              </a:ext>
            </a:extLst>
          </p:cNvPr>
          <p:cNvSpPr txBox="1"/>
          <p:nvPr/>
        </p:nvSpPr>
        <p:spPr>
          <a:xfrm>
            <a:off x="2499875" y="2861841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$82.8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02DF1E-58D4-D6F4-ED75-FBFB98950315}"/>
              </a:ext>
            </a:extLst>
          </p:cNvPr>
          <p:cNvSpPr txBox="1"/>
          <p:nvPr/>
        </p:nvSpPr>
        <p:spPr>
          <a:xfrm>
            <a:off x="5669523" y="2838395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$83.7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630E9-612C-B2AE-559D-099368348B39}"/>
              </a:ext>
            </a:extLst>
          </p:cNvPr>
          <p:cNvSpPr txBox="1"/>
          <p:nvPr/>
        </p:nvSpPr>
        <p:spPr>
          <a:xfrm>
            <a:off x="7276313" y="2750935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$86.8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4A6D8B-2FD0-C57F-983A-7F9D1F0C73BA}"/>
              </a:ext>
            </a:extLst>
          </p:cNvPr>
          <p:cNvSpPr txBox="1"/>
          <p:nvPr/>
        </p:nvSpPr>
        <p:spPr>
          <a:xfrm>
            <a:off x="4077831" y="2716092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$87.7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8B4F6-E067-6A51-8ECF-028F96331EBF}"/>
              </a:ext>
            </a:extLst>
          </p:cNvPr>
          <p:cNvSpPr txBox="1"/>
          <p:nvPr/>
        </p:nvSpPr>
        <p:spPr>
          <a:xfrm>
            <a:off x="8858838" y="2794909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$85.6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A81B8A-67EC-340B-3BA6-1584F61DFA7F}"/>
              </a:ext>
            </a:extLst>
          </p:cNvPr>
          <p:cNvSpPr txBox="1"/>
          <p:nvPr/>
        </p:nvSpPr>
        <p:spPr>
          <a:xfrm>
            <a:off x="10505602" y="2658004"/>
            <a:ext cx="852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$89.6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69153C-960D-453F-CEA5-F43D4F731371}"/>
              </a:ext>
            </a:extLst>
          </p:cNvPr>
          <p:cNvSpPr/>
          <p:nvPr/>
        </p:nvSpPr>
        <p:spPr>
          <a:xfrm>
            <a:off x="57151" y="374511"/>
            <a:ext cx="1010825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By 2028 it’s projected that convergent TV ad dollars will be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split nearly evenly between linear TV and CTV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EECE5-B41E-2892-E3A8-96CFBFE7414A}"/>
              </a:ext>
            </a:extLst>
          </p:cNvPr>
          <p:cNvSpPr/>
          <p:nvPr/>
        </p:nvSpPr>
        <p:spPr>
          <a:xfrm>
            <a:off x="-3" y="0"/>
            <a:ext cx="2178999" cy="28542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Linear TV &amp; CTV </a:t>
            </a: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 Spend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421A96-ABD7-D478-7725-4DAB6916E38E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spend insights</a:t>
            </a:r>
          </a:p>
        </p:txBody>
      </p:sp>
      <p:pic>
        <p:nvPicPr>
          <p:cNvPr id="24" name="Picture 2">
            <a:hlinkClick r:id="rId4"/>
            <a:extLst>
              <a:ext uri="{FF2B5EF4-FFF2-40B4-BE49-F238E27FC236}">
                <a16:creationId xmlns:a16="http://schemas.microsoft.com/office/drawing/2014/main" id="{96311CAD-6C99-018B-8A60-7BA7F0BCAC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BC85600-3614-5809-2F03-5824DB6F5A8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26BBB59-DADE-C498-973A-68B9D864E37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033D2D8-D0D1-59FA-20D0-07A13EF627DB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03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10C37C-BC7A-4B6D-94CA-E7048BA21400}"/>
</file>

<file path=customXml/itemProps2.xml><?xml version="1.0" encoding="utf-8"?>
<ds:datastoreItem xmlns:ds="http://schemas.openxmlformats.org/officeDocument/2006/customXml" ds:itemID="{0A27A8EA-A8AE-420D-A247-F3710C7BAF82}"/>
</file>

<file path=customXml/itemProps3.xml><?xml version="1.0" encoding="utf-8"?>
<ds:datastoreItem xmlns:ds="http://schemas.openxmlformats.org/officeDocument/2006/customXml" ds:itemID="{BC469ABD-57F1-495E-9389-0387F6628A1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2024-11-08T17:04:14Z</dcterms:created>
  <dcterms:modified xsi:type="dcterms:W3CDTF">2024-11-08T17:04:24Z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