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2705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855EDF-F9CE-3B66-C6A5-06158391F461}" name="Leah Montner Dixon" initials="L" userId="S::leahm@thevab.com::d5b2ae9e-9213-4442-b7df-4db8cbe51e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9753BA-C36B-400C-82CC-E0817612105A}" v="1" dt="2024-11-08T17:04:33.7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7" d="100"/>
          <a:sy n="77" d="100"/>
        </p:scale>
        <p:origin x="72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2.xml"/><Relationship Id="rId5" Type="http://schemas.openxmlformats.org/officeDocument/2006/relationships/theme" Target="theme/theme1.xml"/><Relationship Id="rId10" Type="http://schemas.openxmlformats.org/officeDocument/2006/relationships/customXml" Target="../customXml/item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2B9753BA-C36B-400C-82CC-E0817612105A}"/>
    <pc:docChg chg="addSld modSld">
      <pc:chgData name="Dylan Breger" userId="9b3da09f-10fe-42ec-9aa5-9fa2a3e9cc20" providerId="ADAL" clId="{2B9753BA-C36B-400C-82CC-E0817612105A}" dt="2024-11-08T17:04:33.710" v="0"/>
      <pc:docMkLst>
        <pc:docMk/>
      </pc:docMkLst>
      <pc:sldChg chg="add">
        <pc:chgData name="Dylan Breger" userId="9b3da09f-10fe-42ec-9aa5-9fa2a3e9cc20" providerId="ADAL" clId="{2B9753BA-C36B-400C-82CC-E0817612105A}" dt="2024-11-08T17:04:33.710" v="0"/>
        <pc:sldMkLst>
          <pc:docMk/>
          <pc:sldMk cId="3031154200" sldId="214732705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42800154522944E-2"/>
          <c:y val="2.9298965723439912E-2"/>
          <c:w val="0.97314399690954112"/>
          <c:h val="0.83846534324545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</c:numCache>
            </c:numRef>
          </c:cat>
          <c:val>
            <c:numRef>
              <c:f>Sheet1!$B$2:$B$10</c:f>
              <c:numCache>
                <c:formatCode>"$"#,##0.0_);[Red]\("$"#,##0.0\)</c:formatCode>
                <c:ptCount val="9"/>
                <c:pt idx="0">
                  <c:v>11.288916570040001</c:v>
                </c:pt>
                <c:pt idx="1">
                  <c:v>15.3078650929</c:v>
                </c:pt>
                <c:pt idx="2">
                  <c:v>24.14594292212</c:v>
                </c:pt>
                <c:pt idx="3">
                  <c:v>31.103990240189997</c:v>
                </c:pt>
                <c:pt idx="4">
                  <c:v>39.233524876959997</c:v>
                </c:pt>
                <c:pt idx="5">
                  <c:v>48.88740437893</c:v>
                </c:pt>
                <c:pt idx="6">
                  <c:v>56.555290429149998</c:v>
                </c:pt>
                <c:pt idx="7">
                  <c:v>64.340617362320003</c:v>
                </c:pt>
                <c:pt idx="8">
                  <c:v>73.023758851600007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D1-4BAA-AF90-90EB9B62EB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4"/>
        <c:overlap val="-27"/>
        <c:axId val="340884128"/>
        <c:axId val="340889528"/>
      </c:barChart>
      <c:catAx>
        <c:axId val="34088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206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340889528"/>
        <c:crosses val="autoZero"/>
        <c:auto val="1"/>
        <c:lblAlgn val="ctr"/>
        <c:lblOffset val="100"/>
        <c:noMultiLvlLbl val="0"/>
      </c:catAx>
      <c:valAx>
        <c:axId val="340889528"/>
        <c:scaling>
          <c:orientation val="minMax"/>
        </c:scaling>
        <c:delete val="1"/>
        <c:axPos val="l"/>
        <c:numFmt formatCode="&quot;$&quot;#,##0.0_);[Red]\(&quot;$&quot;#,##0.0\)" sourceLinked="1"/>
        <c:majorTickMark val="none"/>
        <c:minorTickMark val="none"/>
        <c:tickLblPos val="nextTo"/>
        <c:crossAx val="340884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46CAE-E4FE-D42F-B847-14D4D56B5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07FE1F-485B-DDB0-04F6-CD833E21D1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8C7C7-6585-E1B0-FC8E-B808D8215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32A6-9222-4EB8-8CEE-9D316C5B9012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C264F-4832-7F53-C127-1B659F695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8614D-9C0E-9C68-6E2D-828BEBC4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8BF0-2E5F-4DFE-85B3-B9E03538E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36DDB-5652-E64B-24D9-42B2925C9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33C38E-C8BF-A5AF-8BA2-985CA6B42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91BFF-920B-0AD2-F18A-49DC8051F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32A6-9222-4EB8-8CEE-9D316C5B9012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0E339-6595-12C7-16D5-1706C6AF4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E8370-586A-3AA0-DE1D-A1C09488D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8BF0-2E5F-4DFE-85B3-B9E03538E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984F5B-C6FA-FA59-35FA-6C4F410F75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FE2A2F-679B-0AA3-A2CD-CC804F4FD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3F67C-E309-A93E-730A-8112D715E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32A6-9222-4EB8-8CEE-9D316C5B9012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7B86F-63B5-D84F-C5D4-31AAAFFF9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BD8C5-2CF5-30B1-89D4-4C590D636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8BF0-2E5F-4DFE-85B3-B9E03538E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2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EC564-86A9-92E9-4A06-9C983F301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CFC0A-F81B-8F60-5285-3419A2EFB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33284-CEC9-03B6-B3E0-D2572A5A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32A6-9222-4EB8-8CEE-9D316C5B9012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9920D-BA35-5437-A828-77725C10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417F6-A25A-FC5E-F175-EFFA6CBA4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8BF0-2E5F-4DFE-85B3-B9E03538E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9E42B-8C59-F56C-1199-0F9DB6844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59CF1-0D61-D5AD-419D-502C0B8FF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0BD22-6D14-2ED0-5D68-9900A191D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32A6-9222-4EB8-8CEE-9D316C5B9012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729E7-259F-EC7D-240B-10FC9866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D2F03-57C5-11F5-1C80-EC01A9CC9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8BF0-2E5F-4DFE-85B3-B9E03538E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0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17C11-D6C5-A79B-001B-03115F6EF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8A9F9-D464-1DCA-2616-D45B93A0BB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19B9B-D702-5520-4F0A-0797D23F8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C376D3-9DC9-3A98-6EF8-620D9F6F7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32A6-9222-4EB8-8CEE-9D316C5B9012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752D8-429D-4220-45C8-700487E26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3362D8-B9B3-9273-1BE2-C1B2293F7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8BF0-2E5F-4DFE-85B3-B9E03538E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94B72-BCAF-2A3F-1454-7DA8EE3F8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48B1B-FC6C-C74B-4377-B42781B3A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85110C-85B1-D9A1-FA3A-82A67C0D1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4C1DAE-D118-1B25-0FD6-8E0AD0D665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DE39AB-CDB5-AB17-6292-BE347616D8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33E1FD-CD3B-E3B1-70F3-1D74F539C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32A6-9222-4EB8-8CEE-9D316C5B9012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7AAF13-4306-6B1C-42B1-C74C01F91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C3A7CE-0FA2-71F0-7127-5963B5376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8BF0-2E5F-4DFE-85B3-B9E03538E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41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DE991-691B-6A43-F681-641D61709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5275E9-5D8D-288A-CF49-79AF55E07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32A6-9222-4EB8-8CEE-9D316C5B9012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538A8-C0E2-DE77-C4D8-847B94BBA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AB8C6C-ABD2-03F1-B2F4-E316E6B02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8BF0-2E5F-4DFE-85B3-B9E03538E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4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6F7337-BC8E-18A6-C2F4-6B3C2333E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32A6-9222-4EB8-8CEE-9D316C5B9012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CD5218-E8B0-64FA-54FD-48D436EE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8EBC7E-ECE3-5743-3F9A-7CA884620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8BF0-2E5F-4DFE-85B3-B9E03538E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88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ABC64-3E9B-2DC5-779A-C5FA4549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18365-ED84-78A6-D137-E014EC2BD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0AD467-6F58-3879-EA63-BB8886C9B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39395-589F-A2ED-D517-71457179D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32A6-9222-4EB8-8CEE-9D316C5B9012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345E01-CB40-3E43-4344-DEB60928A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3816E5-ED03-FFC1-2AC2-D1717098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8BF0-2E5F-4DFE-85B3-B9E03538E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1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DF0FD-6191-6344-9757-6E8645E6E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B4B05A-A5CD-0EA4-A208-E50E052E0F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0B738C-921C-6465-E7C0-46E4484FD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BE2F6-65F7-191A-1A0D-570C0DCFD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32A6-9222-4EB8-8CEE-9D316C5B9012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4BFB1-8E2E-A56A-CD6A-614942A59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1B424A-3690-E13D-FA08-DCEE04D49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8BF0-2E5F-4DFE-85B3-B9E03538E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1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3E0454-A5C5-85FC-D66B-6F7CE7A82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C40A6-4C36-CB0A-E0AC-A8012D9E6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31A46-4567-89E0-AAE0-AEEF6EC7FD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0E32A6-9222-4EB8-8CEE-9D316C5B9012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3B0C6-B8A4-7203-FFF4-973E0518E0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141B4-FAEB-B296-F6F9-34498E9A82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A68BF0-2E5F-4DFE-85B3-B9E03538E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0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thevab.com/insights" TargetMode="External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hart" Target="../charts/chart1.xml"/><Relationship Id="rId4" Type="http://schemas.openxmlformats.org/officeDocument/2006/relationships/hyperlink" Target="https://thevab.com/insight/social-video-ecosyste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DD09554-EEA1-9459-48A4-95A48704DA29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7347764-E34C-EC4F-D633-258AAD51B784}"/>
              </a:ext>
            </a:extLst>
          </p:cNvPr>
          <p:cNvSpPr/>
          <p:nvPr/>
        </p:nvSpPr>
        <p:spPr>
          <a:xfrm>
            <a:off x="264696" y="374511"/>
            <a:ext cx="980323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Social video ad spend has more than quadrupled since 2019 and now represents a nearly $50 billion marketplace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A3E71E-E2CF-12DB-4B04-BDEB84150A7D}"/>
              </a:ext>
            </a:extLst>
          </p:cNvPr>
          <p:cNvSpPr txBox="1"/>
          <p:nvPr/>
        </p:nvSpPr>
        <p:spPr>
          <a:xfrm>
            <a:off x="10238768" y="13042"/>
            <a:ext cx="20071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social video insights</a:t>
            </a:r>
          </a:p>
        </p:txBody>
      </p:sp>
      <p:pic>
        <p:nvPicPr>
          <p:cNvPr id="9" name="Picture 2">
            <a:hlinkClick r:id="rId2"/>
            <a:extLst>
              <a:ext uri="{FF2B5EF4-FFF2-40B4-BE49-F238E27FC236}">
                <a16:creationId xmlns:a16="http://schemas.microsoft.com/office/drawing/2014/main" id="{14C5BDB0-9BD4-64BE-D9EA-96A2A45303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BCFE0E3-0CC1-027F-340D-0EBF4C48AF27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369D07-6BFA-C722-9B70-EE047808BD67}"/>
              </a:ext>
            </a:extLst>
          </p:cNvPr>
          <p:cNvSpPr txBox="1"/>
          <p:nvPr/>
        </p:nvSpPr>
        <p:spPr>
          <a:xfrm>
            <a:off x="461379" y="5858855"/>
            <a:ext cx="11740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EMARKETER Forecast, March 2024. Social Network Video Ad Spending. Note: excludes spending by marketers that goes toward developing or maintaining organic social video content; </a:t>
            </a:r>
            <a:r>
              <a:rPr kumimoji="0" lang="en-US" sz="7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excludes YouTube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; includes paid video advertising appearing within social networks, social network games and social network apps. Note: YouTube advertising revenues, from eMarketer: 2019 - $3.4B, 2020 - $4.5B, 2021 - $6.5B, 2022 - $6.9B, 2023 - $7.4B, 2024 - $8.5B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676111-4288-31CA-CC47-9C00BCC746C9}"/>
              </a:ext>
            </a:extLst>
          </p:cNvPr>
          <p:cNvSpPr txBox="1">
            <a:spLocks/>
          </p:cNvSpPr>
          <p:nvPr/>
        </p:nvSpPr>
        <p:spPr>
          <a:xfrm>
            <a:off x="-3" y="6182545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 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is… The Social Video Ecosystem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1B71F7-010E-667D-A48A-A43DFBAF43B2}"/>
              </a:ext>
            </a:extLst>
          </p:cNvPr>
          <p:cNvSpPr/>
          <p:nvPr/>
        </p:nvSpPr>
        <p:spPr>
          <a:xfrm>
            <a:off x="-2" y="0"/>
            <a:ext cx="1924048" cy="26369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Social Video Ad Spend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31DAB2E-66DD-91BB-6D15-7D55F105BB63}"/>
              </a:ext>
            </a:extLst>
          </p:cNvPr>
          <p:cNvGraphicFramePr/>
          <p:nvPr/>
        </p:nvGraphicFramePr>
        <p:xfrm>
          <a:off x="1038585" y="2196558"/>
          <a:ext cx="10114831" cy="3792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429CC57-9518-023F-7F6A-577E0B37F11A}"/>
              </a:ext>
            </a:extLst>
          </p:cNvPr>
          <p:cNvSpPr txBox="1"/>
          <p:nvPr/>
        </p:nvSpPr>
        <p:spPr>
          <a:xfrm>
            <a:off x="0" y="1693157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U.S. Social Video Ad Spending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$ in Billions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FA91202-C714-21A3-1982-327F03EA709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F09E03A-996A-DFFA-3026-7B3AE4940FC8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154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3F1B8CF-A381-4BE7-B3F5-58F39EF79FA0}"/>
</file>

<file path=customXml/itemProps2.xml><?xml version="1.0" encoding="utf-8"?>
<ds:datastoreItem xmlns:ds="http://schemas.openxmlformats.org/officeDocument/2006/customXml" ds:itemID="{D2C0CA8E-2945-4502-9034-C661D9FCD698}"/>
</file>

<file path=customXml/itemProps3.xml><?xml version="1.0" encoding="utf-8"?>
<ds:datastoreItem xmlns:ds="http://schemas.openxmlformats.org/officeDocument/2006/customXml" ds:itemID="{2C65BA60-669A-4874-87D1-AE66688C460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2024-11-08T17:04:30Z</dcterms:created>
  <dcterms:modified xsi:type="dcterms:W3CDTF">2024-11-08T17:04:38Z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