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14737657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947276C-EBA4-4D13-BAB0-A848FFFFBBE6}" v="1" dt="2024-12-13T19:20:49.1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" d="100"/>
          <a:sy n="11" d="100"/>
        </p:scale>
        <p:origin x="902" y="1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ylan Breger" userId="9b3da09f-10fe-42ec-9aa5-9fa2a3e9cc20" providerId="ADAL" clId="{2947276C-EBA4-4D13-BAB0-A848FFFFBBE6}"/>
    <pc:docChg chg="addSld delSld modSld">
      <pc:chgData name="Dylan Breger" userId="9b3da09f-10fe-42ec-9aa5-9fa2a3e9cc20" providerId="ADAL" clId="{2947276C-EBA4-4D13-BAB0-A848FFFFBBE6}" dt="2024-12-13T19:20:50.423" v="4" actId="47"/>
      <pc:docMkLst>
        <pc:docMk/>
      </pc:docMkLst>
      <pc:sldChg chg="addSp new del mod">
        <pc:chgData name="Dylan Breger" userId="9b3da09f-10fe-42ec-9aa5-9fa2a3e9cc20" providerId="ADAL" clId="{2947276C-EBA4-4D13-BAB0-A848FFFFBBE6}" dt="2024-12-13T19:20:50.423" v="4" actId="47"/>
        <pc:sldMkLst>
          <pc:docMk/>
          <pc:sldMk cId="1738594871" sldId="256"/>
        </pc:sldMkLst>
        <pc:spChg chg="add">
          <ac:chgData name="Dylan Breger" userId="9b3da09f-10fe-42ec-9aa5-9fa2a3e9cc20" providerId="ADAL" clId="{2947276C-EBA4-4D13-BAB0-A848FFFFBBE6}" dt="2024-12-13T19:20:43.033" v="1" actId="22"/>
          <ac:spMkLst>
            <pc:docMk/>
            <pc:sldMk cId="1738594871" sldId="256"/>
            <ac:spMk id="5" creationId="{431322EC-F80A-809E-5155-160E18A7506C}"/>
          </ac:spMkLst>
        </pc:spChg>
        <pc:spChg chg="add">
          <ac:chgData name="Dylan Breger" userId="9b3da09f-10fe-42ec-9aa5-9fa2a3e9cc20" providerId="ADAL" clId="{2947276C-EBA4-4D13-BAB0-A848FFFFBBE6}" dt="2024-12-13T19:20:44.584" v="2" actId="22"/>
          <ac:spMkLst>
            <pc:docMk/>
            <pc:sldMk cId="1738594871" sldId="256"/>
            <ac:spMk id="7" creationId="{A9E1BBE4-14BC-C6BF-1052-BB7376C2E9C2}"/>
          </ac:spMkLst>
        </pc:spChg>
      </pc:sldChg>
      <pc:sldChg chg="add">
        <pc:chgData name="Dylan Breger" userId="9b3da09f-10fe-42ec-9aa5-9fa2a3e9cc20" providerId="ADAL" clId="{2947276C-EBA4-4D13-BAB0-A848FFFFBBE6}" dt="2024-12-13T19:20:49.164" v="3"/>
        <pc:sldMkLst>
          <pc:docMk/>
          <pc:sldMk cId="3803963833" sldId="2147376577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026819197292456"/>
          <c:y val="0.27911613613895458"/>
          <c:w val="0.87913878560923719"/>
          <c:h val="0.58620332796026009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Still Releasing New Episodes</c:v>
                </c:pt>
              </c:strCache>
            </c:strRef>
          </c:tx>
          <c:spPr>
            <a:solidFill>
              <a:srgbClr val="1B146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bg1"/>
                    </a:solidFill>
                    <a:latin typeface="Helvetica" panose="020B0403020202020204"/>
                    <a:ea typeface="+mn-ea"/>
                    <a:cs typeface="Helvetica" panose="020B0403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Average % of Time Spent Watching Different Types of TV Series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B7A-45BA-B409-36ACC34B928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Complete Series New-to-Them</c:v>
                </c:pt>
              </c:strCache>
            </c:strRef>
          </c:tx>
          <c:spPr>
            <a:solidFill>
              <a:srgbClr val="ED3C8D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400" b="1" i="0" u="none" strike="noStrike" kern="1200" baseline="0">
                    <a:solidFill>
                      <a:schemeClr val="bg1"/>
                    </a:solidFill>
                    <a:latin typeface="Helvetica" panose="020B0403020202020204"/>
                    <a:ea typeface="+mn-ea"/>
                    <a:cs typeface="Helvetica" panose="020B0403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Average % of Time Spent Watching Different Types of TV Series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B7A-45BA-B409-36ACC34B9283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Re-Watching Complete Series</c:v>
                </c:pt>
              </c:strCache>
            </c:strRef>
          </c:tx>
          <c:spPr>
            <a:solidFill>
              <a:srgbClr val="4EBEA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ctr">
                  <a:defRPr lang="en-US" sz="2400" b="1" i="0" u="none" strike="noStrike" kern="1200" baseline="0">
                    <a:solidFill>
                      <a:schemeClr val="bg1"/>
                    </a:solidFill>
                    <a:latin typeface="Helvetica" panose="020B0403020202020204"/>
                    <a:ea typeface="+mn-ea"/>
                    <a:cs typeface="Helvetica" panose="020B0403020202020204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Average % of Time Spent Watching Different Types of TV Series</c:v>
                </c:pt>
              </c:strCache>
            </c:strRef>
          </c:cat>
          <c:val>
            <c:numRef>
              <c:f>Sheet1!$D$2</c:f>
              <c:numCache>
                <c:formatCode>0%</c:formatCode>
                <c:ptCount val="1"/>
                <c:pt idx="0">
                  <c:v>0.34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B7A-45BA-B409-36ACC34B92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6"/>
        <c:overlap val="100"/>
        <c:axId val="1697849488"/>
        <c:axId val="1697860528"/>
      </c:barChart>
      <c:catAx>
        <c:axId val="1697849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1B1464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rgbClr val="E2E8F1"/>
                </a:solidFill>
                <a:latin typeface="Helvetica" panose="020B0403020202020204"/>
                <a:ea typeface="+mn-ea"/>
                <a:cs typeface="Helvetica" panose="020B0403020202020204"/>
              </a:defRPr>
            </a:pPr>
            <a:endParaRPr lang="en-US"/>
          </a:p>
        </c:txPr>
        <c:crossAx val="1697860528"/>
        <c:crosses val="autoZero"/>
        <c:auto val="1"/>
        <c:lblAlgn val="ctr"/>
        <c:lblOffset val="100"/>
        <c:noMultiLvlLbl val="0"/>
      </c:catAx>
      <c:valAx>
        <c:axId val="1697860528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69784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2.9480626662557862E-3"/>
          <c:y val="2.2114031688798479E-2"/>
          <c:w val="0.99480272455821561"/>
          <c:h val="0.2001234559660661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rgbClr val="1B1464"/>
              </a:solidFill>
              <a:latin typeface="Helvetica" panose="020B0403020202020204"/>
              <a:ea typeface="+mn-ea"/>
              <a:cs typeface="Helvetica" panose="020B0403020202020204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B376EB-5B3B-C5AC-DE77-5F6312E50F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7FAD82-67BF-79CD-D20C-C8734C528E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75D43-CF20-7DD1-99C2-B5405BB64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F4A7-C178-4A0E-9C09-88C605D3E13B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D0D60B-D56E-28D0-F4CC-3EDD74E1A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20BD03-0296-2A61-E8A2-531618F46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D563-35A2-488D-A708-D708F1F8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24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006ADF-A98F-16BE-18AB-9552F9B30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6D4B7A-19AD-1419-587F-1451A461CF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DB6850-00A9-9B26-C7D9-DF294B90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F4A7-C178-4A0E-9C09-88C605D3E13B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DA01D-03C5-7BE3-519F-4339E47AF6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6E09B2-24A3-4981-2912-CE599F2283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D563-35A2-488D-A708-D708F1F8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82871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A54A2B-D282-55BF-B7A4-9A8E19EA8C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C17C34-6752-ED47-BCB2-7B1B822AF3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D6B1E7-9B0B-B178-9943-FCB6A0142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F4A7-C178-4A0E-9C09-88C605D3E13B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B73491-62C1-ED52-7319-7792DDC0E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5BB80-7D67-4440-008C-E52D453F7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D563-35A2-488D-A708-D708F1F8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520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7FD77-D53A-39A6-DEB3-24759D4D2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D302B-0D0A-03A4-D94E-B2D2E27EEC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F4DF7-B57D-E0C0-3265-7F48846FD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F4A7-C178-4A0E-9C09-88C605D3E13B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7D154-75B4-EBDD-EEFA-3E6604003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71DA0-0CDB-C478-C71A-C33D50DF22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D563-35A2-488D-A708-D708F1F8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D328E-0A52-5694-5E1F-823432622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497AD6-95BF-4AF1-5BB9-8502DE50D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8594E-4C0E-9CBD-9A6D-BCC42F216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F4A7-C178-4A0E-9C09-88C605D3E13B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90EFDD-92A9-FA6E-523D-BB87CFD3C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C25AC-FB6C-59EC-CE50-9D8B60525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D563-35A2-488D-A708-D708F1F8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69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E2D91-181C-CE56-2CF3-288771D11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9686D-C0C7-A406-427F-094FC35D37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CD6147-0615-1B64-A0BF-4D573C3D01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421147-AAFF-42F3-00E5-063A0F26EC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F4A7-C178-4A0E-9C09-88C605D3E13B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07E98-66D6-2910-898C-86C77557D3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F1788-43DC-8A48-CCB9-C2E2FA417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D563-35A2-488D-A708-D708F1F8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57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AC728-5042-807E-74FF-1CF3C7DCE8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570A74-0BD6-4D9F-124F-4A435612E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EA3A4B-E458-6EA7-F9C6-12C1F37858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17B8CA-ADC3-BD7C-5135-FB2FF386C7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955005C-F8C9-4E5E-9261-050B4A5479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C4E714-1BD2-AFAA-3A91-B602A63402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F4A7-C178-4A0E-9C09-88C605D3E13B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EB2638-3177-650C-B589-26E1C4DFA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2E6937-ECA9-740C-5A53-7B251E7E4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D563-35A2-488D-A708-D708F1F8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88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3AE81-9CEF-ABB7-7EF1-28BDF020C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088C35-476C-94B4-4787-23C79B9AE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F4A7-C178-4A0E-9C09-88C605D3E13B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5EEC6E-F75D-7E1D-09D4-0E5CDD4D7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C9919B-1A20-C206-27E6-0A30A40BB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D563-35A2-488D-A708-D708F1F8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22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4A6CCD-1B3A-2E48-4D17-EEAAA05EB1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F4A7-C178-4A0E-9C09-88C605D3E13B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F3D9B0-E038-19FE-40CA-6EF17E874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B8BA6-9051-0CA6-6E67-2ADD9B962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D563-35A2-488D-A708-D708F1F8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388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B9C5B-EB80-BB32-AB3C-023BF2005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4C8571-4407-9A89-7866-D407FFEBD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D8D693-8957-71CF-5551-F2099ED560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F5FF34-75A8-7F48-23AA-C461A597B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F4A7-C178-4A0E-9C09-88C605D3E13B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0DC889-BCAE-B66B-B34B-99C9CFEAB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AFB7CD-A0E0-FCF8-DE5A-629C7A6C1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D563-35A2-488D-A708-D708F1F8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5883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15BD5-8F41-778B-518E-17A347F85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746E7A6-60CE-832C-01E6-82B29F163C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FDDC27-EB50-3ABC-4A92-5F0D5EE633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7A5DFD-691A-80DA-0852-68DB627C99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F4A7-C178-4A0E-9C09-88C605D3E13B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DB686F-4E59-3956-F972-5431B4C94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47D7AA-A108-4C0A-B291-464C30700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ED563-35A2-488D-A708-D708F1F8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58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F25889-43B2-CFB4-47DA-B4E38CD22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E30E4-CC50-D1E3-7ED4-9509BA45FE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2B04B-A8C3-2342-715C-5550DFE726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F34F4A7-C178-4A0E-9C09-88C605D3E13B}" type="datetimeFigureOut">
              <a:rPr lang="en-US" smtClean="0"/>
              <a:t>12/13/2024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55556E-7BA8-69CF-3D7B-2B9FED7FD2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0375D5-F97C-079D-01BD-619970B3E2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60ED563-35A2-488D-A708-D708F1F8C3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118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thevab.com/signin" TargetMode="External"/><Relationship Id="rId1" Type="http://schemas.openxmlformats.org/officeDocument/2006/relationships/slideLayout" Target="../slideLayouts/slideLayout7.xml"/><Relationship Id="rId6" Type="http://schemas.openxmlformats.org/officeDocument/2006/relationships/chart" Target="../charts/chart1.xml"/><Relationship Id="rId5" Type="http://schemas.openxmlformats.org/officeDocument/2006/relationships/hyperlink" Target="https://thevab.com/insights" TargetMode="Externa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DB1169-1A56-3A51-E1DD-33E403E4482A}"/>
              </a:ext>
            </a:extLst>
          </p:cNvPr>
          <p:cNvSpPr/>
          <p:nvPr/>
        </p:nvSpPr>
        <p:spPr>
          <a:xfrm>
            <a:off x="0" y="1765230"/>
            <a:ext cx="12191999" cy="5103920"/>
          </a:xfrm>
          <a:prstGeom prst="rect">
            <a:avLst/>
          </a:prstGeom>
          <a:solidFill>
            <a:srgbClr val="E2E8F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9E3338-AB66-D242-4CD0-5C166C146913}"/>
              </a:ext>
            </a:extLst>
          </p:cNvPr>
          <p:cNvSpPr txBox="1"/>
          <p:nvPr/>
        </p:nvSpPr>
        <p:spPr>
          <a:xfrm>
            <a:off x="483206" y="6225393"/>
            <a:ext cx="114876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Source: Warner Bros. Discovery and Screen Engine / ASI at ARF OTT 2024, </a:t>
            </a: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Today’s Media Strategies: Increase Viewing among Millennials, </a:t>
            </a:r>
            <a:r>
              <a:rPr kumimoji="0" lang="en-US" sz="700" b="0" i="1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GenZ</a:t>
            </a:r>
            <a:r>
              <a:rPr kumimoji="0" lang="en-US" sz="700" b="0" i="1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, &amp; Gen Alpha, </a:t>
            </a:r>
            <a:r>
              <a:rPr lang="en-US" sz="700" dirty="0">
                <a:solidFill>
                  <a:srgbClr val="002060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10/23/2024. QSHAREOFTIMETV: What percentage of your time is spent watching the following types of TV series? Please enter a number next to each type below. *QAGREE: How much do you agree or disagree with the following statements? (Base: Millennials, Gen Z, Gen Alpha, 8–42yo).</a:t>
            </a:r>
            <a:endParaRPr kumimoji="0" lang="fr-FR" sz="7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0F75AEE-9587-224C-4FD0-43F90C65FADF}"/>
              </a:ext>
            </a:extLst>
          </p:cNvPr>
          <p:cNvSpPr txBox="1"/>
          <p:nvPr/>
        </p:nvSpPr>
        <p:spPr>
          <a:xfrm>
            <a:off x="563963" y="1871275"/>
            <a:ext cx="110640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Average % of Time Spent Watching Different Types of TV Series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34F0CEB-047E-306F-C012-1CA005CBD6E3}"/>
              </a:ext>
            </a:extLst>
          </p:cNvPr>
          <p:cNvSpPr/>
          <p:nvPr/>
        </p:nvSpPr>
        <p:spPr>
          <a:xfrm>
            <a:off x="57151" y="374511"/>
            <a:ext cx="10108253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b="1" dirty="0">
                <a:solidFill>
                  <a:srgbClr val="1B1464"/>
                </a:solidFill>
                <a:latin typeface="Helvetica" pitchFamily="2" charset="0"/>
              </a:rPr>
              <a:t>Most viewing time is spent with completed series, whether new or rewatched, highlighting the dominance of library content</a:t>
            </a:r>
            <a:endParaRPr kumimoji="0" lang="en-US" sz="2600" b="1" i="0" u="none" strike="noStrike" kern="1200" cap="none" spc="0" normalizeH="0" baseline="0" noProof="0" dirty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itchFamily="2" charset="0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5A49917-2A25-01CF-613C-7D8A57369010}"/>
              </a:ext>
            </a:extLst>
          </p:cNvPr>
          <p:cNvSpPr/>
          <p:nvPr/>
        </p:nvSpPr>
        <p:spPr>
          <a:xfrm>
            <a:off x="0" y="0"/>
            <a:ext cx="2636589" cy="285421"/>
          </a:xfrm>
          <a:prstGeom prst="rect">
            <a:avLst/>
          </a:prstGeom>
          <a:solidFill>
            <a:srgbClr val="1B1464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Viewing Share by TV Series Type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12FAD99-5C01-468F-6371-26E69BD233EC}"/>
              </a:ext>
            </a:extLst>
          </p:cNvPr>
          <p:cNvSpPr txBox="1"/>
          <p:nvPr/>
        </p:nvSpPr>
        <p:spPr>
          <a:xfrm>
            <a:off x="10267952" y="26057"/>
            <a:ext cx="1924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i="0" u="none" strike="noStrike" kern="1200" cap="none" spc="0" normalizeH="0" baseline="0" noProof="0">
                <a:ln>
                  <a:noFill/>
                </a:ln>
                <a:solidFill>
                  <a:srgbClr val="ED3C8D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Scan or click to access more video consumption insights</a:t>
            </a:r>
          </a:p>
        </p:txBody>
      </p:sp>
      <p:pic>
        <p:nvPicPr>
          <p:cNvPr id="18" name="Picture 2">
            <a:hlinkClick r:id="rId2"/>
            <a:extLst>
              <a:ext uri="{FF2B5EF4-FFF2-40B4-BE49-F238E27FC236}">
                <a16:creationId xmlns:a16="http://schemas.microsoft.com/office/drawing/2014/main" id="{6D64A060-4F66-467A-06E3-DA31D6FC1A9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627" t="8925" r="8225" b="7734"/>
          <a:stretch/>
        </p:blipFill>
        <p:spPr bwMode="auto">
          <a:xfrm>
            <a:off x="10676741" y="521763"/>
            <a:ext cx="1106470" cy="1109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CA4C186C-8DFB-A194-31D6-3A4A237887D0}"/>
              </a:ext>
            </a:extLst>
          </p:cNvPr>
          <p:cNvSpPr/>
          <p:nvPr/>
        </p:nvSpPr>
        <p:spPr>
          <a:xfrm>
            <a:off x="10267952" y="0"/>
            <a:ext cx="1924048" cy="1671565"/>
          </a:xfrm>
          <a:prstGeom prst="rect">
            <a:avLst/>
          </a:prstGeom>
          <a:noFill/>
          <a:ln w="28575">
            <a:solidFill>
              <a:srgbClr val="ED3C8D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9F570E47-AB8C-AE39-4B9F-915AA387CA83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-1"/>
          <a:stretch/>
        </p:blipFill>
        <p:spPr>
          <a:xfrm>
            <a:off x="483207" y="6519043"/>
            <a:ext cx="11708793" cy="350107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C5283D33-94A0-81C4-AE23-2F9D520F13F3}"/>
              </a:ext>
            </a:extLst>
          </p:cNvPr>
          <p:cNvSpPr/>
          <p:nvPr/>
        </p:nvSpPr>
        <p:spPr>
          <a:xfrm>
            <a:off x="483207" y="6533170"/>
            <a:ext cx="116872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1" i="0" u="sng" strike="noStrike" kern="1200" cap="none" spc="150" normalizeH="0" noProof="0">
                <a:ln>
                  <a:noFill/>
                </a:ln>
                <a:solidFill>
                  <a:srgbClr val="00BFF2"/>
                </a:solidFill>
                <a:effectLst/>
                <a:uLnTx/>
                <a:uFillTx/>
                <a:latin typeface="Helvetica" pitchFamily="2" charset="0"/>
                <a:ea typeface="Open Sans" panose="020B0606030504020204" pitchFamily="34" charset="0"/>
                <a:cs typeface="Open Sans" panose="020B0606030504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theVAB.com/insights</a:t>
            </a:r>
            <a:endParaRPr kumimoji="0" lang="en-US" b="1" i="0" u="sng" strike="noStrike" kern="1200" cap="none" spc="150" normalizeH="0" noProof="0">
              <a:ln>
                <a:noFill/>
              </a:ln>
              <a:solidFill>
                <a:srgbClr val="00BFF2"/>
              </a:solidFill>
              <a:effectLst/>
              <a:uLnTx/>
              <a:uFillTx/>
              <a:latin typeface="Helvetica" pitchFamily="2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aphicFrame>
        <p:nvGraphicFramePr>
          <p:cNvPr id="22" name="Chart 21">
            <a:extLst>
              <a:ext uri="{FF2B5EF4-FFF2-40B4-BE49-F238E27FC236}">
                <a16:creationId xmlns:a16="http://schemas.microsoft.com/office/drawing/2014/main" id="{8859BEC8-820D-D79A-5443-62E80056B4B0}"/>
              </a:ext>
            </a:extLst>
          </p:cNvPr>
          <p:cNvGraphicFramePr/>
          <p:nvPr/>
        </p:nvGraphicFramePr>
        <p:xfrm>
          <a:off x="449580" y="2346652"/>
          <a:ext cx="11292840" cy="3188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6AAAC3B3-501F-7F64-7399-CA48D963D66C}"/>
              </a:ext>
            </a:extLst>
          </p:cNvPr>
          <p:cNvSpPr/>
          <p:nvPr/>
        </p:nvSpPr>
        <p:spPr>
          <a:xfrm>
            <a:off x="856526" y="5307534"/>
            <a:ext cx="3268748" cy="730200"/>
          </a:xfrm>
          <a:prstGeom prst="roundRect">
            <a:avLst/>
          </a:prstGeom>
          <a:solidFill>
            <a:schemeClr val="bg1"/>
          </a:solidFill>
          <a:ln>
            <a:solidFill>
              <a:srgbClr val="1B146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435E6CC-1920-D93D-EAD1-875E5B2B3CC2}"/>
              </a:ext>
            </a:extLst>
          </p:cNvPr>
          <p:cNvSpPr txBox="1"/>
          <p:nvPr/>
        </p:nvSpPr>
        <p:spPr>
          <a:xfrm>
            <a:off x="891252" y="5411024"/>
            <a:ext cx="925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>
                <a:solidFill>
                  <a:srgbClr val="1B1464"/>
                </a:solidFill>
                <a:latin typeface="Helvetica" panose="020B0403020202020204" pitchFamily="34" charset="0"/>
              </a:rPr>
              <a:t>75%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810F36A-DB64-5432-5071-26D369A0C2F7}"/>
              </a:ext>
            </a:extLst>
          </p:cNvPr>
          <p:cNvSpPr txBox="1"/>
          <p:nvPr/>
        </p:nvSpPr>
        <p:spPr>
          <a:xfrm>
            <a:off x="1759353" y="5318691"/>
            <a:ext cx="2296473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400">
                <a:solidFill>
                  <a:srgbClr val="1B1464"/>
                </a:solidFill>
                <a:latin typeface="Helvetica" panose="020B0403020202020204" pitchFamily="34" charset="0"/>
              </a:rPr>
              <a:t>I don’t care if TV series / movies are “new” or “old”</a:t>
            </a:r>
          </a:p>
          <a:p>
            <a:r>
              <a:rPr lang="en-US" sz="1200" i="1">
                <a:solidFill>
                  <a:srgbClr val="1B1464"/>
                </a:solidFill>
                <a:latin typeface="Helvetica" panose="020B0403020202020204" pitchFamily="34" charset="0"/>
              </a:rPr>
              <a:t>T2B Agreement*</a:t>
            </a:r>
            <a:endParaRPr lang="en-US" i="1">
              <a:solidFill>
                <a:srgbClr val="1B1464"/>
              </a:solidFill>
              <a:latin typeface="Helvetica" panose="020B0403020202020204" pitchFamily="34" charset="0"/>
            </a:endParaRPr>
          </a:p>
        </p:txBody>
      </p:sp>
      <p:sp>
        <p:nvSpPr>
          <p:cNvPr id="26" name="Left Brace 25">
            <a:extLst>
              <a:ext uri="{FF2B5EF4-FFF2-40B4-BE49-F238E27FC236}">
                <a16:creationId xmlns:a16="http://schemas.microsoft.com/office/drawing/2014/main" id="{DA7964C8-7A1C-3D28-83A1-3805E6F4CE13}"/>
              </a:ext>
            </a:extLst>
          </p:cNvPr>
          <p:cNvSpPr/>
          <p:nvPr/>
        </p:nvSpPr>
        <p:spPr>
          <a:xfrm rot="16200000">
            <a:off x="8183913" y="1718502"/>
            <a:ext cx="331927" cy="6623140"/>
          </a:xfrm>
          <a:prstGeom prst="leftBrace">
            <a:avLst/>
          </a:prstGeom>
          <a:ln>
            <a:solidFill>
              <a:srgbClr val="1B1464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226C464-0133-E792-5F1F-D417B8A6ED56}"/>
              </a:ext>
            </a:extLst>
          </p:cNvPr>
          <p:cNvSpPr txBox="1"/>
          <p:nvPr/>
        </p:nvSpPr>
        <p:spPr>
          <a:xfrm>
            <a:off x="5227185" y="5223227"/>
            <a:ext cx="6245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66% </a:t>
            </a:r>
            <a:r>
              <a:rPr kumimoji="0" lang="en-US" sz="1800" i="0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of viewing time is spent on </a:t>
            </a:r>
            <a:r>
              <a:rPr kumimoji="0" lang="en-US" sz="1800" i="0" u="sng" strike="noStrike" kern="1200" cap="none" spc="0" normalizeH="0" baseline="0" noProof="0">
                <a:ln>
                  <a:noFill/>
                </a:ln>
                <a:solidFill>
                  <a:srgbClr val="1B1464"/>
                </a:solidFill>
                <a:effectLst/>
                <a:uLnTx/>
                <a:uFillTx/>
                <a:latin typeface="Helvetica" panose="020B0604020202020204" pitchFamily="34" charset="0"/>
                <a:ea typeface="+mn-ea"/>
                <a:cs typeface="Helvetica" panose="020B0604020202020204" pitchFamily="34" charset="0"/>
              </a:rPr>
              <a:t>completed series</a:t>
            </a:r>
            <a:endParaRPr kumimoji="0" lang="en-US" sz="1800" b="1" i="0" u="sng" strike="noStrike" kern="1200" cap="none" spc="0" normalizeH="0" baseline="0" noProof="0">
              <a:ln>
                <a:noFill/>
              </a:ln>
              <a:solidFill>
                <a:srgbClr val="1B1464"/>
              </a:solidFill>
              <a:effectLst/>
              <a:uLnTx/>
              <a:uFillTx/>
              <a:latin typeface="Helvetica" panose="020B0604020202020204" pitchFamily="34" charset="0"/>
              <a:ea typeface="+mn-ea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3963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CCFF15F-7945-4AED-A0B9-0AB6EF203FA7}"/>
</file>

<file path=customXml/itemProps2.xml><?xml version="1.0" encoding="utf-8"?>
<ds:datastoreItem xmlns:ds="http://schemas.openxmlformats.org/officeDocument/2006/customXml" ds:itemID="{BAA5F04C-0DB2-402D-B4A8-05AF9810332C}"/>
</file>

<file path=customXml/itemProps3.xml><?xml version="1.0" encoding="utf-8"?>
<ds:datastoreItem xmlns:ds="http://schemas.openxmlformats.org/officeDocument/2006/customXml" ds:itemID="{FB333A1B-8577-4275-ABE4-FB7AC460825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Arial</vt:lpstr>
      <vt:lpstr>Calibri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Dylan Breger</dc:creator>
  <cp:lastModifiedBy>Dylan Breger</cp:lastModifiedBy>
  <cp:revision>1</cp:revision>
  <dcterms:created xsi:type="dcterms:W3CDTF">2024-12-13T19:20:20Z</dcterms:created>
  <dcterms:modified xsi:type="dcterms:W3CDTF">2024-12-13T19:20:51Z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0x010100C24291D3CFFFB3468A8BEBC160241642</vt:lpwstr>
  </property>
</Properties>
</file>