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61759"/>
            <a:ext cx="12191365" cy="396240"/>
          </a:xfrm>
          <a:custGeom>
            <a:avLst/>
            <a:gdLst/>
            <a:ahLst/>
            <a:cxnLst/>
            <a:rect l="l" t="t" r="r" b="b"/>
            <a:pathLst>
              <a:path w="12191365" h="396240">
                <a:moveTo>
                  <a:pt x="0" y="396239"/>
                </a:moveTo>
                <a:lnTo>
                  <a:pt x="12191238" y="396239"/>
                </a:lnTo>
                <a:lnTo>
                  <a:pt x="12191238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98340"/>
          </a:xfrm>
          <a:custGeom>
            <a:avLst/>
            <a:gdLst/>
            <a:ahLst/>
            <a:cxnLst/>
            <a:rect l="l" t="t" r="r" b="b"/>
            <a:pathLst>
              <a:path w="12191365" h="4498340">
                <a:moveTo>
                  <a:pt x="0" y="4498098"/>
                </a:moveTo>
                <a:lnTo>
                  <a:pt x="12191238" y="4498098"/>
                </a:lnTo>
                <a:lnTo>
                  <a:pt x="12191238" y="0"/>
                </a:lnTo>
                <a:lnTo>
                  <a:pt x="0" y="0"/>
                </a:lnTo>
                <a:lnTo>
                  <a:pt x="0" y="4498098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79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184404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55"/>
                </a:lnTo>
                <a:lnTo>
                  <a:pt x="12192000" y="2773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184391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</a:path>
              <a:path w="12192000" h="277495">
                <a:moveTo>
                  <a:pt x="12192000" y="277368"/>
                </a:moveTo>
                <a:lnTo>
                  <a:pt x="0" y="277368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direct-consumer-historical-tv-spend-advertiser-list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9068" y="505175"/>
            <a:ext cx="913765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More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data-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driven,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digital-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native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brands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continue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launch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new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campaigns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3990" marR="5080" indent="-16192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DTC</a:t>
            </a:r>
            <a:r>
              <a:rPr dirty="0" sz="12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40119" y="5859021"/>
            <a:ext cx="1147762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Source: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VAB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analysis</a:t>
            </a:r>
            <a:r>
              <a:rPr dirty="0" sz="8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Nielsen Ad</a:t>
            </a:r>
            <a:r>
              <a:rPr dirty="0" sz="8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Intel,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2013-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2022</a:t>
            </a:r>
            <a:r>
              <a:rPr dirty="0" sz="8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Calendar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Years,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6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F1A61"/>
                </a:solidFill>
                <a:latin typeface="Arial"/>
                <a:cs typeface="Arial"/>
              </a:rPr>
              <a:t>TV</a:t>
            </a:r>
            <a:r>
              <a:rPr dirty="0" sz="800" spc="-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Sources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(National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broadcast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F1A61"/>
                </a:solidFill>
                <a:latin typeface="Arial"/>
                <a:cs typeface="Arial"/>
              </a:rPr>
              <a:t>TV,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national</a:t>
            </a:r>
            <a:r>
              <a:rPr dirty="0" sz="8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cable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1F1A61"/>
                </a:solidFill>
                <a:latin typeface="Arial"/>
                <a:cs typeface="Arial"/>
              </a:rPr>
              <a:t>TV,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Spanish-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Language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broadcast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1F1A61"/>
                </a:solidFill>
                <a:latin typeface="Arial"/>
                <a:cs typeface="Arial"/>
              </a:rPr>
              <a:t>TV,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Spanish-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Language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cable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F1A61"/>
                </a:solidFill>
                <a:latin typeface="Arial"/>
                <a:cs typeface="Arial"/>
              </a:rPr>
              <a:t>TV,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Spot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F1A61"/>
                </a:solidFill>
                <a:latin typeface="Arial"/>
                <a:cs typeface="Arial"/>
              </a:rPr>
              <a:t>TV</a:t>
            </a:r>
            <a:r>
              <a:rPr dirty="0" sz="800" spc="-5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&amp;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Syndication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1F1A61"/>
                </a:solidFill>
                <a:latin typeface="Arial"/>
                <a:cs typeface="Arial"/>
              </a:rPr>
              <a:t>TV).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Direct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to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Consumer –</a:t>
            </a:r>
            <a:r>
              <a:rPr dirty="0" sz="800" spc="-5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a 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company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that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sells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their product</a:t>
            </a:r>
            <a:r>
              <a:rPr dirty="0" sz="8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or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service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online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directly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to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end</a:t>
            </a:r>
            <a:r>
              <a:rPr dirty="0" sz="800" spc="6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customers without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involving</a:t>
            </a:r>
            <a:r>
              <a:rPr dirty="0" sz="800" spc="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third-party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retailers,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wholesalers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or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other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parts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8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the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traditional consumer</a:t>
            </a:r>
            <a:r>
              <a:rPr dirty="0" sz="8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supply</a:t>
            </a:r>
            <a:r>
              <a:rPr dirty="0" sz="800" spc="-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chain.*Number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of</a:t>
            </a:r>
            <a:r>
              <a:rPr dirty="0" sz="800" spc="1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DTC</a:t>
            </a:r>
            <a:r>
              <a:rPr dirty="0" sz="800" spc="1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brands</a:t>
            </a:r>
            <a:r>
              <a:rPr dirty="0" sz="800" spc="-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active</a:t>
            </a:r>
            <a:r>
              <a:rPr dirty="0" sz="800" spc="5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on 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U.S.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F1A61"/>
                </a:solidFill>
                <a:latin typeface="Arial"/>
                <a:cs typeface="Arial"/>
              </a:rPr>
              <a:t>TV</a:t>
            </a:r>
            <a:r>
              <a:rPr dirty="0" sz="800" spc="-4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F1A61"/>
                </a:solidFill>
                <a:latin typeface="Arial"/>
                <a:cs typeface="Arial"/>
              </a:rPr>
              <a:t>each</a:t>
            </a:r>
            <a:r>
              <a:rPr dirty="0" sz="800" spc="30">
                <a:solidFill>
                  <a:srgbClr val="1F1A61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F1A61"/>
                </a:solidFill>
                <a:latin typeface="Arial"/>
                <a:cs typeface="Arial"/>
              </a:rPr>
              <a:t>year.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462744" y="6213069"/>
            <a:ext cx="9276080" cy="579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</a:t>
            </a:r>
            <a:r>
              <a:rPr dirty="0" u="sng" sz="1200" spc="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member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exclusive</a:t>
            </a:r>
            <a:r>
              <a:rPr dirty="0" u="sng" sz="1200" spc="-6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‘Direct-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to-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Consumer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Historical</a:t>
            </a:r>
            <a:r>
              <a:rPr dirty="0" u="sng" sz="1200" spc="-3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TV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Spend</a:t>
            </a:r>
            <a:r>
              <a:rPr dirty="0" u="sng" sz="1200" spc="-5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Advertiser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List’</a:t>
            </a:r>
            <a:r>
              <a:rPr dirty="0" u="none" sz="1200" spc="-65" b="1" i="1">
                <a:solidFill>
                  <a:srgbClr val="FFE600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3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Arial"/>
              <a:cs typeface="Arial"/>
            </a:endParaRPr>
          </a:p>
          <a:p>
            <a:pPr marL="2556510">
              <a:lnSpc>
                <a:spcPct val="100000"/>
              </a:lnSpc>
              <a:spcBef>
                <a:spcPts val="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761" y="774"/>
            <a:ext cx="2228215" cy="268605"/>
          </a:xfrm>
          <a:custGeom>
            <a:avLst/>
            <a:gdLst/>
            <a:ahLst/>
            <a:cxnLst/>
            <a:rect l="l" t="t" r="r" b="b"/>
            <a:pathLst>
              <a:path w="2228215" h="268605">
                <a:moveTo>
                  <a:pt x="2228088" y="0"/>
                </a:moveTo>
                <a:lnTo>
                  <a:pt x="0" y="0"/>
                </a:lnTo>
                <a:lnTo>
                  <a:pt x="0" y="268211"/>
                </a:lnTo>
                <a:lnTo>
                  <a:pt x="2228088" y="268211"/>
                </a:lnTo>
                <a:lnTo>
                  <a:pt x="2228088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761" y="761"/>
            <a:ext cx="2228215" cy="26860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80"/>
              </a:spcBef>
            </a:pP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DTC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Category</a:t>
            </a:r>
            <a:r>
              <a:rPr dirty="0" sz="12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40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2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Spend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492790" y="1717363"/>
            <a:ext cx="5271135" cy="4819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20"/>
              </a:lnSpc>
              <a:spcBef>
                <a:spcPts val="95"/>
              </a:spcBef>
            </a:pP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Direct-to-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Consumer</a:t>
            </a:r>
            <a:r>
              <a:rPr dirty="0" u="sng" sz="1600" spc="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(DTC)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Brands</a:t>
            </a:r>
            <a:r>
              <a:rPr dirty="0" u="sng" sz="1600" spc="-4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U.S.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Total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Spend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680"/>
              </a:lnSpc>
            </a:pPr>
            <a:r>
              <a:rPr dirty="0" sz="1400" b="1" i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1400" spc="-20" b="1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 i="1">
                <a:solidFill>
                  <a:srgbClr val="1B1363"/>
                </a:solidFill>
                <a:latin typeface="Arial"/>
                <a:cs typeface="Arial"/>
              </a:rPr>
              <a:t>millions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1022603" y="2471940"/>
            <a:ext cx="10147300" cy="2449830"/>
            <a:chOff x="1022603" y="2471940"/>
            <a:chExt cx="10147300" cy="2449830"/>
          </a:xfrm>
        </p:grpSpPr>
        <p:sp>
          <p:nvSpPr>
            <p:cNvPr id="13" name="object 13" descr=""/>
            <p:cNvSpPr/>
            <p:nvPr/>
          </p:nvSpPr>
          <p:spPr>
            <a:xfrm>
              <a:off x="1719072" y="2471940"/>
              <a:ext cx="8754110" cy="2444750"/>
            </a:xfrm>
            <a:custGeom>
              <a:avLst/>
              <a:gdLst/>
              <a:ahLst/>
              <a:cxnLst/>
              <a:rect l="l" t="t" r="r" b="b"/>
              <a:pathLst>
                <a:path w="8754110" h="2444750">
                  <a:moveTo>
                    <a:pt x="637032" y="2017763"/>
                  </a:moveTo>
                  <a:lnTo>
                    <a:pt x="0" y="2017763"/>
                  </a:lnTo>
                  <a:lnTo>
                    <a:pt x="0" y="2444483"/>
                  </a:lnTo>
                  <a:lnTo>
                    <a:pt x="637032" y="2444483"/>
                  </a:lnTo>
                  <a:lnTo>
                    <a:pt x="637032" y="2017763"/>
                  </a:lnTo>
                  <a:close/>
                </a:path>
                <a:path w="8754110" h="2444750">
                  <a:moveTo>
                    <a:pt x="2665476" y="1741932"/>
                  </a:moveTo>
                  <a:lnTo>
                    <a:pt x="2029968" y="1741932"/>
                  </a:lnTo>
                  <a:lnTo>
                    <a:pt x="2029968" y="2444483"/>
                  </a:lnTo>
                  <a:lnTo>
                    <a:pt x="2665476" y="2444483"/>
                  </a:lnTo>
                  <a:lnTo>
                    <a:pt x="2665476" y="1741932"/>
                  </a:lnTo>
                  <a:close/>
                </a:path>
                <a:path w="8754110" h="2444750">
                  <a:moveTo>
                    <a:pt x="4695444" y="981443"/>
                  </a:moveTo>
                  <a:lnTo>
                    <a:pt x="4058412" y="981443"/>
                  </a:lnTo>
                  <a:lnTo>
                    <a:pt x="4058412" y="2444483"/>
                  </a:lnTo>
                  <a:lnTo>
                    <a:pt x="4695444" y="2444483"/>
                  </a:lnTo>
                  <a:lnTo>
                    <a:pt x="4695444" y="981443"/>
                  </a:lnTo>
                  <a:close/>
                </a:path>
                <a:path w="8754110" h="2444750">
                  <a:moveTo>
                    <a:pt x="6723888" y="659879"/>
                  </a:moveTo>
                  <a:lnTo>
                    <a:pt x="6088380" y="659879"/>
                  </a:lnTo>
                  <a:lnTo>
                    <a:pt x="6088380" y="2444483"/>
                  </a:lnTo>
                  <a:lnTo>
                    <a:pt x="6723888" y="2444483"/>
                  </a:lnTo>
                  <a:lnTo>
                    <a:pt x="6723888" y="659879"/>
                  </a:lnTo>
                  <a:close/>
                </a:path>
                <a:path w="8754110" h="2444750">
                  <a:moveTo>
                    <a:pt x="8753869" y="0"/>
                  </a:moveTo>
                  <a:lnTo>
                    <a:pt x="8116824" y="0"/>
                  </a:lnTo>
                  <a:lnTo>
                    <a:pt x="8116824" y="2444483"/>
                  </a:lnTo>
                  <a:lnTo>
                    <a:pt x="8753869" y="2444483"/>
                  </a:lnTo>
                  <a:lnTo>
                    <a:pt x="8753869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1022603" y="4916424"/>
              <a:ext cx="10147300" cy="0"/>
            </a:xfrm>
            <a:custGeom>
              <a:avLst/>
              <a:gdLst/>
              <a:ahLst/>
              <a:cxnLst/>
              <a:rect l="l" t="t" r="r" b="b"/>
              <a:pathLst>
                <a:path w="10147300" h="0">
                  <a:moveTo>
                    <a:pt x="0" y="0"/>
                  </a:moveTo>
                  <a:lnTo>
                    <a:pt x="10146792" y="0"/>
                  </a:lnTo>
                </a:path>
              </a:pathLst>
            </a:custGeom>
            <a:ln w="9525">
              <a:solidFill>
                <a:srgbClr val="1F1A6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1713635" y="4173649"/>
            <a:ext cx="6457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$1,152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742987" y="3898596"/>
            <a:ext cx="6457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$1,894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772339" y="3137690"/>
            <a:ext cx="6457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$3,944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807773" y="2815815"/>
            <a:ext cx="6350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$4,811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9830852" y="2173678"/>
            <a:ext cx="6457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solidFill>
                  <a:srgbClr val="1F1A61"/>
                </a:solidFill>
                <a:latin typeface="Arial"/>
                <a:cs typeface="Arial"/>
              </a:rPr>
              <a:t>$6,590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798755" y="5008661"/>
            <a:ext cx="476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F1A61"/>
                </a:solidFill>
                <a:latin typeface="Arial"/>
                <a:cs typeface="Arial"/>
              </a:rPr>
              <a:t>2014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828107" y="5008661"/>
            <a:ext cx="476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F1A61"/>
                </a:solidFill>
                <a:latin typeface="Arial"/>
                <a:cs typeface="Arial"/>
              </a:rPr>
              <a:t>2016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5857460" y="5008661"/>
            <a:ext cx="476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F1A61"/>
                </a:solidFill>
                <a:latin typeface="Arial"/>
                <a:cs typeface="Arial"/>
              </a:rPr>
              <a:t>2018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7886812" y="5008661"/>
            <a:ext cx="476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F1A61"/>
                </a:solidFill>
                <a:latin typeface="Arial"/>
                <a:cs typeface="Arial"/>
              </a:rPr>
              <a:t>2020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9916164" y="5008661"/>
            <a:ext cx="4762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 b="1">
                <a:solidFill>
                  <a:srgbClr val="1F1A61"/>
                </a:solidFill>
                <a:latin typeface="Arial"/>
                <a:cs typeface="Arial"/>
              </a:rPr>
              <a:t>2022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792473" y="5340858"/>
            <a:ext cx="548640" cy="277495"/>
          </a:xfrm>
          <a:prstGeom prst="rect">
            <a:avLst/>
          </a:prstGeom>
          <a:solidFill>
            <a:srgbClr val="FFFFFF"/>
          </a:solidFill>
          <a:ln w="19050">
            <a:solidFill>
              <a:srgbClr val="E84999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129539">
              <a:lnSpc>
                <a:spcPct val="100000"/>
              </a:lnSpc>
              <a:spcBef>
                <a:spcPts val="200"/>
              </a:spcBef>
            </a:pPr>
            <a:r>
              <a:rPr dirty="0" sz="1400" spc="-25" b="1">
                <a:solidFill>
                  <a:srgbClr val="E84999"/>
                </a:solidFill>
                <a:latin typeface="Arial"/>
                <a:cs typeface="Arial"/>
              </a:rPr>
              <a:t>110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891521" y="5340858"/>
            <a:ext cx="547370" cy="277495"/>
          </a:xfrm>
          <a:prstGeom prst="rect">
            <a:avLst/>
          </a:prstGeom>
          <a:solidFill>
            <a:srgbClr val="FFFFFF"/>
          </a:solidFill>
          <a:ln w="19050">
            <a:solidFill>
              <a:srgbClr val="E84999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124460">
              <a:lnSpc>
                <a:spcPct val="100000"/>
              </a:lnSpc>
              <a:spcBef>
                <a:spcPts val="200"/>
              </a:spcBef>
            </a:pPr>
            <a:r>
              <a:rPr dirty="0" sz="1400" spc="-25" b="1">
                <a:solidFill>
                  <a:srgbClr val="E84999"/>
                </a:solidFill>
                <a:latin typeface="Arial"/>
                <a:cs typeface="Arial"/>
              </a:rPr>
              <a:t>423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104394" y="5340858"/>
            <a:ext cx="1245235" cy="277495"/>
          </a:xfrm>
          <a:prstGeom prst="rect">
            <a:avLst/>
          </a:prstGeom>
          <a:solidFill>
            <a:srgbClr val="FFFFFF"/>
          </a:solidFill>
          <a:ln w="19050">
            <a:solidFill>
              <a:srgbClr val="E84999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116839">
              <a:lnSpc>
                <a:spcPct val="100000"/>
              </a:lnSpc>
              <a:spcBef>
                <a:spcPts val="200"/>
              </a:spcBef>
            </a:pPr>
            <a:r>
              <a:rPr dirty="0" sz="1400" b="1">
                <a:solidFill>
                  <a:srgbClr val="E84999"/>
                </a:solidFill>
                <a:latin typeface="Arial"/>
                <a:cs typeface="Arial"/>
              </a:rPr>
              <a:t>#</a:t>
            </a:r>
            <a:r>
              <a:rPr dirty="0" sz="1400" spc="-15" b="1">
                <a:solidFill>
                  <a:srgbClr val="E84999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E84999"/>
                </a:solidFill>
                <a:latin typeface="Arial"/>
                <a:cs typeface="Arial"/>
              </a:rPr>
              <a:t>of</a:t>
            </a:r>
            <a:r>
              <a:rPr dirty="0" sz="1400" spc="-10" b="1">
                <a:solidFill>
                  <a:srgbClr val="E84999"/>
                </a:solidFill>
                <a:latin typeface="Arial"/>
                <a:cs typeface="Arial"/>
              </a:rPr>
              <a:t> Brands: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0707623" y="1816607"/>
            <a:ext cx="974090" cy="588645"/>
          </a:xfrm>
          <a:prstGeom prst="rect">
            <a:avLst/>
          </a:prstGeom>
          <a:solidFill>
            <a:srgbClr val="FFFFFF"/>
          </a:solidFill>
          <a:ln w="9525">
            <a:solidFill>
              <a:srgbClr val="4EBDA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192405">
              <a:lnSpc>
                <a:spcPts val="2155"/>
              </a:lnSpc>
              <a:spcBef>
                <a:spcPts val="315"/>
              </a:spcBef>
            </a:pPr>
            <a:r>
              <a:rPr dirty="0" u="sng" sz="1800" spc="-20" b="1">
                <a:solidFill>
                  <a:srgbClr val="4EBDA3"/>
                </a:solidFill>
                <a:uFill>
                  <a:solidFill>
                    <a:srgbClr val="4EBDA3"/>
                  </a:solidFill>
                </a:uFill>
                <a:latin typeface="Arial"/>
                <a:cs typeface="Arial"/>
              </a:rPr>
              <a:t>+37%</a:t>
            </a:r>
            <a:endParaRPr sz="1800">
              <a:latin typeface="Arial"/>
              <a:cs typeface="Arial"/>
            </a:endParaRPr>
          </a:p>
          <a:p>
            <a:pPr marL="151130">
              <a:lnSpc>
                <a:spcPts val="1675"/>
              </a:lnSpc>
            </a:pPr>
            <a:r>
              <a:rPr dirty="0" sz="1400">
                <a:solidFill>
                  <a:srgbClr val="4EBDA3"/>
                </a:solidFill>
                <a:latin typeface="Arial"/>
                <a:cs typeface="Arial"/>
              </a:rPr>
              <a:t>vs.</a:t>
            </a:r>
            <a:r>
              <a:rPr dirty="0" sz="1400" spc="-15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4EBDA3"/>
                </a:solidFill>
                <a:latin typeface="Arial"/>
                <a:cs typeface="Arial"/>
              </a:rPr>
              <a:t>2020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1754885" y="5340858"/>
            <a:ext cx="547370" cy="277495"/>
          </a:xfrm>
          <a:prstGeom prst="rect">
            <a:avLst/>
          </a:prstGeom>
          <a:solidFill>
            <a:srgbClr val="FFFFFF"/>
          </a:solidFill>
          <a:ln w="19050">
            <a:solidFill>
              <a:srgbClr val="E84999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173355">
              <a:lnSpc>
                <a:spcPct val="100000"/>
              </a:lnSpc>
              <a:spcBef>
                <a:spcPts val="200"/>
              </a:spcBef>
            </a:pPr>
            <a:r>
              <a:rPr dirty="0" sz="1400" spc="-25" b="1">
                <a:solidFill>
                  <a:srgbClr val="E84999"/>
                </a:solidFill>
                <a:latin typeface="Arial"/>
                <a:cs typeface="Arial"/>
              </a:rPr>
              <a:t>62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860541" y="5340858"/>
            <a:ext cx="547370" cy="277495"/>
          </a:xfrm>
          <a:prstGeom prst="rect">
            <a:avLst/>
          </a:prstGeom>
          <a:solidFill>
            <a:srgbClr val="FFFFFF"/>
          </a:solidFill>
          <a:ln w="19050">
            <a:solidFill>
              <a:srgbClr val="E84999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123825">
              <a:lnSpc>
                <a:spcPct val="100000"/>
              </a:lnSpc>
              <a:spcBef>
                <a:spcPts val="200"/>
              </a:spcBef>
            </a:pPr>
            <a:r>
              <a:rPr dirty="0" sz="1400" spc="-25" b="1">
                <a:solidFill>
                  <a:srgbClr val="E84999"/>
                </a:solidFill>
                <a:latin typeface="Arial"/>
                <a:cs typeface="Arial"/>
              </a:rPr>
              <a:t>175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7878318" y="5340858"/>
            <a:ext cx="548640" cy="277495"/>
          </a:xfrm>
          <a:prstGeom prst="rect">
            <a:avLst/>
          </a:prstGeom>
          <a:solidFill>
            <a:srgbClr val="FFFFFF"/>
          </a:solidFill>
          <a:ln w="19050">
            <a:solidFill>
              <a:srgbClr val="E84999"/>
            </a:solidFill>
          </a:ln>
        </p:spPr>
        <p:txBody>
          <a:bodyPr wrap="square" lIns="0" tIns="25400" rIns="0" bIns="0" rtlCol="0" vert="horz">
            <a:spAutoFit/>
          </a:bodyPr>
          <a:lstStyle/>
          <a:p>
            <a:pPr marL="124460">
              <a:lnSpc>
                <a:spcPct val="100000"/>
              </a:lnSpc>
              <a:spcBef>
                <a:spcPts val="200"/>
              </a:spcBef>
            </a:pPr>
            <a:r>
              <a:rPr dirty="0" sz="1400" spc="-25" b="1">
                <a:solidFill>
                  <a:srgbClr val="E84999"/>
                </a:solidFill>
                <a:latin typeface="Arial"/>
                <a:cs typeface="Arial"/>
              </a:rPr>
              <a:t>327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7830C2-93DB-4E7D-A5B3-5AABB9AB72F6}"/>
</file>

<file path=customXml/itemProps2.xml><?xml version="1.0" encoding="utf-8"?>
<ds:datastoreItem xmlns:ds="http://schemas.openxmlformats.org/officeDocument/2006/customXml" ds:itemID="{7DD5FFE5-CB89-4858-BB85-18D9AFBE2A9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2024-05-01T17:43:33Z</dcterms:created>
  <dcterms:modified xsi:type="dcterms:W3CDTF">2024-05-01T17:43:33Z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