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14732705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0266BA-398C-4268-8E5C-8F8754A4316E}" v="2" dt="2024-05-01T22:27:38.1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470266BA-398C-4268-8E5C-8F8754A4316E}"/>
    <pc:docChg chg="addSld delSld modSld">
      <pc:chgData name="Dylan Breger" userId="9b3da09f-10fe-42ec-9aa5-9fa2a3e9cc20" providerId="ADAL" clId="{470266BA-398C-4268-8E5C-8F8754A4316E}" dt="2024-05-01T22:27:39.344" v="3" actId="47"/>
      <pc:docMkLst>
        <pc:docMk/>
      </pc:docMkLst>
      <pc:sldChg chg="add del">
        <pc:chgData name="Dylan Breger" userId="9b3da09f-10fe-42ec-9aa5-9fa2a3e9cc20" providerId="ADAL" clId="{470266BA-398C-4268-8E5C-8F8754A4316E}" dt="2024-05-01T22:27:38.105" v="2"/>
        <pc:sldMkLst>
          <pc:docMk/>
          <pc:sldMk cId="3026481699" sldId="2147327050"/>
        </pc:sldMkLst>
      </pc:sldChg>
      <pc:sldChg chg="add del">
        <pc:chgData name="Dylan Breger" userId="9b3da09f-10fe-42ec-9aa5-9fa2a3e9cc20" providerId="ADAL" clId="{470266BA-398C-4268-8E5C-8F8754A4316E}" dt="2024-05-01T22:27:39.344" v="3" actId="47"/>
        <pc:sldMkLst>
          <pc:docMk/>
          <pc:sldMk cId="3845001909" sldId="214732709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9805E-EBCF-9312-CE71-139CFBEF38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AB7BDB-8BD6-AF90-7646-F5B1AD5BC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E1EF3-B89B-79E8-AFB9-8037F1807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E465B-301F-796C-657B-A30A25A80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991E9-ED51-9A79-6919-936CCC723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A0B89-A872-5841-1696-9681238AC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896420-565A-BE1D-81E5-2BA671CC15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18362-1F02-BD99-9EBB-A8B20363E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1B4C8-A293-9331-F8B1-E60E7CF65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7B27BB-768A-1C01-40B7-95B2655FE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33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4F20F8-7B69-FA68-0B85-43F7E2FE32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6B99C9-E340-D88E-16F1-22D44AF946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7F19E-2D5B-A9A5-2C8E-67FC95052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99A2F-7497-178C-4908-6C479F283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D349C-915F-1ECE-D645-CC882F3D5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15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F099D-F36F-5AEC-E4DA-A36138287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4B117-C9D6-50D1-88C3-D6B188EC7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40A8C-52CC-714A-61F6-AF2E2C126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B49BE-B820-E3A9-2656-DA1A8682F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69C6A-ABFA-FBE4-DC1F-75B6DB02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16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313BB-1037-9FAA-3787-77BE89E3A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5829FD-710D-7552-4D35-D3E6DCA42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63317-F996-198A-CB35-86FDAE1EB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76E8B-565F-9896-E65F-AD73A812B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04ED8-869B-140D-A9F4-0A08D13C0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64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B0D58-F1F7-F59D-5EED-28CEC6CAC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AB7E9-A357-16C2-5894-1184E332EF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EE7ADA-A844-AEF6-C8CC-17434EB53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46532-B81C-6D51-C778-715FD8CB1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B29277-027B-CE93-1B34-4469176DC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422C15-1370-B13A-3BD7-3CB58F425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F1732-BC38-B84A-F5C9-4B7B07B97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440BC-F7DC-2406-A1C1-A53525CA9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AAF278-7581-16A1-F587-AB140A108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21E5F3-0825-D95D-4306-921DED26B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7466D9-505D-E222-904C-BC647EC4AA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97D1DB-D845-DEB4-2CB6-18BB00146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B3BF9A-E39B-5E6B-FBAF-1AAC17525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598851-F666-C81D-A53E-8D1346DB3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41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08A07-E898-8C8C-3225-B46E0DF5A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F3670C-65C2-0B4E-CA3B-43894831A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E28BC6-98BF-31FB-A6E1-1C6F4AC59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A077B0-4DE8-5CA2-7E46-02D91FEFF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7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B5FBEE-5C3C-D36D-5E11-5DA24F8BB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75691E-70E3-2FF7-7F8E-E1003F8F1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CA5534-7A66-64A7-0B77-4AE228BD2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72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85261-A23A-E31B-A904-BCA18E740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77923-CCDD-2369-888E-79B800425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3569C4-157B-B934-761A-37952556F9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7EECC2-561E-FD2B-1B6C-E46EEB881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82877C-D14D-D1F2-333E-5927F5683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0E3031-23B3-508E-2130-07AAA72FB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7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E5CB9-7385-19D1-B3C2-12C6B4F21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222C15-3C91-974E-6D54-B941DF534A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4F7F74-AAC9-75F8-BE3C-34ED7D96CE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E2DB29-736A-C40F-3FA5-F44294653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1D2016-0081-9073-A0EC-094C137D4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FB8F83-2C31-D193-69FC-E35A55DC7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9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91A0DF-53A9-A0EC-9B12-C113C3D75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B6A834-8B17-C4CD-5A74-5A3946C36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1DF79-C1AB-2FAC-F91A-CEF25DA2A3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B6D2F-79D8-A5E8-455B-BE6CC2572E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3874B-E1F1-8FDE-67DB-39031ADB31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19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thevab.com/signin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s://thevab.com/insight/welcome-to-tv-fy-2023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DD09554-EEA1-9459-48A4-95A48704DA29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F1619BF-756F-5339-4492-B4497BA5796D}"/>
              </a:ext>
            </a:extLst>
          </p:cNvPr>
          <p:cNvSpPr/>
          <p:nvPr/>
        </p:nvSpPr>
        <p:spPr>
          <a:xfrm>
            <a:off x="7146219" y="1679703"/>
            <a:ext cx="5045781" cy="4750395"/>
          </a:xfrm>
          <a:prstGeom prst="rect">
            <a:avLst/>
          </a:prstGeom>
          <a:solidFill>
            <a:srgbClr val="1F1A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27956CA-12FE-5D2B-C9E4-D82F75338A2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07893"/>
            <a:ext cx="11708793" cy="350107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C7347764-E34C-EC4F-D633-258AAD51B784}"/>
              </a:ext>
            </a:extLst>
          </p:cNvPr>
          <p:cNvSpPr/>
          <p:nvPr/>
        </p:nvSpPr>
        <p:spPr>
          <a:xfrm>
            <a:off x="264695" y="374511"/>
            <a:ext cx="991245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Calibri" panose="020F0502020204030204" pitchFamily="34" charset="0"/>
                <a:cs typeface="+mn-cs"/>
              </a:rPr>
              <a:t>Despite economic uncertainty, 2023 saw the highest TV investment by new advertisers since 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Calibri" panose="020F0502020204030204" pitchFamily="34" charset="0"/>
                <a:cs typeface="+mn-cs"/>
              </a:rPr>
              <a:t>VAB began </a:t>
            </a: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Calibri" panose="020F0502020204030204" pitchFamily="34" charset="0"/>
                <a:cs typeface="+mn-cs"/>
              </a:rPr>
              <a:t>this analysis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2529BFC-94BE-2873-7C0B-88B2AC8D6B4C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A3E71E-E2CF-12DB-4B04-BDEB84150A7D}"/>
              </a:ext>
            </a:extLst>
          </p:cNvPr>
          <p:cNvSpPr txBox="1"/>
          <p:nvPr/>
        </p:nvSpPr>
        <p:spPr>
          <a:xfrm>
            <a:off x="10267952" y="26057"/>
            <a:ext cx="1924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TV spend insights</a:t>
            </a:r>
          </a:p>
        </p:txBody>
      </p:sp>
      <p:pic>
        <p:nvPicPr>
          <p:cNvPr id="9" name="Picture 2">
            <a:hlinkClick r:id="rId3"/>
            <a:extLst>
              <a:ext uri="{FF2B5EF4-FFF2-40B4-BE49-F238E27FC236}">
                <a16:creationId xmlns:a16="http://schemas.microsoft.com/office/drawing/2014/main" id="{14C5BDB0-9BD4-64BE-D9EA-96A2A45303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BCFE0E3-0CC1-027F-340D-0EBF4C48AF27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676111-4288-31CA-CC47-9C00BCC746C9}"/>
              </a:ext>
            </a:extLst>
          </p:cNvPr>
          <p:cNvSpPr txBox="1">
            <a:spLocks/>
          </p:cNvSpPr>
          <p:nvPr/>
        </p:nvSpPr>
        <p:spPr>
          <a:xfrm>
            <a:off x="-2" y="6206073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 to download the full report, 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‘Welcome to TV’ 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 learn more</a:t>
            </a:r>
            <a:endParaRPr kumimoji="0" lang="en-US" sz="1200" b="1" i="1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1B71F7-010E-667D-A48A-A43DFBAF43B2}"/>
              </a:ext>
            </a:extLst>
          </p:cNvPr>
          <p:cNvSpPr/>
          <p:nvPr/>
        </p:nvSpPr>
        <p:spPr>
          <a:xfrm>
            <a:off x="-2" y="0"/>
            <a:ext cx="2451372" cy="263696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2023 New TV Advertiser Spend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F2B736F-5BC6-69EA-1F24-4B3DF9AD0732}"/>
              </a:ext>
            </a:extLst>
          </p:cNvPr>
          <p:cNvSpPr txBox="1"/>
          <p:nvPr/>
        </p:nvSpPr>
        <p:spPr>
          <a:xfrm>
            <a:off x="0" y="1796049"/>
            <a:ext cx="71434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algn="ctr" defTabSz="586082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sng" strike="noStrike" cap="none" spc="0" normalizeH="0" baseline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marR="0" lvl="0" indent="0" algn="ctr" defTabSz="5860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rPr>
              <a:t>New National TV Advertisers </a:t>
            </a:r>
          </a:p>
          <a:p>
            <a:pPr marL="0" marR="0" lvl="0" indent="0" algn="ctr" defTabSz="5860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rPr>
              <a:t>2019 – 2023</a:t>
            </a:r>
          </a:p>
        </p:txBody>
      </p:sp>
      <p:pic>
        <p:nvPicPr>
          <p:cNvPr id="15" name="Picture 14" descr="Logo, icon&#10;&#10;Description automatically generated">
            <a:extLst>
              <a:ext uri="{FF2B5EF4-FFF2-40B4-BE49-F238E27FC236}">
                <a16:creationId xmlns:a16="http://schemas.microsoft.com/office/drawing/2014/main" id="{448800A1-5943-7403-F72E-53E21B73607A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5752" y="2292446"/>
            <a:ext cx="457200" cy="457200"/>
          </a:xfrm>
          <a:prstGeom prst="rect">
            <a:avLst/>
          </a:prstGeom>
        </p:spPr>
      </p:pic>
      <p:pic>
        <p:nvPicPr>
          <p:cNvPr id="16" name="Picture 15" descr="A picture containing icon&#10;&#10;Description automatically generated">
            <a:extLst>
              <a:ext uri="{FF2B5EF4-FFF2-40B4-BE49-F238E27FC236}">
                <a16:creationId xmlns:a16="http://schemas.microsoft.com/office/drawing/2014/main" id="{924F345B-08E2-E88D-B349-CFF059FAF256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53270" y="2299687"/>
            <a:ext cx="457200" cy="457200"/>
          </a:xfrm>
          <a:prstGeom prst="rect">
            <a:avLst/>
          </a:prstGeom>
        </p:spPr>
      </p:pic>
      <p:pic>
        <p:nvPicPr>
          <p:cNvPr id="18" name="Picture 17" descr="Icon&#10;&#10;Description automatically generated">
            <a:extLst>
              <a:ext uri="{FF2B5EF4-FFF2-40B4-BE49-F238E27FC236}">
                <a16:creationId xmlns:a16="http://schemas.microsoft.com/office/drawing/2014/main" id="{628BF67A-1050-58BC-F34A-3E6BF5CE982B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89190" y="2266448"/>
            <a:ext cx="457200" cy="4572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1DB8340-5C74-1970-7B21-6342C889F0BA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4180" y="2287999"/>
            <a:ext cx="415222" cy="45720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71478F0C-CFED-427C-BF82-A85D13A787FE}"/>
              </a:ext>
            </a:extLst>
          </p:cNvPr>
          <p:cNvSpPr txBox="1"/>
          <p:nvPr/>
        </p:nvSpPr>
        <p:spPr>
          <a:xfrm>
            <a:off x="7153718" y="1696163"/>
            <a:ext cx="15561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New </a:t>
            </a:r>
            <a:b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</a:b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TV Advertisers</a:t>
            </a:r>
          </a:p>
        </p:txBody>
      </p:sp>
      <p:pic>
        <p:nvPicPr>
          <p:cNvPr id="7" name="Picture 6" descr="A dollar sign made out of words&#10;&#10;Description automatically generated">
            <a:extLst>
              <a:ext uri="{FF2B5EF4-FFF2-40B4-BE49-F238E27FC236}">
                <a16:creationId xmlns:a16="http://schemas.microsoft.com/office/drawing/2014/main" id="{FC4E8BA7-FF9D-0CF6-1575-7B091547A38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20327" y="1689405"/>
            <a:ext cx="4471840" cy="4471840"/>
          </a:xfrm>
          <a:prstGeom prst="rect">
            <a:avLst/>
          </a:prstGeom>
        </p:spPr>
      </p:pic>
      <p:graphicFrame>
        <p:nvGraphicFramePr>
          <p:cNvPr id="23" name="Table 7">
            <a:extLst>
              <a:ext uri="{FF2B5EF4-FFF2-40B4-BE49-F238E27FC236}">
                <a16:creationId xmlns:a16="http://schemas.microsoft.com/office/drawing/2014/main" id="{C26E7CF1-A946-4067-8FC4-55640A253713}"/>
              </a:ext>
            </a:extLst>
          </p:cNvPr>
          <p:cNvGraphicFramePr>
            <a:graphicFrameLocks noGrp="1"/>
          </p:cNvGraphicFramePr>
          <p:nvPr/>
        </p:nvGraphicFramePr>
        <p:xfrm>
          <a:off x="682531" y="2826819"/>
          <a:ext cx="5781158" cy="2738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4046">
                  <a:extLst>
                    <a:ext uri="{9D8B030D-6E8A-4147-A177-3AD203B41FA5}">
                      <a16:colId xmlns:a16="http://schemas.microsoft.com/office/drawing/2014/main" val="1470386231"/>
                    </a:ext>
                  </a:extLst>
                </a:gridCol>
                <a:gridCol w="1464066">
                  <a:extLst>
                    <a:ext uri="{9D8B030D-6E8A-4147-A177-3AD203B41FA5}">
                      <a16:colId xmlns:a16="http://schemas.microsoft.com/office/drawing/2014/main" val="335985447"/>
                    </a:ext>
                  </a:extLst>
                </a:gridCol>
                <a:gridCol w="1691523">
                  <a:extLst>
                    <a:ext uri="{9D8B030D-6E8A-4147-A177-3AD203B41FA5}">
                      <a16:colId xmlns:a16="http://schemas.microsoft.com/office/drawing/2014/main" val="1533245984"/>
                    </a:ext>
                  </a:extLst>
                </a:gridCol>
                <a:gridCol w="1691523">
                  <a:extLst>
                    <a:ext uri="{9D8B030D-6E8A-4147-A177-3AD203B41FA5}">
                      <a16:colId xmlns:a16="http://schemas.microsoft.com/office/drawing/2014/main" val="848587579"/>
                    </a:ext>
                  </a:extLst>
                </a:gridCol>
              </a:tblGrid>
              <a:tr h="543283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Helvetica" panose="020B0403020202020204" pitchFamily="34" charset="0"/>
                        </a:rPr>
                        <a:t>Year</a:t>
                      </a:r>
                      <a:endParaRPr lang="en-US" sz="1800">
                        <a:latin typeface="Helvetica" panose="020B0403020202020204" pitchFamily="34" charset="0"/>
                      </a:endParaRPr>
                    </a:p>
                  </a:txBody>
                  <a:tcPr>
                    <a:solidFill>
                      <a:srgbClr val="00C0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Helvetica" panose="020B0403020202020204" pitchFamily="34" charset="0"/>
                        </a:rPr>
                        <a:t># of New Advertisers</a:t>
                      </a:r>
                    </a:p>
                  </a:txBody>
                  <a:tcPr>
                    <a:solidFill>
                      <a:srgbClr val="00C0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Helvetica" panose="020B0403020202020204" pitchFamily="34" charset="0"/>
                        </a:rPr>
                        <a:t># of Categories</a:t>
                      </a:r>
                    </a:p>
                  </a:txBody>
                  <a:tcPr>
                    <a:solidFill>
                      <a:srgbClr val="00C0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Helvetica" panose="020B0403020202020204" pitchFamily="34" charset="0"/>
                        </a:rPr>
                        <a:t>New TV $$$</a:t>
                      </a:r>
                    </a:p>
                  </a:txBody>
                  <a:tcPr>
                    <a:solidFill>
                      <a:srgbClr val="00C0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805398"/>
                  </a:ext>
                </a:extLst>
              </a:tr>
              <a:tr h="439006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F1A62"/>
                          </a:solidFill>
                          <a:latin typeface="Helvetica" panose="020B0403020202020204" pitchFamily="34" charset="0"/>
                        </a:rPr>
                        <a:t>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F1A62"/>
                          </a:solidFill>
                          <a:latin typeface="Helvetica" panose="020B0403020202020204" pitchFamily="34" charset="0"/>
                        </a:rPr>
                        <a:t>114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1F1A62"/>
                          </a:solidFill>
                          <a:effectLst/>
                          <a:uLnTx/>
                          <a:uFillTx/>
                          <a:latin typeface="Helvetica" panose="020B0403020202020204" pitchFamily="34" charset="0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1F1A62"/>
                          </a:solidFill>
                          <a:effectLst/>
                          <a:uLnTx/>
                          <a:uFillTx/>
                          <a:latin typeface="Helvetica" panose="020B0403020202020204" pitchFamily="34" charset="0"/>
                          <a:ea typeface="+mn-ea"/>
                          <a:cs typeface="+mn-cs"/>
                        </a:rPr>
                        <a:t>$840MM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3670622"/>
                  </a:ext>
                </a:extLst>
              </a:tr>
              <a:tr h="439006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F1A62"/>
                          </a:solidFill>
                          <a:latin typeface="Helvetica" panose="020B0403020202020204" pitchFamily="34" charset="0"/>
                        </a:rPr>
                        <a:t>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F1A62"/>
                          </a:solidFill>
                          <a:latin typeface="Helvetica" panose="020B0403020202020204" pitchFamily="34" charset="0"/>
                        </a:rPr>
                        <a:t>283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1B1464"/>
                          </a:solidFill>
                          <a:effectLst/>
                          <a:uLnTx/>
                          <a:uFillTx/>
                          <a:latin typeface="Helvetica" panose="020B0403020202020204" pitchFamily="34" charset="0"/>
                          <a:ea typeface="+mn-ea"/>
                          <a:cs typeface="+mn-cs"/>
                        </a:rPr>
                        <a:t>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1F1A62"/>
                          </a:solidFill>
                          <a:effectLst/>
                          <a:uLnTx/>
                          <a:uFillTx/>
                          <a:latin typeface="Helvetica" panose="020B0403020202020204" pitchFamily="34" charset="0"/>
                          <a:ea typeface="+mn-ea"/>
                          <a:cs typeface="+mn-cs"/>
                        </a:rPr>
                        <a:t>$1.28B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843977"/>
                  </a:ext>
                </a:extLst>
              </a:tr>
              <a:tr h="439006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F1A62"/>
                          </a:solidFill>
                          <a:latin typeface="Helvetica" panose="020B0403020202020204" pitchFamily="34" charset="0"/>
                        </a:rPr>
                        <a:t>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F1A62"/>
                          </a:solidFill>
                          <a:latin typeface="Helvetica" panose="020B0403020202020204" pitchFamily="34" charset="0"/>
                        </a:rPr>
                        <a:t>315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74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F1A62"/>
                          </a:solidFill>
                          <a:latin typeface="Helvetica" panose="020B0403020202020204" pitchFamily="34" charset="0"/>
                        </a:rPr>
                        <a:t>$1.32B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7041872"/>
                  </a:ext>
                </a:extLst>
              </a:tr>
              <a:tr h="439006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F1A62"/>
                          </a:solidFill>
                          <a:latin typeface="Helvetica" panose="020B0403020202020204" pitchFamily="34" charset="0"/>
                        </a:rPr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303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$1.33B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6884684"/>
                  </a:ext>
                </a:extLst>
              </a:tr>
              <a:tr h="439006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2023</a:t>
                      </a:r>
                    </a:p>
                  </a:txBody>
                  <a:tcPr anchor="ctr">
                    <a:solidFill>
                      <a:srgbClr val="FFE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313</a:t>
                      </a:r>
                    </a:p>
                  </a:txBody>
                  <a:tcPr anchor="ctr">
                    <a:solidFill>
                      <a:srgbClr val="FFE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56</a:t>
                      </a:r>
                    </a:p>
                  </a:txBody>
                  <a:tcPr anchor="ctr">
                    <a:solidFill>
                      <a:srgbClr val="FFE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$1.36B</a:t>
                      </a:r>
                    </a:p>
                  </a:txBody>
                  <a:tcPr anchor="ctr">
                    <a:solidFill>
                      <a:srgbClr val="FFE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049905"/>
                  </a:ext>
                </a:extLst>
              </a:tr>
            </a:tbl>
          </a:graphicData>
        </a:graphic>
      </p:graphicFrame>
      <p:sp>
        <p:nvSpPr>
          <p:cNvPr id="24" name="Rectangle 23">
            <a:extLst>
              <a:ext uri="{FF2B5EF4-FFF2-40B4-BE49-F238E27FC236}">
                <a16:creationId xmlns:a16="http://schemas.microsoft.com/office/drawing/2014/main" id="{BF981FA8-92ED-ACC7-4AFF-7338E296C8AA}"/>
              </a:ext>
            </a:extLst>
          </p:cNvPr>
          <p:cNvSpPr/>
          <p:nvPr/>
        </p:nvSpPr>
        <p:spPr>
          <a:xfrm>
            <a:off x="4772714" y="2826819"/>
            <a:ext cx="1690153" cy="2738313"/>
          </a:xfrm>
          <a:prstGeom prst="rect">
            <a:avLst/>
          </a:prstGeom>
          <a:noFill/>
          <a:ln w="7620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938296F-C4F4-263D-453C-DD5FD43167DD}"/>
              </a:ext>
            </a:extLst>
          </p:cNvPr>
          <p:cNvSpPr txBox="1"/>
          <p:nvPr/>
        </p:nvSpPr>
        <p:spPr>
          <a:xfrm>
            <a:off x="386499" y="5746945"/>
            <a:ext cx="674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: VAB analysis of Nielsen Ad Intel data as of 2/7/24, 1/1/23-12/31/23. Prior years based on VAB analysis of Nielsen Ad Intel Data from the following periods: 1/1/2019-12/31/2019, 1/1/2020-12/31/2020, 1/1/2021-12/31/2021, 1/1/2022-12/31/2022. TV spend includes national cable TV, broadcast TV, Spanish language cable TV, Spanish language broadcast TV. Brands reflect those with national TV spend over $100K. </a:t>
            </a:r>
            <a:endParaRPr kumimoji="0" lang="fr-FR" sz="800" b="0" i="0" u="none" strike="noStrike" kern="1200" cap="none" spc="0" normalizeH="0" baseline="0" noProof="0">
              <a:ln>
                <a:noFill/>
              </a:ln>
              <a:solidFill>
                <a:srgbClr val="1F1A62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481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D02F92-E3A8-4F0F-B65B-E769E08A0915}">
  <ds:schemaRefs>
    <ds:schemaRef ds:uri="http://schemas.microsoft.com/office/2006/metadata/properties"/>
    <ds:schemaRef ds:uri="http://schemas.microsoft.com/office/infopath/2007/PartnerControls"/>
    <ds:schemaRef ds:uri="8ffbcc2d-a520-42b9-8ca7-e090664160a6"/>
    <ds:schemaRef ds:uri="97cdb7a3-d8d8-4d5a-8559-ae518cf29f49"/>
  </ds:schemaRefs>
</ds:datastoreItem>
</file>

<file path=customXml/itemProps2.xml><?xml version="1.0" encoding="utf-8"?>
<ds:datastoreItem xmlns:ds="http://schemas.openxmlformats.org/officeDocument/2006/customXml" ds:itemID="{05D02132-1383-4C63-A5A6-E7D247D234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5840CD-9D25-4056-A22F-F9BDE16E50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cdb7a3-d8d8-4d5a-8559-ae518cf29f49"/>
    <ds:schemaRef ds:uri="8ffbcc2d-a520-42b9-8ca7-e090664160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177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Dylan Breger</dc:creator>
  <cp:lastModifiedBy>Dylan Breger</cp:lastModifiedBy>
  <cp:revision>1</cp:revision>
  <dcterms:created xsi:type="dcterms:W3CDTF">2024-05-01T14:39:59Z</dcterms:created>
  <dcterms:modified xsi:type="dcterms:W3CDTF">2024-05-01T22:27:40Z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