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732705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22892-3963-932E-CAC5-D22396161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EC0B48-45C1-2F7F-6F06-78B21EC12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087DB-C506-AC1E-1B8B-8623860B1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B0C79-587A-2091-3E66-CC35A9C55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21A3E-601E-95E1-A6B3-A4E65F3C1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03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F6B3C-8628-E1FA-2F7C-217A5AE9A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78C4B5-DF76-6751-A571-B4E56E301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56B1C-F189-46FA-A9B2-6E3F5FF62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9B983-B159-9B86-88BA-4FDF5A32D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D92CF-1F35-2E42-BA3C-53D9DF802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8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2B5B5C-8167-A66E-214D-952DFC4A22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FE085-2CDE-74D2-D757-AB01B06C2A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64C8A-537E-1CDF-C862-BCA4A15B8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4A0B8-C51A-E3AA-C238-97EE9C44E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BF244-5945-FDD0-EDF5-ED651C6C1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5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2C2DB-2BE3-9F69-1E19-100FF148A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1D4E2-5E85-F772-9666-7F2BEF679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04C93-5421-2187-3B81-A2C74DE74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7F885-7A4F-1FFF-B5FB-671B859C6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7547F-2A46-5CE3-0198-2DE551BC2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29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2C576-170C-3C05-1145-E885F8869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8BF4C-F003-64EF-1763-7C7A8424C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93E41-C0EA-BF1E-5B5A-A770CEFA1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3DB76-6F52-B6D0-70E7-F8461B4EA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52288-C7DF-9A14-8736-D68564484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4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B5205-7CA0-A486-019F-A993E4A40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9FA39-479C-B22E-7D01-2882E9880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4006F-7C3C-FFEB-84D6-C468D5FC3C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2AAFD-CC2A-EBFF-16FF-DC26A6221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3F66F9-21DF-201F-EFB8-A0FB34E5C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18729-8AED-22E4-6A7E-0F28E571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0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D1B62-B429-4C23-02F8-A40DF9D9F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95705-72D5-C15E-6540-631F5C5F9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08612F-1F13-52BD-AE1E-978699633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93790A-FF7C-A528-8F0C-D70BC9B143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BAEF71-D218-B6E8-DE2F-64EBB34FEE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203275-EF89-3BBC-F3E8-AB4D15FA2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0CB9E5-2320-BDEF-6FB4-21F42A3A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C50A11-9842-CDE6-57C9-13A9E7FAF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7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1CDF4-5C07-DA4C-CEA6-9C10E98D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09E8C-FBB4-204C-9144-7C5285A68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150222-CB1D-CA14-2514-4C5A7261E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50661F-6F0F-3C4C-DEA7-3E3DEEF0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2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7CB3BB-D2B4-4FB4-B5E7-76E935F5B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AD340-DF42-A777-BB3B-322EEC90A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1138D-1CD8-52BB-0E8E-4C9D7EA6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9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D1062-984B-C475-FF18-E8A3C18A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C2C24-AA7B-CEC4-8B36-3AD03E7CD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702A7D-6B45-674A-812A-E1D8CCEAB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6958C0-D16C-6294-22AA-0564D6B06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2A660-B670-AAE0-F2B2-F6C2D4CB1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63807-DCC5-4F35-B639-46A9145E1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9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7DF7D-8E43-7023-CE4C-0EDEF1984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97E8E7-FAB1-9E2E-9613-1422020B4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97669D-500C-7696-0AF5-412872085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16723-BCD5-7126-BE3F-571A136EB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1C56F-279F-332E-B66F-D00264DAA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1EE55-8AB2-7AF3-133A-2727AE29F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3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0519F5-F3A9-DCE7-3843-F63E67398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9501A-F54C-A259-08C9-5C9D83A56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64900-0AE0-F02F-C0C3-A4A9973996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3853C-0ABA-4CA4-8950-F4B459562918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5A6C1-47FE-9051-D236-C0601343D6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77296-C15E-8B81-1621-7BCE226A46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8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thevab.com/signin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hevab.com/welcome-to-tv-fy-2023/ppt-list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thevab.com/insight/welcome-to-tv-fy-2023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DD09554-EEA1-9459-48A4-95A48704DA29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1619BF-756F-5339-4492-B4497BA5796D}"/>
              </a:ext>
            </a:extLst>
          </p:cNvPr>
          <p:cNvSpPr/>
          <p:nvPr/>
        </p:nvSpPr>
        <p:spPr>
          <a:xfrm>
            <a:off x="7146219" y="1679703"/>
            <a:ext cx="5045781" cy="4750395"/>
          </a:xfrm>
          <a:prstGeom prst="rect">
            <a:avLst/>
          </a:prstGeom>
          <a:solidFill>
            <a:srgbClr val="1F1A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7956CA-12FE-5D2B-C9E4-D82F75338A2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07893"/>
            <a:ext cx="11708793" cy="350107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7347764-E34C-EC4F-D633-258AAD51B784}"/>
              </a:ext>
            </a:extLst>
          </p:cNvPr>
          <p:cNvSpPr/>
          <p:nvPr/>
        </p:nvSpPr>
        <p:spPr>
          <a:xfrm>
            <a:off x="264695" y="374511"/>
            <a:ext cx="991245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Calibri" panose="020F0502020204030204" pitchFamily="34" charset="0"/>
                <a:cs typeface="+mn-cs"/>
              </a:rPr>
              <a:t>Despite economic uncertainty, 2023 saw the highest TV investment by new advertisers since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Calibri" panose="020F0502020204030204" pitchFamily="34" charset="0"/>
                <a:cs typeface="+mn-cs"/>
              </a:rPr>
              <a:t>VAB 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Calibri" panose="020F0502020204030204" pitchFamily="34" charset="0"/>
                <a:cs typeface="+mn-cs"/>
              </a:rPr>
              <a:t>began this analysis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2529BFC-94BE-2873-7C0B-88B2AC8D6B4C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A3E71E-E2CF-12DB-4B04-BDEB84150A7D}"/>
              </a:ext>
            </a:extLst>
          </p:cNvPr>
          <p:cNvSpPr txBox="1"/>
          <p:nvPr/>
        </p:nvSpPr>
        <p:spPr>
          <a:xfrm>
            <a:off x="10267952" y="26057"/>
            <a:ext cx="192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TV spend insights</a:t>
            </a:r>
          </a:p>
        </p:txBody>
      </p:sp>
      <p:pic>
        <p:nvPicPr>
          <p:cNvPr id="9" name="Picture 2">
            <a:hlinkClick r:id="rId3"/>
            <a:extLst>
              <a:ext uri="{FF2B5EF4-FFF2-40B4-BE49-F238E27FC236}">
                <a16:creationId xmlns:a16="http://schemas.microsoft.com/office/drawing/2014/main" id="{14C5BDB0-9BD4-64BE-D9EA-96A2A45303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BCFE0E3-0CC1-027F-340D-0EBF4C48AF27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676111-4288-31CA-CC47-9C00BCC746C9}"/>
              </a:ext>
            </a:extLst>
          </p:cNvPr>
          <p:cNvSpPr txBox="1">
            <a:spLocks/>
          </p:cNvSpPr>
          <p:nvPr/>
        </p:nvSpPr>
        <p:spPr>
          <a:xfrm>
            <a:off x="-2" y="6218664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download the full report, </a:t>
            </a:r>
            <a:r>
              <a:rPr kumimoji="0" lang="en-US" sz="1200" b="1" i="1" u="sng" strike="noStrike" kern="1200" cap="none" spc="0" normalizeH="0" baseline="0" noProof="0" dirty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‘Welcome to TV’ </a:t>
            </a:r>
            <a:r>
              <a:rPr kumimoji="0" lang="en-US" sz="1200" b="1" i="1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 learn more</a:t>
            </a:r>
            <a:r>
              <a:rPr kumimoji="0" lang="en-US" sz="1200" b="1" i="1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and also download the </a:t>
            </a:r>
            <a:r>
              <a:rPr kumimoji="0" lang="en-US" sz="1200" b="1" i="1" u="sng" strike="noStrike" kern="1200" cap="none" spc="0" normalizeH="0" baseline="0" noProof="0" dirty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TV advertiser list</a:t>
            </a:r>
            <a:endParaRPr kumimoji="0" lang="en-US" sz="1200" b="1" i="1" u="sng" strike="noStrike" kern="1200" cap="none" spc="0" normalizeH="0" baseline="0" noProof="0" dirty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1B71F7-010E-667D-A48A-A43DFBAF43B2}"/>
              </a:ext>
            </a:extLst>
          </p:cNvPr>
          <p:cNvSpPr/>
          <p:nvPr/>
        </p:nvSpPr>
        <p:spPr>
          <a:xfrm>
            <a:off x="-2" y="0"/>
            <a:ext cx="2451372" cy="26369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2023 New TV Advertiser Spend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2B736F-5BC6-69EA-1F24-4B3DF9AD0732}"/>
              </a:ext>
            </a:extLst>
          </p:cNvPr>
          <p:cNvSpPr txBox="1"/>
          <p:nvPr/>
        </p:nvSpPr>
        <p:spPr>
          <a:xfrm>
            <a:off x="0" y="1796049"/>
            <a:ext cx="71434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defTabSz="586082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sng" strike="noStrike" cap="none" spc="0" normalizeH="0" baseline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ctr" defTabSz="5860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New National TV Advertisers </a:t>
            </a:r>
          </a:p>
          <a:p>
            <a:pPr marL="0" marR="0" lvl="0" indent="0" algn="ctr" defTabSz="5860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2019 – 2023</a:t>
            </a:r>
          </a:p>
        </p:txBody>
      </p:sp>
      <p:pic>
        <p:nvPicPr>
          <p:cNvPr id="15" name="Picture 14" descr="Logo, icon&#10;&#10;Description automatically generated">
            <a:extLst>
              <a:ext uri="{FF2B5EF4-FFF2-40B4-BE49-F238E27FC236}">
                <a16:creationId xmlns:a16="http://schemas.microsoft.com/office/drawing/2014/main" id="{448800A1-5943-7403-F72E-53E21B73607A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5752" y="2292446"/>
            <a:ext cx="457200" cy="457200"/>
          </a:xfrm>
          <a:prstGeom prst="rect">
            <a:avLst/>
          </a:prstGeom>
        </p:spPr>
      </p:pic>
      <p:pic>
        <p:nvPicPr>
          <p:cNvPr id="16" name="Picture 15" descr="A picture containing icon&#10;&#10;Description automatically generated">
            <a:extLst>
              <a:ext uri="{FF2B5EF4-FFF2-40B4-BE49-F238E27FC236}">
                <a16:creationId xmlns:a16="http://schemas.microsoft.com/office/drawing/2014/main" id="{924F345B-08E2-E88D-B349-CFF059FAF256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53270" y="2299687"/>
            <a:ext cx="457200" cy="457200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628BF67A-1050-58BC-F34A-3E6BF5CE982B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9190" y="2266448"/>
            <a:ext cx="457200" cy="4572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1DB8340-5C74-1970-7B21-6342C889F0BA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4180" y="2287999"/>
            <a:ext cx="415222" cy="4572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1478F0C-CFED-427C-BF82-A85D13A787FE}"/>
              </a:ext>
            </a:extLst>
          </p:cNvPr>
          <p:cNvSpPr txBox="1"/>
          <p:nvPr/>
        </p:nvSpPr>
        <p:spPr>
          <a:xfrm>
            <a:off x="7153718" y="1696163"/>
            <a:ext cx="1556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New </a:t>
            </a:r>
            <a:b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</a:b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TV Advertisers</a:t>
            </a:r>
          </a:p>
        </p:txBody>
      </p:sp>
      <p:pic>
        <p:nvPicPr>
          <p:cNvPr id="7" name="Picture 6" descr="A dollar sign made out of words&#10;&#10;Description automatically generated">
            <a:extLst>
              <a:ext uri="{FF2B5EF4-FFF2-40B4-BE49-F238E27FC236}">
                <a16:creationId xmlns:a16="http://schemas.microsoft.com/office/drawing/2014/main" id="{FC4E8BA7-FF9D-0CF6-1575-7B091547A38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20327" y="1689405"/>
            <a:ext cx="4471840" cy="4471840"/>
          </a:xfrm>
          <a:prstGeom prst="rect">
            <a:avLst/>
          </a:prstGeom>
        </p:spPr>
      </p:pic>
      <p:graphicFrame>
        <p:nvGraphicFramePr>
          <p:cNvPr id="23" name="Table 7">
            <a:extLst>
              <a:ext uri="{FF2B5EF4-FFF2-40B4-BE49-F238E27FC236}">
                <a16:creationId xmlns:a16="http://schemas.microsoft.com/office/drawing/2014/main" id="{C26E7CF1-A946-4067-8FC4-55640A253713}"/>
              </a:ext>
            </a:extLst>
          </p:cNvPr>
          <p:cNvGraphicFramePr>
            <a:graphicFrameLocks noGrp="1"/>
          </p:cNvGraphicFramePr>
          <p:nvPr/>
        </p:nvGraphicFramePr>
        <p:xfrm>
          <a:off x="682531" y="2826819"/>
          <a:ext cx="5781158" cy="2738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4046">
                  <a:extLst>
                    <a:ext uri="{9D8B030D-6E8A-4147-A177-3AD203B41FA5}">
                      <a16:colId xmlns:a16="http://schemas.microsoft.com/office/drawing/2014/main" val="1470386231"/>
                    </a:ext>
                  </a:extLst>
                </a:gridCol>
                <a:gridCol w="1464066">
                  <a:extLst>
                    <a:ext uri="{9D8B030D-6E8A-4147-A177-3AD203B41FA5}">
                      <a16:colId xmlns:a16="http://schemas.microsoft.com/office/drawing/2014/main" val="335985447"/>
                    </a:ext>
                  </a:extLst>
                </a:gridCol>
                <a:gridCol w="1691523">
                  <a:extLst>
                    <a:ext uri="{9D8B030D-6E8A-4147-A177-3AD203B41FA5}">
                      <a16:colId xmlns:a16="http://schemas.microsoft.com/office/drawing/2014/main" val="1533245984"/>
                    </a:ext>
                  </a:extLst>
                </a:gridCol>
                <a:gridCol w="1691523">
                  <a:extLst>
                    <a:ext uri="{9D8B030D-6E8A-4147-A177-3AD203B41FA5}">
                      <a16:colId xmlns:a16="http://schemas.microsoft.com/office/drawing/2014/main" val="848587579"/>
                    </a:ext>
                  </a:extLst>
                </a:gridCol>
              </a:tblGrid>
              <a:tr h="543283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Helvetica" panose="020B0403020202020204" pitchFamily="34" charset="0"/>
                        </a:rPr>
                        <a:t>Year</a:t>
                      </a:r>
                      <a:endParaRPr lang="en-US" sz="1800">
                        <a:latin typeface="Helvetica" panose="020B0403020202020204" pitchFamily="34" charset="0"/>
                      </a:endParaRPr>
                    </a:p>
                  </a:txBody>
                  <a:tcPr>
                    <a:solidFill>
                      <a:srgbClr val="00C0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Helvetica" panose="020B0403020202020204" pitchFamily="34" charset="0"/>
                        </a:rPr>
                        <a:t># of New Advertisers</a:t>
                      </a:r>
                    </a:p>
                  </a:txBody>
                  <a:tcPr>
                    <a:solidFill>
                      <a:srgbClr val="00C0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Helvetica" panose="020B0403020202020204" pitchFamily="34" charset="0"/>
                        </a:rPr>
                        <a:t># of Categories</a:t>
                      </a:r>
                    </a:p>
                  </a:txBody>
                  <a:tcPr>
                    <a:solidFill>
                      <a:srgbClr val="00C0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Helvetica" panose="020B0403020202020204" pitchFamily="34" charset="0"/>
                        </a:rPr>
                        <a:t>New TV $$$</a:t>
                      </a:r>
                    </a:p>
                  </a:txBody>
                  <a:tcPr>
                    <a:solidFill>
                      <a:srgbClr val="00C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805398"/>
                  </a:ext>
                </a:extLst>
              </a:tr>
              <a:tr h="439006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F1A62"/>
                          </a:solidFill>
                          <a:latin typeface="Helvetica" panose="020B0403020202020204" pitchFamily="34" charset="0"/>
                        </a:rPr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F1A62"/>
                          </a:solidFill>
                          <a:latin typeface="Helvetica" panose="020B0403020202020204" pitchFamily="34" charset="0"/>
                        </a:rPr>
                        <a:t>114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F1A62"/>
                          </a:solidFill>
                          <a:effectLst/>
                          <a:uLnTx/>
                          <a:uFillTx/>
                          <a:latin typeface="Helvetica" panose="020B0403020202020204" pitchFamily="34" charset="0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F1A62"/>
                          </a:solidFill>
                          <a:effectLst/>
                          <a:uLnTx/>
                          <a:uFillTx/>
                          <a:latin typeface="Helvetica" panose="020B0403020202020204" pitchFamily="34" charset="0"/>
                          <a:ea typeface="+mn-ea"/>
                          <a:cs typeface="+mn-cs"/>
                        </a:rPr>
                        <a:t>$840MM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3670622"/>
                  </a:ext>
                </a:extLst>
              </a:tr>
              <a:tr h="439006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F1A62"/>
                          </a:solidFill>
                          <a:latin typeface="Helvetica" panose="020B0403020202020204" pitchFamily="34" charset="0"/>
                        </a:rPr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F1A62"/>
                          </a:solidFill>
                          <a:latin typeface="Helvetica" panose="020B0403020202020204" pitchFamily="34" charset="0"/>
                        </a:rPr>
                        <a:t>283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B1464"/>
                          </a:solidFill>
                          <a:effectLst/>
                          <a:uLnTx/>
                          <a:uFillTx/>
                          <a:latin typeface="Helvetica" panose="020B0403020202020204" pitchFamily="34" charset="0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F1A62"/>
                          </a:solidFill>
                          <a:effectLst/>
                          <a:uLnTx/>
                          <a:uFillTx/>
                          <a:latin typeface="Helvetica" panose="020B0403020202020204" pitchFamily="34" charset="0"/>
                          <a:ea typeface="+mn-ea"/>
                          <a:cs typeface="+mn-cs"/>
                        </a:rPr>
                        <a:t>$1.28B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843977"/>
                  </a:ext>
                </a:extLst>
              </a:tr>
              <a:tr h="439006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F1A62"/>
                          </a:solidFill>
                          <a:latin typeface="Helvetica" panose="020B0403020202020204" pitchFamily="34" charset="0"/>
                        </a:rPr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F1A62"/>
                          </a:solidFill>
                          <a:latin typeface="Helvetica" panose="020B0403020202020204" pitchFamily="34" charset="0"/>
                        </a:rPr>
                        <a:t>315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F1A62"/>
                          </a:solidFill>
                          <a:latin typeface="Helvetica" panose="020B0403020202020204" pitchFamily="34" charset="0"/>
                        </a:rPr>
                        <a:t>$1.32B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7041872"/>
                  </a:ext>
                </a:extLst>
              </a:tr>
              <a:tr h="439006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F1A62"/>
                          </a:solidFill>
                          <a:latin typeface="Helvetica" panose="020B0403020202020204" pitchFamily="34" charset="0"/>
                        </a:rPr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$1.33B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6884684"/>
                  </a:ext>
                </a:extLst>
              </a:tr>
              <a:tr h="439006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2023</a:t>
                      </a:r>
                    </a:p>
                  </a:txBody>
                  <a:tcPr anchor="ctr"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313</a:t>
                      </a:r>
                    </a:p>
                  </a:txBody>
                  <a:tcPr anchor="ctr"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56</a:t>
                      </a:r>
                    </a:p>
                  </a:txBody>
                  <a:tcPr anchor="ctr"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$1.36B</a:t>
                      </a:r>
                    </a:p>
                  </a:txBody>
                  <a:tcPr anchor="ctr">
                    <a:solidFill>
                      <a:srgbClr val="FFE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049905"/>
                  </a:ext>
                </a:extLst>
              </a:tr>
            </a:tbl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BF981FA8-92ED-ACC7-4AFF-7338E296C8AA}"/>
              </a:ext>
            </a:extLst>
          </p:cNvPr>
          <p:cNvSpPr/>
          <p:nvPr/>
        </p:nvSpPr>
        <p:spPr>
          <a:xfrm>
            <a:off x="4772714" y="2826819"/>
            <a:ext cx="1690153" cy="2738313"/>
          </a:xfrm>
          <a:prstGeom prst="rect">
            <a:avLst/>
          </a:prstGeom>
          <a:noFill/>
          <a:ln w="7620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938296F-C4F4-263D-453C-DD5FD43167DD}"/>
              </a:ext>
            </a:extLst>
          </p:cNvPr>
          <p:cNvSpPr txBox="1"/>
          <p:nvPr/>
        </p:nvSpPr>
        <p:spPr>
          <a:xfrm>
            <a:off x="386499" y="5746945"/>
            <a:ext cx="674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: VAB analysis of Nielsen Ad Intel data as of 2/7/24, 1/1/23-12/31/23. Prior years based on VAB analysis of Nielsen Ad Intel Data from the following periods: 1/1/2019-12/31/2019, 1/1/2020-12/31/2020, 1/1/2021-12/31/2021, 1/1/2022-12/31/2022. TV spend includes national cable TV, broadcast TV, Spanish language cable TV, Spanish language broadcast TV. Brands reflect those with national TV spend over $100K. 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4816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Helvetica</vt:lpstr>
      <vt:lpstr>Helvetica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Leah Montner Dixon</dc:creator>
  <cp:lastModifiedBy>Leah Montner Dixon</cp:lastModifiedBy>
  <cp:revision>1</cp:revision>
  <dcterms:created xsi:type="dcterms:W3CDTF">2024-07-22T16:31:46Z</dcterms:created>
  <dcterms:modified xsi:type="dcterms:W3CDTF">2024-07-22T16:31:57Z</dcterms:modified>
</cp:coreProperties>
</file>