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147327050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78" d="100"/>
          <a:sy n="78" d="100"/>
        </p:scale>
        <p:origin x="878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222892-3963-932E-CAC5-D22396161C8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6EC0B48-45C1-2F7F-6F06-78B21EC12EE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0087DB-C506-AC1E-1B8B-8623860B14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3853C-0ABA-4CA4-8950-F4B459562918}" type="datetimeFigureOut">
              <a:rPr lang="en-US" smtClean="0"/>
              <a:t>7/22/2024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EB0C79-587A-2091-3E66-CC35A9C556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521A3E-601E-95E1-A6B3-A4E65F3C12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51D08-DDE8-452F-A6DB-13AECC51B2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09030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DF6B3C-8628-E1FA-2F7C-217A5AE9A0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378C4B5-DF76-6751-A571-B4E56E301D4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E56B1C-F189-46FA-A9B2-6E3F5FF62A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3853C-0ABA-4CA4-8950-F4B459562918}" type="datetimeFigureOut">
              <a:rPr lang="en-US" smtClean="0"/>
              <a:t>7/22/2024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849B983-B159-9B86-88BA-4FDF5A32D5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3D92CF-1F35-2E42-BA3C-53D9DF8026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51D08-DDE8-452F-A6DB-13AECC51B2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98843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72B5B5C-8167-A66E-214D-952DFC4A22C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C1FE085-2CDE-74D2-D757-AB01B06C2A0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664C8A-537E-1CDF-C862-BCA4A15B8F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3853C-0ABA-4CA4-8950-F4B459562918}" type="datetimeFigureOut">
              <a:rPr lang="en-US" smtClean="0"/>
              <a:t>7/22/2024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C4A0B8-C51A-E3AA-C238-97EE9C44E6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FBF244-5945-FDD0-EDF5-ED651C6C13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51D08-DDE8-452F-A6DB-13AECC51B2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58508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F2C2DB-2BE3-9F69-1E19-100FF148A4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01D4E2-5E85-F772-9666-7F2BEF679B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604C93-5421-2187-3B81-A2C74DE745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3853C-0ABA-4CA4-8950-F4B459562918}" type="datetimeFigureOut">
              <a:rPr lang="en-US" smtClean="0"/>
              <a:t>7/22/2024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37F885-7A4F-1FFF-B5FB-671B859C64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17547F-2A46-5CE3-0198-2DE551BC22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51D08-DDE8-452F-A6DB-13AECC51B2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69298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E2C576-170C-3C05-1145-E885F88697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F98BF4C-F003-64EF-1763-7C7A8424C18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A93E41-C0EA-BF1E-5B5A-A770CEFA1C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3853C-0ABA-4CA4-8950-F4B459562918}" type="datetimeFigureOut">
              <a:rPr lang="en-US" smtClean="0"/>
              <a:t>7/22/2024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23DB76-6F52-B6D0-70E7-F8461B4EA0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752288-C7DF-9A14-8736-D685644842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51D08-DDE8-452F-A6DB-13AECC51B2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69424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EB5205-7CA0-A486-019F-A993E4A40C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A9FA39-479C-B22E-7D01-2882E988046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494006F-7C3C-FFEB-84D6-C468D5FC3C8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8D2AAFD-CC2A-EBFF-16FF-DC26A6221C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3853C-0ABA-4CA4-8950-F4B459562918}" type="datetimeFigureOut">
              <a:rPr lang="en-US" smtClean="0"/>
              <a:t>7/22/2024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73F66F9-21DF-201F-EFB8-A0FB34E5C0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D818729-8AED-22E4-6A7E-0F28E57127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51D08-DDE8-452F-A6DB-13AECC51B2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69004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7D1B62-B429-4C23-02F8-A40DF9D9F0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1695705-72D5-C15E-6540-631F5C5F969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308612F-1F13-52BD-AE1E-978699633D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B93790A-FF7C-A528-8F0C-D70BC9B143A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2BAEF71-D218-B6E8-DE2F-64EBB34FEEB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5203275-EF89-3BBC-F3E8-AB4D15FA2C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3853C-0ABA-4CA4-8950-F4B459562918}" type="datetimeFigureOut">
              <a:rPr lang="en-US" smtClean="0"/>
              <a:t>7/22/2024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D0CB9E5-2320-BDEF-6FB4-21F42A3AA0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8C50A11-9842-CDE6-57C9-13A9E7FAF1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51D08-DDE8-452F-A6DB-13AECC51B2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42763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B1CDF4-5C07-DA4C-CEA6-9C10E98D4E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DF09E8C-FBB4-204C-9144-7C5285A68C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3853C-0ABA-4CA4-8950-F4B459562918}" type="datetimeFigureOut">
              <a:rPr lang="en-US" smtClean="0"/>
              <a:t>7/22/2024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5150222-CB1D-CA14-2514-4C5A7261EE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D50661F-6F0F-3C4C-DEA7-3E3DEEF026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51D08-DDE8-452F-A6DB-13AECC51B2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63245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C7CB3BB-D2B4-4FB4-B5E7-76E935F5B5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3853C-0ABA-4CA4-8950-F4B459562918}" type="datetimeFigureOut">
              <a:rPr lang="en-US" smtClean="0"/>
              <a:t>7/22/2024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E9AD340-DF42-A777-BB3B-322EEC90A5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51138D-1CD8-52BB-0E8E-4C9D7EA618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51D08-DDE8-452F-A6DB-13AECC51B2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51952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1D1062-984B-C475-FF18-E8A3C18A64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1C2C24-AA7B-CEC4-8B36-3AD03E7CD7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6702A7D-6B45-674A-812A-E1D8CCEABA6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46958C0-D16C-6294-22AA-0564D6B069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3853C-0ABA-4CA4-8950-F4B459562918}" type="datetimeFigureOut">
              <a:rPr lang="en-US" smtClean="0"/>
              <a:t>7/22/2024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F22A660-B670-AAE0-F2B2-F6C2D4CB1E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A863807-DCC5-4F35-B639-46A9145E1F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51D08-DDE8-452F-A6DB-13AECC51B2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38900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17DF7D-8E43-7023-CE4C-0EDEF19847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197E8E7-FAB1-9E2E-9613-1422020B404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D97669D-500C-7696-0AF5-41287208584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9316723-BCD5-7126-BE3F-571A136EB1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3853C-0ABA-4CA4-8950-F4B459562918}" type="datetimeFigureOut">
              <a:rPr lang="en-US" smtClean="0"/>
              <a:t>7/22/2024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531C56F-279F-332E-B66F-D00264DAA0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C81EE55-8AB2-7AF3-133A-2727AE29FF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51D08-DDE8-452F-A6DB-13AECC51B2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60317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C0519F5-F3A9-DCE7-3843-F63E673985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0F9501A-F54C-A259-08C9-5C9D83A56CD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364900-0AE0-F02F-C0C3-A4A99739963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C3853C-0ABA-4CA4-8950-F4B459562918}" type="datetimeFigureOut">
              <a:rPr lang="en-US" smtClean="0"/>
              <a:t>7/22/2024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95A6C1-47FE-9051-D236-C0601343D6A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077296-C15E-8B81-1621-7BCE226A465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D51D08-DDE8-452F-A6DB-13AECC51B2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40867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hyperlink" Target="https://thevab.com/signin" TargetMode="External"/><Relationship Id="rId7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thevab.com/welcome-to-tv-fy-2023/ppt-list" TargetMode="External"/><Relationship Id="rId11" Type="http://schemas.openxmlformats.org/officeDocument/2006/relationships/image" Target="../media/image7.png"/><Relationship Id="rId5" Type="http://schemas.openxmlformats.org/officeDocument/2006/relationships/hyperlink" Target="https://thevab.com/insight/welcome-to-tv-fy-2023" TargetMode="External"/><Relationship Id="rId10" Type="http://schemas.openxmlformats.org/officeDocument/2006/relationships/image" Target="../media/image6.png"/><Relationship Id="rId4" Type="http://schemas.openxmlformats.org/officeDocument/2006/relationships/image" Target="../media/image2.png"/><Relationship Id="rId9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3DD09554-EEA1-9459-48A4-95A48704DA29}"/>
              </a:ext>
            </a:extLst>
          </p:cNvPr>
          <p:cNvSpPr/>
          <p:nvPr/>
        </p:nvSpPr>
        <p:spPr>
          <a:xfrm>
            <a:off x="0" y="1685013"/>
            <a:ext cx="12192000" cy="5172987"/>
          </a:xfrm>
          <a:prstGeom prst="rect">
            <a:avLst/>
          </a:prstGeom>
          <a:solidFill>
            <a:srgbClr val="E2E8F1"/>
          </a:solidFill>
          <a:ln>
            <a:solidFill>
              <a:srgbClr val="E2E8F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5F1619BF-756F-5339-4492-B4497BA5796D}"/>
              </a:ext>
            </a:extLst>
          </p:cNvPr>
          <p:cNvSpPr/>
          <p:nvPr/>
        </p:nvSpPr>
        <p:spPr>
          <a:xfrm>
            <a:off x="7146219" y="1679703"/>
            <a:ext cx="5045781" cy="4750395"/>
          </a:xfrm>
          <a:prstGeom prst="rect">
            <a:avLst/>
          </a:prstGeom>
          <a:solidFill>
            <a:srgbClr val="1F1A6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327956CA-12FE-5D2B-C9E4-D82F75338A2B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-1"/>
          <a:stretch/>
        </p:blipFill>
        <p:spPr>
          <a:xfrm>
            <a:off x="483207" y="6507893"/>
            <a:ext cx="11708793" cy="350107"/>
          </a:xfrm>
          <a:prstGeom prst="rect">
            <a:avLst/>
          </a:prstGeom>
        </p:spPr>
      </p:pic>
      <p:sp>
        <p:nvSpPr>
          <p:cNvPr id="17" name="Rectangle 16">
            <a:extLst>
              <a:ext uri="{FF2B5EF4-FFF2-40B4-BE49-F238E27FC236}">
                <a16:creationId xmlns:a16="http://schemas.microsoft.com/office/drawing/2014/main" id="{C7347764-E34C-EC4F-D633-258AAD51B784}"/>
              </a:ext>
            </a:extLst>
          </p:cNvPr>
          <p:cNvSpPr/>
          <p:nvPr/>
        </p:nvSpPr>
        <p:spPr>
          <a:xfrm>
            <a:off x="264695" y="374511"/>
            <a:ext cx="9912457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600" b="1" i="0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Helvetica" panose="020B0604020202020204" pitchFamily="34" charset="0"/>
                <a:ea typeface="Calibri" panose="020F0502020204030204" pitchFamily="34" charset="0"/>
                <a:cs typeface="+mn-cs"/>
              </a:rPr>
              <a:t>Despite economic uncertainty, 2023 saw the highest TV investment by new advertisers since </a:t>
            </a:r>
            <a:r>
              <a:rPr kumimoji="0" lang="en-US" sz="2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Helvetica" panose="020B0604020202020204" pitchFamily="34" charset="0"/>
                <a:ea typeface="Calibri" panose="020F0502020204030204" pitchFamily="34" charset="0"/>
                <a:cs typeface="+mn-cs"/>
              </a:rPr>
              <a:t>VAB </a:t>
            </a:r>
            <a:r>
              <a:rPr kumimoji="0" lang="en-US" sz="2600" b="1" i="0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Helvetica" panose="020B0604020202020204" pitchFamily="34" charset="0"/>
                <a:ea typeface="Calibri" panose="020F0502020204030204" pitchFamily="34" charset="0"/>
                <a:cs typeface="+mn-cs"/>
              </a:rPr>
              <a:t>began this analysis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32529BFC-94BE-2873-7C0B-88B2AC8D6B4C}"/>
              </a:ext>
            </a:extLst>
          </p:cNvPr>
          <p:cNvSpPr/>
          <p:nvPr/>
        </p:nvSpPr>
        <p:spPr>
          <a:xfrm>
            <a:off x="483207" y="6586958"/>
            <a:ext cx="11687274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 Light" panose="020B0403020202020204"/>
                <a:ea typeface="Open Sans" panose="020B0606030504020204" pitchFamily="34" charset="0"/>
                <a:cs typeface="Open Sans" panose="020B0606030504020204" pitchFamily="34" charset="0"/>
              </a:rPr>
              <a:t>This information is exclusively provided to VAB members and qualified marketers.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EA3E71E-E2CF-12DB-4B04-BDEB84150A7D}"/>
              </a:ext>
            </a:extLst>
          </p:cNvPr>
          <p:cNvSpPr txBox="1"/>
          <p:nvPr/>
        </p:nvSpPr>
        <p:spPr>
          <a:xfrm>
            <a:off x="10267952" y="26057"/>
            <a:ext cx="19240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>
                <a:ln>
                  <a:noFill/>
                </a:ln>
                <a:solidFill>
                  <a:srgbClr val="ED3C8D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Scan or click to access more TV spend insights</a:t>
            </a:r>
          </a:p>
        </p:txBody>
      </p:sp>
      <p:pic>
        <p:nvPicPr>
          <p:cNvPr id="9" name="Picture 2">
            <a:hlinkClick r:id="rId3"/>
            <a:extLst>
              <a:ext uri="{FF2B5EF4-FFF2-40B4-BE49-F238E27FC236}">
                <a16:creationId xmlns:a16="http://schemas.microsoft.com/office/drawing/2014/main" id="{14C5BDB0-9BD4-64BE-D9EA-96A2A453038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8627" t="8925" r="8225" b="7734"/>
          <a:stretch/>
        </p:blipFill>
        <p:spPr bwMode="auto">
          <a:xfrm>
            <a:off x="10676741" y="521763"/>
            <a:ext cx="1106470" cy="11090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5BCFE0E3-0CC1-027F-340D-0EBF4C48AF27}"/>
              </a:ext>
            </a:extLst>
          </p:cNvPr>
          <p:cNvSpPr/>
          <p:nvPr/>
        </p:nvSpPr>
        <p:spPr>
          <a:xfrm>
            <a:off x="10267952" y="0"/>
            <a:ext cx="1924048" cy="1671565"/>
          </a:xfrm>
          <a:prstGeom prst="rect">
            <a:avLst/>
          </a:prstGeom>
          <a:noFill/>
          <a:ln w="28575">
            <a:solidFill>
              <a:srgbClr val="ED3C8D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42676111-4288-31CA-CC47-9C00BCC746C9}"/>
              </a:ext>
            </a:extLst>
          </p:cNvPr>
          <p:cNvSpPr txBox="1">
            <a:spLocks/>
          </p:cNvSpPr>
          <p:nvPr/>
        </p:nvSpPr>
        <p:spPr>
          <a:xfrm>
            <a:off x="-2" y="6218664"/>
            <a:ext cx="12202272" cy="276999"/>
          </a:xfrm>
          <a:prstGeom prst="rect">
            <a:avLst/>
          </a:prstGeom>
          <a:solidFill>
            <a:srgbClr val="ED3C8D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1" u="sng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Click here to download the full report, </a:t>
            </a:r>
            <a:r>
              <a:rPr kumimoji="0" lang="en-US" sz="1200" b="1" i="1" u="sng" strike="noStrike" kern="1200" cap="none" spc="0" normalizeH="0" baseline="0" noProof="0" dirty="0">
                <a:ln>
                  <a:noFill/>
                </a:ln>
                <a:solidFill>
                  <a:srgbClr val="FFE600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‘Welcome to TV’ </a:t>
            </a:r>
            <a:r>
              <a:rPr kumimoji="0" lang="en-US" sz="1200" b="1" i="1" u="sng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to learn more</a:t>
            </a:r>
            <a:r>
              <a:rPr kumimoji="0" lang="en-US" sz="1200" b="1" i="1" u="sng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 and also download the </a:t>
            </a:r>
            <a:r>
              <a:rPr kumimoji="0" lang="en-US" sz="1200" b="1" i="1" u="sng" strike="noStrike" kern="1200" cap="none" spc="0" normalizeH="0" baseline="0" noProof="0" dirty="0">
                <a:ln>
                  <a:noFill/>
                </a:ln>
                <a:solidFill>
                  <a:srgbClr val="FFE600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new TV advertiser list</a:t>
            </a:r>
            <a:endParaRPr kumimoji="0" lang="en-US" sz="1200" b="1" i="1" u="sng" strike="noStrike" kern="1200" cap="none" spc="0" normalizeH="0" baseline="0" noProof="0" dirty="0">
              <a:ln>
                <a:noFill/>
              </a:ln>
              <a:solidFill>
                <a:srgbClr val="FFE600"/>
              </a:solidFill>
              <a:effectLst/>
              <a:uLnTx/>
              <a:uFillTx/>
              <a:latin typeface="Helvetica" panose="020B0604020202020204" pitchFamily="34" charset="0"/>
              <a:ea typeface="+mn-ea"/>
              <a:cs typeface="Helvetica" panose="020B0604020202020204" pitchFamily="34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81B71F7-010E-667D-A48A-A43DFBAF43B2}"/>
              </a:ext>
            </a:extLst>
          </p:cNvPr>
          <p:cNvSpPr/>
          <p:nvPr/>
        </p:nvSpPr>
        <p:spPr>
          <a:xfrm>
            <a:off x="-2" y="0"/>
            <a:ext cx="2451372" cy="263696"/>
          </a:xfrm>
          <a:prstGeom prst="rect">
            <a:avLst/>
          </a:prstGeom>
          <a:solidFill>
            <a:srgbClr val="1B1464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2023 New TV Advertiser Spend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F2B736F-5BC6-69EA-1F24-4B3DF9AD0732}"/>
              </a:ext>
            </a:extLst>
          </p:cNvPr>
          <p:cNvSpPr txBox="1"/>
          <p:nvPr/>
        </p:nvSpPr>
        <p:spPr>
          <a:xfrm>
            <a:off x="0" y="1796049"/>
            <a:ext cx="714344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R="0" lvl="0" indent="0" algn="ctr" defTabSz="586082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200" b="1" i="0" u="sng" strike="noStrike" cap="none" spc="0" normalizeH="0" baseline="0">
                <a:ln>
                  <a:noFill/>
                </a:ln>
                <a:solidFill>
                  <a:srgbClr val="1F1A62"/>
                </a:solidFill>
                <a:effectLst/>
                <a:uLnTx/>
                <a:uFillTx/>
                <a:latin typeface="Helvetica Light" panose="020B0403020202020204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pPr marL="0" marR="0" lvl="0" indent="0" algn="ctr" defTabSz="58608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sng" strike="noStrike" kern="1200" cap="none" spc="0" normalizeH="0" baseline="0" noProof="0">
                <a:ln>
                  <a:noFill/>
                </a:ln>
                <a:solidFill>
                  <a:srgbClr val="1F1A62"/>
                </a:solidFill>
                <a:effectLst/>
                <a:uLnTx/>
                <a:uFillTx/>
                <a:latin typeface="Helvetica" panose="020B0604020202020204" pitchFamily="34" charset="0"/>
                <a:ea typeface="Open Sans" panose="020B0606030504020204" pitchFamily="34" charset="0"/>
                <a:cs typeface="Helvetica" panose="020B0604020202020204" pitchFamily="34" charset="0"/>
              </a:rPr>
              <a:t>New National TV Advertisers </a:t>
            </a:r>
          </a:p>
          <a:p>
            <a:pPr marL="0" marR="0" lvl="0" indent="0" algn="ctr" defTabSz="58608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>
                <a:ln>
                  <a:noFill/>
                </a:ln>
                <a:solidFill>
                  <a:srgbClr val="1F1A62"/>
                </a:solidFill>
                <a:effectLst/>
                <a:uLnTx/>
                <a:uFillTx/>
                <a:latin typeface="Helvetica" panose="020B0604020202020204" pitchFamily="34" charset="0"/>
                <a:ea typeface="Open Sans" panose="020B0606030504020204" pitchFamily="34" charset="0"/>
                <a:cs typeface="Helvetica" panose="020B0604020202020204" pitchFamily="34" charset="0"/>
              </a:rPr>
              <a:t>2019 – 2023</a:t>
            </a:r>
          </a:p>
        </p:txBody>
      </p:sp>
      <p:pic>
        <p:nvPicPr>
          <p:cNvPr id="15" name="Picture 14" descr="Logo, icon&#10;&#10;Description automatically generated">
            <a:extLst>
              <a:ext uri="{FF2B5EF4-FFF2-40B4-BE49-F238E27FC236}">
                <a16:creationId xmlns:a16="http://schemas.microsoft.com/office/drawing/2014/main" id="{448800A1-5943-7403-F72E-53E21B73607A}"/>
              </a:ext>
            </a:extLst>
          </p:cNvPr>
          <p:cNvPicPr>
            <a:picLocks noChangeAspect="1"/>
          </p:cNvPicPr>
          <p:nvPr/>
        </p:nvPicPr>
        <p:blipFill>
          <a:blip r:embed="rId7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165752" y="2292446"/>
            <a:ext cx="457200" cy="457200"/>
          </a:xfrm>
          <a:prstGeom prst="rect">
            <a:avLst/>
          </a:prstGeom>
        </p:spPr>
      </p:pic>
      <p:pic>
        <p:nvPicPr>
          <p:cNvPr id="16" name="Picture 15" descr="A picture containing icon&#10;&#10;Description automatically generated">
            <a:extLst>
              <a:ext uri="{FF2B5EF4-FFF2-40B4-BE49-F238E27FC236}">
                <a16:creationId xmlns:a16="http://schemas.microsoft.com/office/drawing/2014/main" id="{924F345B-08E2-E88D-B349-CFF059FAF256}"/>
              </a:ext>
            </a:extLst>
          </p:cNvPr>
          <p:cNvPicPr>
            <a:picLocks noChangeAspect="1"/>
          </p:cNvPicPr>
          <p:nvPr/>
        </p:nvPicPr>
        <p:blipFill>
          <a:blip r:embed="rId8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753270" y="2299687"/>
            <a:ext cx="457200" cy="457200"/>
          </a:xfrm>
          <a:prstGeom prst="rect">
            <a:avLst/>
          </a:prstGeom>
        </p:spPr>
      </p:pic>
      <p:pic>
        <p:nvPicPr>
          <p:cNvPr id="18" name="Picture 17" descr="Icon&#10;&#10;Description automatically generated">
            <a:extLst>
              <a:ext uri="{FF2B5EF4-FFF2-40B4-BE49-F238E27FC236}">
                <a16:creationId xmlns:a16="http://schemas.microsoft.com/office/drawing/2014/main" id="{628BF67A-1050-58BC-F34A-3E6BF5CE982B}"/>
              </a:ext>
            </a:extLst>
          </p:cNvPr>
          <p:cNvPicPr>
            <a:picLocks noChangeAspect="1"/>
          </p:cNvPicPr>
          <p:nvPr/>
        </p:nvPicPr>
        <p:blipFill>
          <a:blip r:embed="rId9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389190" y="2266448"/>
            <a:ext cx="457200" cy="457200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21DB8340-5C74-1970-7B21-6342C889F0BA}"/>
              </a:ext>
            </a:extLst>
          </p:cNvPr>
          <p:cNvPicPr>
            <a:picLocks noChangeAspect="1"/>
          </p:cNvPicPr>
          <p:nvPr/>
        </p:nvPicPr>
        <p:blipFill rotWithShape="1">
          <a:blip r:embed="rId10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74180" y="2287999"/>
            <a:ext cx="415222" cy="457200"/>
          </a:xfrm>
          <a:prstGeom prst="rect">
            <a:avLst/>
          </a:prstGeom>
        </p:spPr>
      </p:pic>
      <p:sp>
        <p:nvSpPr>
          <p:cNvPr id="22" name="TextBox 21">
            <a:extLst>
              <a:ext uri="{FF2B5EF4-FFF2-40B4-BE49-F238E27FC236}">
                <a16:creationId xmlns:a16="http://schemas.microsoft.com/office/drawing/2014/main" id="{71478F0C-CFED-427C-BF82-A85D13A787FE}"/>
              </a:ext>
            </a:extLst>
          </p:cNvPr>
          <p:cNvSpPr txBox="1"/>
          <p:nvPr/>
        </p:nvSpPr>
        <p:spPr>
          <a:xfrm>
            <a:off x="7153718" y="1696163"/>
            <a:ext cx="155617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>
                <a:ln>
                  <a:noFill/>
                </a:ln>
                <a:solidFill>
                  <a:srgbClr val="FFE600"/>
                </a:solidFill>
                <a:effectLst/>
                <a:uLnTx/>
                <a:uFillTx/>
                <a:latin typeface="Helvetica" panose="020B0403020202020204" pitchFamily="34" charset="0"/>
                <a:ea typeface="+mn-ea"/>
                <a:cs typeface="+mn-cs"/>
              </a:rPr>
              <a:t>New </a:t>
            </a:r>
            <a:br>
              <a:rPr kumimoji="0" lang="en-US" sz="1400" b="1" i="0" u="none" strike="noStrike" kern="1200" cap="none" spc="0" normalizeH="0" baseline="0" noProof="0">
                <a:ln>
                  <a:noFill/>
                </a:ln>
                <a:solidFill>
                  <a:srgbClr val="FFE600"/>
                </a:solidFill>
                <a:effectLst/>
                <a:uLnTx/>
                <a:uFillTx/>
                <a:latin typeface="Helvetica" panose="020B0403020202020204" pitchFamily="34" charset="0"/>
                <a:ea typeface="+mn-ea"/>
                <a:cs typeface="+mn-cs"/>
              </a:rPr>
            </a:br>
            <a:r>
              <a:rPr kumimoji="0" lang="en-US" sz="1400" b="1" i="0" u="none" strike="noStrike" kern="1200" cap="none" spc="0" normalizeH="0" baseline="0" noProof="0">
                <a:ln>
                  <a:noFill/>
                </a:ln>
                <a:solidFill>
                  <a:srgbClr val="FFE600"/>
                </a:solidFill>
                <a:effectLst/>
                <a:uLnTx/>
                <a:uFillTx/>
                <a:latin typeface="Helvetica" panose="020B0403020202020204" pitchFamily="34" charset="0"/>
                <a:ea typeface="+mn-ea"/>
                <a:cs typeface="+mn-cs"/>
              </a:rPr>
              <a:t>TV Advertisers</a:t>
            </a:r>
          </a:p>
        </p:txBody>
      </p:sp>
      <p:pic>
        <p:nvPicPr>
          <p:cNvPr id="7" name="Picture 6" descr="A dollar sign made out of words&#10;&#10;Description automatically generated">
            <a:extLst>
              <a:ext uri="{FF2B5EF4-FFF2-40B4-BE49-F238E27FC236}">
                <a16:creationId xmlns:a16="http://schemas.microsoft.com/office/drawing/2014/main" id="{FC4E8BA7-FF9D-0CF6-1575-7B091547A381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7520327" y="1689405"/>
            <a:ext cx="4471840" cy="4471840"/>
          </a:xfrm>
          <a:prstGeom prst="rect">
            <a:avLst/>
          </a:prstGeom>
        </p:spPr>
      </p:pic>
      <p:graphicFrame>
        <p:nvGraphicFramePr>
          <p:cNvPr id="23" name="Table 7">
            <a:extLst>
              <a:ext uri="{FF2B5EF4-FFF2-40B4-BE49-F238E27FC236}">
                <a16:creationId xmlns:a16="http://schemas.microsoft.com/office/drawing/2014/main" id="{C26E7CF1-A946-4067-8FC4-55640A253713}"/>
              </a:ext>
            </a:extLst>
          </p:cNvPr>
          <p:cNvGraphicFramePr>
            <a:graphicFrameLocks noGrp="1"/>
          </p:cNvGraphicFramePr>
          <p:nvPr/>
        </p:nvGraphicFramePr>
        <p:xfrm>
          <a:off x="682531" y="2826819"/>
          <a:ext cx="5781158" cy="273831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34046">
                  <a:extLst>
                    <a:ext uri="{9D8B030D-6E8A-4147-A177-3AD203B41FA5}">
                      <a16:colId xmlns:a16="http://schemas.microsoft.com/office/drawing/2014/main" val="1470386231"/>
                    </a:ext>
                  </a:extLst>
                </a:gridCol>
                <a:gridCol w="1464066">
                  <a:extLst>
                    <a:ext uri="{9D8B030D-6E8A-4147-A177-3AD203B41FA5}">
                      <a16:colId xmlns:a16="http://schemas.microsoft.com/office/drawing/2014/main" val="335985447"/>
                    </a:ext>
                  </a:extLst>
                </a:gridCol>
                <a:gridCol w="1691523">
                  <a:extLst>
                    <a:ext uri="{9D8B030D-6E8A-4147-A177-3AD203B41FA5}">
                      <a16:colId xmlns:a16="http://schemas.microsoft.com/office/drawing/2014/main" val="1533245984"/>
                    </a:ext>
                  </a:extLst>
                </a:gridCol>
                <a:gridCol w="1691523">
                  <a:extLst>
                    <a:ext uri="{9D8B030D-6E8A-4147-A177-3AD203B41FA5}">
                      <a16:colId xmlns:a16="http://schemas.microsoft.com/office/drawing/2014/main" val="848587579"/>
                    </a:ext>
                  </a:extLst>
                </a:gridCol>
              </a:tblGrid>
              <a:tr h="543283"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latin typeface="Helvetica" panose="020B0403020202020204" pitchFamily="34" charset="0"/>
                        </a:rPr>
                        <a:t>Year</a:t>
                      </a:r>
                      <a:endParaRPr lang="en-US" sz="1800">
                        <a:latin typeface="Helvetica" panose="020B0403020202020204" pitchFamily="34" charset="0"/>
                      </a:endParaRPr>
                    </a:p>
                  </a:txBody>
                  <a:tcPr>
                    <a:solidFill>
                      <a:srgbClr val="00C0F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latin typeface="Helvetica" panose="020B0403020202020204" pitchFamily="34" charset="0"/>
                        </a:rPr>
                        <a:t># of New Advertisers</a:t>
                      </a:r>
                    </a:p>
                  </a:txBody>
                  <a:tcPr>
                    <a:solidFill>
                      <a:srgbClr val="00C0F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latin typeface="Helvetica" panose="020B0403020202020204" pitchFamily="34" charset="0"/>
                        </a:rPr>
                        <a:t># of Categories</a:t>
                      </a:r>
                    </a:p>
                  </a:txBody>
                  <a:tcPr>
                    <a:solidFill>
                      <a:srgbClr val="00C0F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latin typeface="Helvetica" panose="020B0403020202020204" pitchFamily="34" charset="0"/>
                        </a:rPr>
                        <a:t>New TV $$$</a:t>
                      </a:r>
                    </a:p>
                  </a:txBody>
                  <a:tcPr>
                    <a:solidFill>
                      <a:srgbClr val="00C0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0805398"/>
                  </a:ext>
                </a:extLst>
              </a:tr>
              <a:tr h="439006">
                <a:tc>
                  <a:txBody>
                    <a:bodyPr/>
                    <a:lstStyle/>
                    <a:p>
                      <a:pPr algn="ctr"/>
                      <a:r>
                        <a:rPr lang="en-US" sz="1600" b="1">
                          <a:solidFill>
                            <a:srgbClr val="1F1A62"/>
                          </a:solidFill>
                          <a:latin typeface="Helvetica" panose="020B0403020202020204" pitchFamily="34" charset="0"/>
                        </a:rPr>
                        <a:t>2019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>
                          <a:solidFill>
                            <a:srgbClr val="1F1A62"/>
                          </a:solidFill>
                          <a:latin typeface="Helvetica" panose="020B0403020202020204" pitchFamily="34" charset="0"/>
                        </a:rPr>
                        <a:t>114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1F1A62"/>
                          </a:solidFill>
                          <a:effectLst/>
                          <a:uLnTx/>
                          <a:uFillTx/>
                          <a:latin typeface="Helvetica" panose="020B0403020202020204" pitchFamily="34" charset="0"/>
                          <a:ea typeface="+mn-ea"/>
                          <a:cs typeface="+mn-cs"/>
                        </a:rPr>
                        <a:t>61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1F1A62"/>
                          </a:solidFill>
                          <a:effectLst/>
                          <a:uLnTx/>
                          <a:uFillTx/>
                          <a:latin typeface="Helvetica" panose="020B0403020202020204" pitchFamily="34" charset="0"/>
                          <a:ea typeface="+mn-ea"/>
                          <a:cs typeface="+mn-cs"/>
                        </a:rPr>
                        <a:t>$840MM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343670622"/>
                  </a:ext>
                </a:extLst>
              </a:tr>
              <a:tr h="439006">
                <a:tc>
                  <a:txBody>
                    <a:bodyPr/>
                    <a:lstStyle/>
                    <a:p>
                      <a:pPr algn="ctr"/>
                      <a:r>
                        <a:rPr lang="en-US" sz="1600" b="1">
                          <a:solidFill>
                            <a:srgbClr val="1F1A62"/>
                          </a:solidFill>
                          <a:latin typeface="Helvetica" panose="020B0403020202020204" pitchFamily="34" charset="0"/>
                        </a:rPr>
                        <a:t>2020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>
                          <a:solidFill>
                            <a:srgbClr val="1F1A62"/>
                          </a:solidFill>
                          <a:latin typeface="Helvetica" panose="020B0403020202020204" pitchFamily="34" charset="0"/>
                        </a:rPr>
                        <a:t>283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1B1464"/>
                          </a:solidFill>
                          <a:effectLst/>
                          <a:uLnTx/>
                          <a:uFillTx/>
                          <a:latin typeface="Helvetica" panose="020B0403020202020204" pitchFamily="34" charset="0"/>
                          <a:ea typeface="+mn-ea"/>
                          <a:cs typeface="+mn-cs"/>
                        </a:rPr>
                        <a:t>95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1F1A62"/>
                          </a:solidFill>
                          <a:effectLst/>
                          <a:uLnTx/>
                          <a:uFillTx/>
                          <a:latin typeface="Helvetica" panose="020B0403020202020204" pitchFamily="34" charset="0"/>
                          <a:ea typeface="+mn-ea"/>
                          <a:cs typeface="+mn-cs"/>
                        </a:rPr>
                        <a:t>$1.28B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6843977"/>
                  </a:ext>
                </a:extLst>
              </a:tr>
              <a:tr h="439006">
                <a:tc>
                  <a:txBody>
                    <a:bodyPr/>
                    <a:lstStyle/>
                    <a:p>
                      <a:pPr algn="ctr"/>
                      <a:r>
                        <a:rPr lang="en-US" sz="1600" b="1">
                          <a:solidFill>
                            <a:srgbClr val="1F1A62"/>
                          </a:solidFill>
                          <a:latin typeface="Helvetica" panose="020B0403020202020204" pitchFamily="34" charset="0"/>
                        </a:rPr>
                        <a:t>2021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>
                          <a:solidFill>
                            <a:srgbClr val="1F1A62"/>
                          </a:solidFill>
                          <a:latin typeface="Helvetica" panose="020B0403020202020204" pitchFamily="34" charset="0"/>
                        </a:rPr>
                        <a:t>315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>
                          <a:solidFill>
                            <a:srgbClr val="1B1464"/>
                          </a:solidFill>
                          <a:latin typeface="Helvetica" panose="020B0403020202020204" pitchFamily="34" charset="0"/>
                        </a:rPr>
                        <a:t>74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>
                          <a:solidFill>
                            <a:srgbClr val="1F1A62"/>
                          </a:solidFill>
                          <a:latin typeface="Helvetica" panose="020B0403020202020204" pitchFamily="34" charset="0"/>
                        </a:rPr>
                        <a:t>$1.32B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47041872"/>
                  </a:ext>
                </a:extLst>
              </a:tr>
              <a:tr h="439006">
                <a:tc>
                  <a:txBody>
                    <a:bodyPr/>
                    <a:lstStyle/>
                    <a:p>
                      <a:pPr algn="ctr"/>
                      <a:r>
                        <a:rPr lang="en-US" sz="1600" b="1">
                          <a:solidFill>
                            <a:srgbClr val="1F1A62"/>
                          </a:solidFill>
                          <a:latin typeface="Helvetica" panose="020B0403020202020204" pitchFamily="34" charset="0"/>
                        </a:rPr>
                        <a:t>2022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>
                          <a:solidFill>
                            <a:srgbClr val="1B1464"/>
                          </a:solidFill>
                          <a:latin typeface="Helvetica" panose="020B0403020202020204" pitchFamily="34" charset="0"/>
                        </a:rPr>
                        <a:t>303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>
                          <a:solidFill>
                            <a:srgbClr val="1B1464"/>
                          </a:solidFill>
                          <a:latin typeface="Helvetica" panose="020B0403020202020204" pitchFamily="34" charset="0"/>
                        </a:rPr>
                        <a:t>71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>
                          <a:solidFill>
                            <a:srgbClr val="1B1464"/>
                          </a:solidFill>
                          <a:latin typeface="Helvetica" panose="020B0403020202020204" pitchFamily="34" charset="0"/>
                        </a:rPr>
                        <a:t>$1.33B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576884684"/>
                  </a:ext>
                </a:extLst>
              </a:tr>
              <a:tr h="439006">
                <a:tc>
                  <a:txBody>
                    <a:bodyPr/>
                    <a:lstStyle/>
                    <a:p>
                      <a:pPr algn="ctr"/>
                      <a:r>
                        <a:rPr lang="en-US" sz="1600" b="1">
                          <a:solidFill>
                            <a:srgbClr val="1B1464"/>
                          </a:solidFill>
                          <a:latin typeface="Helvetica" panose="020B0403020202020204" pitchFamily="34" charset="0"/>
                        </a:rPr>
                        <a:t>2023</a:t>
                      </a:r>
                    </a:p>
                  </a:txBody>
                  <a:tcPr anchor="ctr">
                    <a:solidFill>
                      <a:srgbClr val="FFE6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>
                          <a:solidFill>
                            <a:srgbClr val="1B1464"/>
                          </a:solidFill>
                          <a:latin typeface="Helvetica" panose="020B0403020202020204" pitchFamily="34" charset="0"/>
                        </a:rPr>
                        <a:t>313</a:t>
                      </a:r>
                    </a:p>
                  </a:txBody>
                  <a:tcPr anchor="ctr">
                    <a:solidFill>
                      <a:srgbClr val="FFE6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>
                          <a:solidFill>
                            <a:srgbClr val="1B1464"/>
                          </a:solidFill>
                          <a:latin typeface="Helvetica" panose="020B0403020202020204" pitchFamily="34" charset="0"/>
                        </a:rPr>
                        <a:t>56</a:t>
                      </a:r>
                    </a:p>
                  </a:txBody>
                  <a:tcPr anchor="ctr">
                    <a:solidFill>
                      <a:srgbClr val="FFE6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>
                          <a:solidFill>
                            <a:srgbClr val="1B1464"/>
                          </a:solidFill>
                          <a:latin typeface="Helvetica" panose="020B0403020202020204" pitchFamily="34" charset="0"/>
                        </a:rPr>
                        <a:t>$1.36B</a:t>
                      </a:r>
                    </a:p>
                  </a:txBody>
                  <a:tcPr anchor="ctr">
                    <a:solidFill>
                      <a:srgbClr val="FFE6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7049905"/>
                  </a:ext>
                </a:extLst>
              </a:tr>
            </a:tbl>
          </a:graphicData>
        </a:graphic>
      </p:graphicFrame>
      <p:sp>
        <p:nvSpPr>
          <p:cNvPr id="24" name="Rectangle 23">
            <a:extLst>
              <a:ext uri="{FF2B5EF4-FFF2-40B4-BE49-F238E27FC236}">
                <a16:creationId xmlns:a16="http://schemas.microsoft.com/office/drawing/2014/main" id="{BF981FA8-92ED-ACC7-4AFF-7338E296C8AA}"/>
              </a:ext>
            </a:extLst>
          </p:cNvPr>
          <p:cNvSpPr/>
          <p:nvPr/>
        </p:nvSpPr>
        <p:spPr>
          <a:xfrm>
            <a:off x="4772714" y="2826819"/>
            <a:ext cx="1690153" cy="2738313"/>
          </a:xfrm>
          <a:prstGeom prst="rect">
            <a:avLst/>
          </a:prstGeom>
          <a:noFill/>
          <a:ln w="76200">
            <a:solidFill>
              <a:srgbClr val="1B146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5938296F-C4F4-263D-453C-DD5FD43167DD}"/>
              </a:ext>
            </a:extLst>
          </p:cNvPr>
          <p:cNvSpPr txBox="1"/>
          <p:nvPr/>
        </p:nvSpPr>
        <p:spPr>
          <a:xfrm>
            <a:off x="386499" y="5746945"/>
            <a:ext cx="67494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srgbClr val="1F1A62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Source</a:t>
            </a: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srgbClr val="1F1A62"/>
                </a:solidFill>
                <a:effectLst/>
                <a:uLnTx/>
                <a:uFillTx/>
                <a:latin typeface="Helvetica" pitchFamily="2" charset="0"/>
                <a:ea typeface="Open Sans" panose="020B0606030504020204" pitchFamily="34" charset="0"/>
                <a:cs typeface="Open Sans" panose="020B0606030504020204" pitchFamily="34" charset="0"/>
              </a:rPr>
              <a:t>: VAB analysis of Nielsen Ad Intel data as of 2/7/24, 1/1/23-12/31/23. Prior years based on VAB analysis of Nielsen Ad Intel Data from the following periods: 1/1/2019-12/31/2019, 1/1/2020-12/31/2020, 1/1/2021-12/31/2021, 1/1/2022-12/31/2022. TV spend includes national cable TV, broadcast TV, Spanish language cable TV, Spanish language broadcast TV. Brands reflect those with national TV spend over $100K. </a:t>
            </a:r>
            <a:endParaRPr kumimoji="0" lang="fr-FR" sz="800" b="0" i="0" u="none" strike="noStrike" kern="1200" cap="none" spc="0" normalizeH="0" baseline="0" noProof="0" dirty="0">
              <a:ln>
                <a:noFill/>
              </a:ln>
              <a:solidFill>
                <a:srgbClr val="1F1A62"/>
              </a:solidFill>
              <a:effectLst/>
              <a:uLnTx/>
              <a:uFillTx/>
              <a:latin typeface="Helvetica" panose="020B0604020202020204" pitchFamily="34" charset="0"/>
              <a:ea typeface="+mn-ea"/>
              <a:cs typeface="Helvetic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6481699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185</Words>
  <Application>Microsoft Office PowerPoint</Application>
  <PresentationFormat>Widescreen</PresentationFormat>
  <Paragraphs>33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Aptos</vt:lpstr>
      <vt:lpstr>Arial</vt:lpstr>
      <vt:lpstr>Calibri</vt:lpstr>
      <vt:lpstr>Calibri Light</vt:lpstr>
      <vt:lpstr>Helvetica</vt:lpstr>
      <vt:lpstr>Helvetica Light</vt:lpstr>
      <vt:lpstr>1_Office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Leah Montner Dixon</dc:creator>
  <cp:lastModifiedBy>Leah Montner Dixon</cp:lastModifiedBy>
  <cp:revision>1</cp:revision>
  <dcterms:created xsi:type="dcterms:W3CDTF">2024-07-22T16:31:46Z</dcterms:created>
  <dcterms:modified xsi:type="dcterms:W3CDTF">2024-07-22T16:31:57Z</dcterms:modified>
</cp:coreProperties>
</file>