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14515"/>
            <a:ext cx="12191365" cy="443865"/>
          </a:xfrm>
          <a:custGeom>
            <a:avLst/>
            <a:gdLst/>
            <a:ahLst/>
            <a:cxnLst/>
            <a:rect l="l" t="t" r="r" b="b"/>
            <a:pathLst>
              <a:path w="12191365" h="443865">
                <a:moveTo>
                  <a:pt x="0" y="443484"/>
                </a:moveTo>
                <a:lnTo>
                  <a:pt x="12191238" y="443484"/>
                </a:lnTo>
                <a:lnTo>
                  <a:pt x="12191238" y="0"/>
                </a:lnTo>
                <a:lnTo>
                  <a:pt x="0" y="0"/>
                </a:lnTo>
                <a:lnTo>
                  <a:pt x="0" y="4434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51350"/>
          </a:xfrm>
          <a:custGeom>
            <a:avLst/>
            <a:gdLst/>
            <a:ahLst/>
            <a:cxnLst/>
            <a:rect l="l" t="t" r="r" b="b"/>
            <a:pathLst>
              <a:path w="12191365" h="4451350">
                <a:moveTo>
                  <a:pt x="0" y="4450842"/>
                </a:moveTo>
                <a:lnTo>
                  <a:pt x="12191238" y="4450842"/>
                </a:lnTo>
                <a:lnTo>
                  <a:pt x="12191238" y="0"/>
                </a:lnTo>
                <a:lnTo>
                  <a:pt x="0" y="0"/>
                </a:lnTo>
                <a:lnTo>
                  <a:pt x="0" y="445084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directvads-media.s3-accelerate.amazonaws.com/2024/02/DIRECTV-2024-Annual-Addressable-Report-Feb.pdf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4072" y="563566"/>
            <a:ext cx="964311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spend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 expected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almost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double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between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2026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449466" y="54504"/>
            <a:ext cx="1562100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5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addressable</a:t>
            </a:r>
            <a:r>
              <a:rPr dirty="0" sz="1050" spc="-4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TV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119" y="5964242"/>
            <a:ext cx="212598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DIRECTV,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Key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Trends</a:t>
            </a:r>
            <a:r>
              <a:rPr dirty="0" sz="700" spc="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Addressable,</a:t>
            </a:r>
            <a:r>
              <a:rPr dirty="0" sz="700" spc="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2024.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74"/>
            <a:ext cx="2032000" cy="264160"/>
          </a:xfrm>
          <a:custGeom>
            <a:avLst/>
            <a:gdLst/>
            <a:ahLst/>
            <a:cxnLst/>
            <a:rect l="l" t="t" r="r" b="b"/>
            <a:pathLst>
              <a:path w="2032000" h="264160">
                <a:moveTo>
                  <a:pt x="2031492" y="0"/>
                </a:moveTo>
                <a:lnTo>
                  <a:pt x="0" y="0"/>
                </a:lnTo>
                <a:lnTo>
                  <a:pt x="0" y="263639"/>
                </a:lnTo>
                <a:lnTo>
                  <a:pt x="2031492" y="263639"/>
                </a:lnTo>
                <a:lnTo>
                  <a:pt x="2031492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2032000" cy="2641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Addressable</a:t>
            </a:r>
            <a:r>
              <a:rPr dirty="0" sz="12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Spend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-4762" y="6132385"/>
            <a:ext cx="12201525" cy="287020"/>
            <a:chOff x="-4762" y="6132385"/>
            <a:chExt cx="12201525" cy="287020"/>
          </a:xfrm>
        </p:grpSpPr>
        <p:sp>
          <p:nvSpPr>
            <p:cNvPr id="11" name="object 11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3698450" y="6166036"/>
            <a:ext cx="4947920" cy="626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see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on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DIRECTV’s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‘Key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Trends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in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Addressable’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1200">
              <a:latin typeface="Arial"/>
              <a:cs typeface="Arial"/>
            </a:endParaRPr>
          </a:p>
          <a:p>
            <a:pPr marL="320675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2756916" y="2644139"/>
            <a:ext cx="0" cy="3126105"/>
          </a:xfrm>
          <a:custGeom>
            <a:avLst/>
            <a:gdLst/>
            <a:ahLst/>
            <a:cxnLst/>
            <a:rect l="l" t="t" r="r" b="b"/>
            <a:pathLst>
              <a:path w="0" h="3126104">
                <a:moveTo>
                  <a:pt x="0" y="3125724"/>
                </a:moveTo>
                <a:lnTo>
                  <a:pt x="0" y="0"/>
                </a:lnTo>
              </a:path>
            </a:pathLst>
          </a:custGeom>
          <a:ln w="952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2756916" y="5143500"/>
            <a:ext cx="3450590" cy="47117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0604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83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$9.5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756916" y="4363211"/>
            <a:ext cx="4322445" cy="46990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047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25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$11.9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756916" y="3581400"/>
            <a:ext cx="5120640" cy="47117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0541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830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$14.1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756916" y="2799588"/>
            <a:ext cx="6247130" cy="47117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1054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30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$17.2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207252" y="5143500"/>
            <a:ext cx="509270" cy="47117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05410" rIns="0" bIns="0" rtlCol="0" vert="horz">
            <a:spAutoFit/>
          </a:bodyPr>
          <a:lstStyle/>
          <a:p>
            <a:pPr marL="57150">
              <a:lnSpc>
                <a:spcPct val="100000"/>
              </a:lnSpc>
              <a:spcBef>
                <a:spcPts val="830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$1.4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078980" y="4363211"/>
            <a:ext cx="544195" cy="46990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04775" rIns="0" bIns="0" rtlCol="0" vert="horz">
            <a:spAutoFit/>
          </a:bodyPr>
          <a:lstStyle/>
          <a:p>
            <a:pPr marL="74930">
              <a:lnSpc>
                <a:spcPct val="100000"/>
              </a:lnSpc>
              <a:spcBef>
                <a:spcPts val="82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$1.5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877556" y="3581400"/>
            <a:ext cx="617220" cy="47117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04775" rIns="0" bIns="0" rtlCol="0" vert="horz">
            <a:spAutoFit/>
          </a:bodyPr>
          <a:lstStyle/>
          <a:p>
            <a:pPr marL="111760">
              <a:lnSpc>
                <a:spcPct val="100000"/>
              </a:lnSpc>
              <a:spcBef>
                <a:spcPts val="82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$1.7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9003792" y="2799588"/>
            <a:ext cx="654050" cy="47117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05410" rIns="0" bIns="0" rtlCol="0" vert="horz">
            <a:spAutoFit/>
          </a:bodyPr>
          <a:lstStyle/>
          <a:p>
            <a:pPr marL="128905">
              <a:lnSpc>
                <a:spcPct val="100000"/>
              </a:lnSpc>
              <a:spcBef>
                <a:spcPts val="830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$1.8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101689" y="5226429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101689" y="4445051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101689" y="3663674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2025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101689" y="2882295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2026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4453128" y="2308860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99060" y="0"/>
                </a:moveTo>
                <a:lnTo>
                  <a:pt x="0" y="0"/>
                </a:lnTo>
                <a:lnTo>
                  <a:pt x="0" y="99060"/>
                </a:lnTo>
                <a:lnTo>
                  <a:pt x="99060" y="99060"/>
                </a:lnTo>
                <a:lnTo>
                  <a:pt x="99060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6265164" y="2308860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99060" y="0"/>
                </a:moveTo>
                <a:lnTo>
                  <a:pt x="0" y="0"/>
                </a:lnTo>
                <a:lnTo>
                  <a:pt x="0" y="99060"/>
                </a:lnTo>
                <a:lnTo>
                  <a:pt x="99060" y="99060"/>
                </a:lnTo>
                <a:lnTo>
                  <a:pt x="9906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502021" y="1721604"/>
            <a:ext cx="3312795" cy="7397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18110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Expected</a:t>
            </a:r>
            <a:r>
              <a:rPr dirty="0" u="sng" sz="1600" spc="-10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Addressable</a:t>
            </a:r>
            <a:r>
              <a:rPr dirty="0" u="sng" sz="1600" spc="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Spend</a:t>
            </a:r>
            <a:endParaRPr sz="1600">
              <a:latin typeface="Arial"/>
              <a:cs typeface="Arial"/>
            </a:endParaRPr>
          </a:p>
          <a:p>
            <a:pPr algn="ctr" marR="117475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$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Billions,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2023-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2026</a:t>
            </a:r>
            <a:endParaRPr sz="1400">
              <a:latin typeface="Arial"/>
              <a:cs typeface="Arial"/>
            </a:endParaRPr>
          </a:p>
          <a:p>
            <a:pPr algn="ctr" marL="81280">
              <a:lnSpc>
                <a:spcPct val="100000"/>
              </a:lnSpc>
              <a:spcBef>
                <a:spcPts val="365"/>
              </a:spcBef>
              <a:tabLst>
                <a:tab pos="1893570" algn="l"/>
              </a:tabLst>
            </a:pPr>
            <a:r>
              <a:rPr dirty="0" sz="1400" spc="-35">
                <a:solidFill>
                  <a:srgbClr val="1B1363"/>
                </a:solidFill>
                <a:latin typeface="Arial"/>
                <a:cs typeface="Arial"/>
              </a:rPr>
              <a:t>CTV</a:t>
            </a:r>
            <a:r>
              <a:rPr dirty="0" sz="1400" spc="-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50">
                <a:solidFill>
                  <a:srgbClr val="1B1363"/>
                </a:solidFill>
                <a:latin typeface="Arial"/>
                <a:cs typeface="Arial"/>
              </a:rPr>
              <a:t>STB</a:t>
            </a:r>
            <a:r>
              <a:rPr dirty="0" sz="14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784973" y="5210006"/>
            <a:ext cx="596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$10.9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694344" y="4453111"/>
            <a:ext cx="596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$13.4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8587027" y="3645239"/>
            <a:ext cx="596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$15.8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9745801" y="2868227"/>
            <a:ext cx="596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$18.9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0533888" y="2284476"/>
            <a:ext cx="974090" cy="588645"/>
          </a:xfrm>
          <a:prstGeom prst="rect">
            <a:avLst/>
          </a:prstGeom>
          <a:solidFill>
            <a:srgbClr val="FFFFFF"/>
          </a:solidFill>
          <a:ln w="9525">
            <a:solidFill>
              <a:srgbClr val="4EBDA3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192405">
              <a:lnSpc>
                <a:spcPts val="2155"/>
              </a:lnSpc>
              <a:spcBef>
                <a:spcPts val="310"/>
              </a:spcBef>
            </a:pPr>
            <a:r>
              <a:rPr dirty="0" u="sng" sz="1800" spc="-20" b="1">
                <a:solidFill>
                  <a:srgbClr val="4EBDA3"/>
                </a:solidFill>
                <a:uFill>
                  <a:solidFill>
                    <a:srgbClr val="4EBDA3"/>
                  </a:solidFill>
                </a:uFill>
                <a:latin typeface="Arial"/>
                <a:cs typeface="Arial"/>
              </a:rPr>
              <a:t>+73%</a:t>
            </a:r>
            <a:endParaRPr sz="1800">
              <a:latin typeface="Arial"/>
              <a:cs typeface="Arial"/>
            </a:endParaRPr>
          </a:p>
          <a:p>
            <a:pPr marL="151130">
              <a:lnSpc>
                <a:spcPts val="1675"/>
              </a:lnSpc>
            </a:pPr>
            <a:r>
              <a:rPr dirty="0" sz="1400">
                <a:solidFill>
                  <a:srgbClr val="4EBDA3"/>
                </a:solidFill>
                <a:latin typeface="Arial"/>
                <a:cs typeface="Arial"/>
              </a:rPr>
              <a:t>vs.</a:t>
            </a:r>
            <a:r>
              <a:rPr dirty="0" sz="1400" spc="-15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4EBDA3"/>
                </a:solidFill>
                <a:latin typeface="Arial"/>
                <a:cs typeface="Arial"/>
              </a:rPr>
              <a:t>2023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633D14-6734-42C4-BE17-2FD03CBE1337}"/>
</file>

<file path=customXml/itemProps2.xml><?xml version="1.0" encoding="utf-8"?>
<ds:datastoreItem xmlns:ds="http://schemas.openxmlformats.org/officeDocument/2006/customXml" ds:itemID="{E27F680D-A501-4CD8-9F01-0A3A2F7611B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2024-05-01T17:43:40Z</dcterms:created>
  <dcterms:modified xsi:type="dcterms:W3CDTF">2024-05-01T17:43:40Z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