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60235"/>
            <a:ext cx="12191365" cy="398145"/>
          </a:xfrm>
          <a:custGeom>
            <a:avLst/>
            <a:gdLst/>
            <a:ahLst/>
            <a:cxnLst/>
            <a:rect l="l" t="t" r="r" b="b"/>
            <a:pathLst>
              <a:path w="12191365" h="398145">
                <a:moveTo>
                  <a:pt x="0" y="397763"/>
                </a:moveTo>
                <a:lnTo>
                  <a:pt x="12191238" y="397763"/>
                </a:lnTo>
                <a:lnTo>
                  <a:pt x="12191238" y="0"/>
                </a:lnTo>
                <a:lnTo>
                  <a:pt x="0" y="0"/>
                </a:lnTo>
                <a:lnTo>
                  <a:pt x="0" y="39776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97070"/>
          </a:xfrm>
          <a:custGeom>
            <a:avLst/>
            <a:gdLst/>
            <a:ahLst/>
            <a:cxnLst/>
            <a:rect l="l" t="t" r="r" b="b"/>
            <a:pathLst>
              <a:path w="12191365" h="4497070">
                <a:moveTo>
                  <a:pt x="0" y="4496562"/>
                </a:moveTo>
                <a:lnTo>
                  <a:pt x="12191238" y="4496562"/>
                </a:lnTo>
                <a:lnTo>
                  <a:pt x="12191238" y="0"/>
                </a:lnTo>
                <a:lnTo>
                  <a:pt x="0" y="0"/>
                </a:lnTo>
                <a:lnTo>
                  <a:pt x="0" y="449656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79"/>
            <a:ext cx="11708774" cy="350519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0" y="6182867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67"/>
                </a:lnTo>
                <a:lnTo>
                  <a:pt x="12192000" y="277367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6182867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</a:path>
              <a:path w="12192000" h="277495">
                <a:moveTo>
                  <a:pt x="12192000" y="277367"/>
                </a:moveTo>
                <a:lnTo>
                  <a:pt x="0" y="277367"/>
                </a:lnTo>
                <a:lnTo>
                  <a:pt x="0" y="0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thevab.com/insight/social-video-ecosystem?utm_source=website&amp;utm_medium=resource-center&amp;utm_campaign=grab-n-gos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398387"/>
            <a:ext cx="8447405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Spend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has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more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than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tripled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since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2019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will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soon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represent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$40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billion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marketplace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379325" y="54504"/>
            <a:ext cx="1700530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03505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5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05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social</a:t>
            </a:r>
            <a:r>
              <a:rPr dirty="0" sz="1050" spc="-4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video</a:t>
            </a:r>
            <a:r>
              <a:rPr dirty="0" sz="105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2750554" y="6210993"/>
            <a:ext cx="6698615" cy="581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download the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full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report,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‘What is…</a:t>
            </a:r>
            <a:r>
              <a:rPr dirty="0" u="sng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The</a:t>
            </a:r>
            <a:r>
              <a:rPr dirty="0" u="sng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Social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Video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Ecosystem’</a:t>
            </a:r>
            <a:r>
              <a:rPr dirty="0" u="none" sz="1200" spc="-75" b="1" i="1">
                <a:solidFill>
                  <a:srgbClr val="FFE600"/>
                </a:solid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learn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1200">
              <a:latin typeface="Arial"/>
              <a:cs typeface="Arial"/>
            </a:endParaRPr>
          </a:p>
          <a:p>
            <a:pPr marL="126873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74"/>
            <a:ext cx="1923414" cy="264160"/>
          </a:xfrm>
          <a:custGeom>
            <a:avLst/>
            <a:gdLst/>
            <a:ahLst/>
            <a:cxnLst/>
            <a:rect l="l" t="t" r="r" b="b"/>
            <a:pathLst>
              <a:path w="1923414" h="264160">
                <a:moveTo>
                  <a:pt x="1923275" y="0"/>
                </a:moveTo>
                <a:lnTo>
                  <a:pt x="0" y="0"/>
                </a:lnTo>
                <a:lnTo>
                  <a:pt x="0" y="263639"/>
                </a:lnTo>
                <a:lnTo>
                  <a:pt x="1923275" y="263639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1923414" cy="264160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365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6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dirty="0" sz="1200" spc="-3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Video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7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Spend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1175003" y="2732544"/>
            <a:ext cx="9842500" cy="2760345"/>
            <a:chOff x="1175003" y="2732544"/>
            <a:chExt cx="9842500" cy="2760345"/>
          </a:xfrm>
        </p:grpSpPr>
        <p:sp>
          <p:nvSpPr>
            <p:cNvPr id="11" name="object 11" descr=""/>
            <p:cNvSpPr/>
            <p:nvPr/>
          </p:nvSpPr>
          <p:spPr>
            <a:xfrm>
              <a:off x="1592580" y="2732544"/>
              <a:ext cx="9006840" cy="2755900"/>
            </a:xfrm>
            <a:custGeom>
              <a:avLst/>
              <a:gdLst/>
              <a:ahLst/>
              <a:cxnLst/>
              <a:rect l="l" t="t" r="r" b="b"/>
              <a:pathLst>
                <a:path w="9006840" h="2755900">
                  <a:moveTo>
                    <a:pt x="804672" y="2037575"/>
                  </a:moveTo>
                  <a:lnTo>
                    <a:pt x="0" y="2037575"/>
                  </a:lnTo>
                  <a:lnTo>
                    <a:pt x="0" y="2755379"/>
                  </a:lnTo>
                  <a:lnTo>
                    <a:pt x="804672" y="2755379"/>
                  </a:lnTo>
                  <a:lnTo>
                    <a:pt x="804672" y="2037575"/>
                  </a:lnTo>
                  <a:close/>
                </a:path>
                <a:path w="9006840" h="2755900">
                  <a:moveTo>
                    <a:pt x="2444496" y="1786115"/>
                  </a:moveTo>
                  <a:lnTo>
                    <a:pt x="1639824" y="1786115"/>
                  </a:lnTo>
                  <a:lnTo>
                    <a:pt x="1639824" y="2755379"/>
                  </a:lnTo>
                  <a:lnTo>
                    <a:pt x="2444496" y="2755379"/>
                  </a:lnTo>
                  <a:lnTo>
                    <a:pt x="2444496" y="1786115"/>
                  </a:lnTo>
                  <a:close/>
                </a:path>
                <a:path w="9006840" h="2755900">
                  <a:moveTo>
                    <a:pt x="4085844" y="1225308"/>
                  </a:moveTo>
                  <a:lnTo>
                    <a:pt x="3281172" y="1225308"/>
                  </a:lnTo>
                  <a:lnTo>
                    <a:pt x="3281172" y="2755379"/>
                  </a:lnTo>
                  <a:lnTo>
                    <a:pt x="4085844" y="2755379"/>
                  </a:lnTo>
                  <a:lnTo>
                    <a:pt x="4085844" y="1225308"/>
                  </a:lnTo>
                  <a:close/>
                </a:path>
                <a:path w="9006840" h="2755900">
                  <a:moveTo>
                    <a:pt x="5725668" y="858012"/>
                  </a:moveTo>
                  <a:lnTo>
                    <a:pt x="4920996" y="858012"/>
                  </a:lnTo>
                  <a:lnTo>
                    <a:pt x="4920996" y="2755379"/>
                  </a:lnTo>
                  <a:lnTo>
                    <a:pt x="5725668" y="2755379"/>
                  </a:lnTo>
                  <a:lnTo>
                    <a:pt x="5725668" y="858012"/>
                  </a:lnTo>
                  <a:close/>
                </a:path>
                <a:path w="9006840" h="2755900">
                  <a:moveTo>
                    <a:pt x="7367016" y="457200"/>
                  </a:moveTo>
                  <a:lnTo>
                    <a:pt x="6562344" y="457200"/>
                  </a:lnTo>
                  <a:lnTo>
                    <a:pt x="6562344" y="2755379"/>
                  </a:lnTo>
                  <a:lnTo>
                    <a:pt x="7367016" y="2755379"/>
                  </a:lnTo>
                  <a:lnTo>
                    <a:pt x="7367016" y="457200"/>
                  </a:lnTo>
                  <a:close/>
                </a:path>
                <a:path w="9006840" h="2755900">
                  <a:moveTo>
                    <a:pt x="9006840" y="0"/>
                  </a:moveTo>
                  <a:lnTo>
                    <a:pt x="8202168" y="0"/>
                  </a:lnTo>
                  <a:lnTo>
                    <a:pt x="8202168" y="2755379"/>
                  </a:lnTo>
                  <a:lnTo>
                    <a:pt x="9006840" y="2755379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175003" y="5487923"/>
              <a:ext cx="9842500" cy="0"/>
            </a:xfrm>
            <a:custGeom>
              <a:avLst/>
              <a:gdLst/>
              <a:ahLst/>
              <a:cxnLst/>
              <a:rect l="l" t="t" r="r" b="b"/>
              <a:pathLst>
                <a:path w="9842500" h="0">
                  <a:moveTo>
                    <a:pt x="0" y="0"/>
                  </a:moveTo>
                  <a:lnTo>
                    <a:pt x="9841992" y="0"/>
                  </a:lnTo>
                </a:path>
              </a:pathLst>
            </a:custGeom>
            <a:ln w="9525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1702032" y="2385950"/>
            <a:ext cx="8792845" cy="2337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$43.3</a:t>
            </a:r>
            <a:endParaRPr sz="1800">
              <a:latin typeface="Arial"/>
              <a:cs typeface="Arial"/>
            </a:endParaRPr>
          </a:p>
          <a:p>
            <a:pPr algn="ctr" marL="4914900">
              <a:lnSpc>
                <a:spcPct val="100000"/>
              </a:lnSpc>
              <a:spcBef>
                <a:spcPts val="1435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$36.1</a:t>
            </a:r>
            <a:endParaRPr sz="1800">
              <a:latin typeface="Arial"/>
              <a:cs typeface="Arial"/>
            </a:endParaRPr>
          </a:p>
          <a:p>
            <a:pPr algn="ctr" marL="1634489">
              <a:lnSpc>
                <a:spcPct val="100000"/>
              </a:lnSpc>
              <a:spcBef>
                <a:spcPts val="1005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$29.8</a:t>
            </a:r>
            <a:endParaRPr sz="1800">
              <a:latin typeface="Arial"/>
              <a:cs typeface="Arial"/>
            </a:endParaRPr>
          </a:p>
          <a:p>
            <a:pPr algn="ctr" marR="1638300">
              <a:lnSpc>
                <a:spcPct val="100000"/>
              </a:lnSpc>
              <a:spcBef>
                <a:spcPts val="725"/>
              </a:spcBef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$24.1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endParaRPr sz="1800">
              <a:latin typeface="Arial"/>
              <a:cs typeface="Arial"/>
            </a:endParaRPr>
          </a:p>
          <a:p>
            <a:pPr marL="1647189">
              <a:lnSpc>
                <a:spcPts val="2065"/>
              </a:lnSpc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$15.2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065"/>
              </a:lnSpc>
            </a:pPr>
            <a:r>
              <a:rPr dirty="0" sz="1800" spc="-10" b="1">
                <a:solidFill>
                  <a:srgbClr val="1B1363"/>
                </a:solidFill>
                <a:latin typeface="Arial"/>
                <a:cs typeface="Arial"/>
              </a:rPr>
              <a:t>$11.3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40119" y="5510686"/>
            <a:ext cx="11370945" cy="616585"/>
          </a:xfrm>
          <a:prstGeom prst="rect">
            <a:avLst/>
          </a:prstGeom>
        </p:spPr>
        <p:txBody>
          <a:bodyPr wrap="square" lIns="0" tIns="106045" rIns="0" bIns="0" rtlCol="0" vert="horz">
            <a:spAutoFit/>
          </a:bodyPr>
          <a:lstStyle/>
          <a:p>
            <a:pPr marL="1228090">
              <a:lnSpc>
                <a:spcPct val="100000"/>
              </a:lnSpc>
              <a:spcBef>
                <a:spcPts val="835"/>
              </a:spcBef>
              <a:tabLst>
                <a:tab pos="2868930" algn="l"/>
                <a:tab pos="4509135" algn="l"/>
                <a:tab pos="6149975" algn="l"/>
                <a:tab pos="7790815" algn="l"/>
                <a:tab pos="9431020" algn="l"/>
              </a:tabLst>
            </a:pP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2019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2020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2021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2022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2023</a:t>
            </a:r>
            <a:r>
              <a:rPr dirty="0" sz="1600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endParaRPr sz="16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315"/>
              </a:spcBef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Source: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eMarketer,</a:t>
            </a:r>
            <a:r>
              <a:rPr dirty="0" sz="700" spc="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‘Social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Video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Ad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Spending</a:t>
            </a:r>
            <a:r>
              <a:rPr dirty="0" sz="700" spc="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Forecast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2023,’ 1/24/23.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Note: excludes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spending</a:t>
            </a:r>
            <a:r>
              <a:rPr dirty="0" sz="700" spc="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by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marketers</a:t>
            </a:r>
            <a:r>
              <a:rPr dirty="0" sz="700" spc="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that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goes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toward</a:t>
            </a:r>
            <a:r>
              <a:rPr dirty="0" sz="700" spc="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developing</a:t>
            </a:r>
            <a:r>
              <a:rPr dirty="0" sz="700" spc="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or maintaining</a:t>
            </a:r>
            <a:r>
              <a:rPr dirty="0" sz="700" spc="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organic</a:t>
            </a:r>
            <a:r>
              <a:rPr dirty="0" sz="700" spc="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social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video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content;</a:t>
            </a:r>
            <a:r>
              <a:rPr dirty="0" sz="700" spc="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b="1">
                <a:solidFill>
                  <a:srgbClr val="001F5F"/>
                </a:solidFill>
                <a:latin typeface="Arial"/>
                <a:cs typeface="Arial"/>
              </a:rPr>
              <a:t>excludes</a:t>
            </a:r>
            <a:r>
              <a:rPr dirty="0" sz="700" spc="10" b="1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b="1">
                <a:solidFill>
                  <a:srgbClr val="001F5F"/>
                </a:solidFill>
                <a:latin typeface="Arial"/>
                <a:cs typeface="Arial"/>
              </a:rPr>
              <a:t>YouTube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;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includes paid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video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advertising</a:t>
            </a:r>
            <a:r>
              <a:rPr dirty="0" sz="700" spc="5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appearing</a:t>
            </a:r>
            <a:r>
              <a:rPr dirty="0" sz="700" spc="4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within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social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networks,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social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network</a:t>
            </a:r>
            <a:r>
              <a:rPr dirty="0" sz="700" spc="5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games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social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network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apps.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Ad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Spend</a:t>
            </a:r>
            <a:r>
              <a:rPr dirty="0" sz="700" spc="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Forecast</a:t>
            </a:r>
            <a:r>
              <a:rPr dirty="0" sz="700" spc="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based</a:t>
            </a:r>
            <a:r>
              <a:rPr dirty="0" sz="700" spc="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October</a:t>
            </a:r>
            <a:r>
              <a:rPr dirty="0" sz="700" spc="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2022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data.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Note: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YouTube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advertising</a:t>
            </a:r>
            <a:r>
              <a:rPr dirty="0" sz="700" spc="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revenues,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from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eMarketer:</a:t>
            </a:r>
            <a:r>
              <a:rPr dirty="0" sz="700" spc="4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2019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$3.4B,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2020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$4.5B, 2021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$6.5B, 2022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$6.9B,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2023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700" spc="-1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$7.4B,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2024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-</a:t>
            </a:r>
            <a:r>
              <a:rPr dirty="0" sz="700" spc="-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$8.5B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605888" y="1721658"/>
            <a:ext cx="2980690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Social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Video</a:t>
            </a:r>
            <a:r>
              <a:rPr dirty="0" u="sng" sz="1600" spc="-1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Spending</a:t>
            </a:r>
            <a:endParaRPr sz="1600">
              <a:latin typeface="Arial"/>
              <a:cs typeface="Arial"/>
            </a:endParaRPr>
          </a:p>
          <a:p>
            <a:pPr marL="1039494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$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Billions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C1635B-89BF-4D01-A12B-F6432D5326E5}"/>
</file>

<file path=customXml/itemProps2.xml><?xml version="1.0" encoding="utf-8"?>
<ds:datastoreItem xmlns:ds="http://schemas.openxmlformats.org/officeDocument/2006/customXml" ds:itemID="{F1ED5895-FD5E-4C85-9D8F-9566EA8D35D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2024-05-01T17:45:15Z</dcterms:created>
  <dcterms:modified xsi:type="dcterms:W3CDTF">2024-05-01T17:45:15Z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