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2192000" cy="6858000"/>
  <p:notesSz cx="12192000" cy="68580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61" y="6460235"/>
            <a:ext cx="12191365" cy="398145"/>
          </a:xfrm>
          <a:custGeom>
            <a:avLst/>
            <a:gdLst/>
            <a:ahLst/>
            <a:cxnLst/>
            <a:rect l="l" t="t" r="r" b="b"/>
            <a:pathLst>
              <a:path w="12191365" h="398145">
                <a:moveTo>
                  <a:pt x="0" y="397763"/>
                </a:moveTo>
                <a:lnTo>
                  <a:pt x="12191238" y="397763"/>
                </a:lnTo>
                <a:lnTo>
                  <a:pt x="12191238" y="0"/>
                </a:lnTo>
                <a:lnTo>
                  <a:pt x="0" y="0"/>
                </a:lnTo>
                <a:lnTo>
                  <a:pt x="0" y="397763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761" y="1686305"/>
            <a:ext cx="12191365" cy="4497070"/>
          </a:xfrm>
          <a:custGeom>
            <a:avLst/>
            <a:gdLst/>
            <a:ahLst/>
            <a:cxnLst/>
            <a:rect l="l" t="t" r="r" b="b"/>
            <a:pathLst>
              <a:path w="12191365" h="4497070">
                <a:moveTo>
                  <a:pt x="0" y="4496562"/>
                </a:moveTo>
                <a:lnTo>
                  <a:pt x="12191238" y="4496562"/>
                </a:lnTo>
                <a:lnTo>
                  <a:pt x="12191238" y="0"/>
                </a:lnTo>
                <a:lnTo>
                  <a:pt x="0" y="0"/>
                </a:lnTo>
                <a:lnTo>
                  <a:pt x="0" y="4496562"/>
                </a:lnTo>
                <a:close/>
              </a:path>
            </a:pathLst>
          </a:custGeom>
          <a:solidFill>
            <a:srgbClr val="E1E8F0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8" name="bg object 18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83108" y="6507479"/>
            <a:ext cx="11708774" cy="350519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6182867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12192000" y="0"/>
                </a:moveTo>
                <a:lnTo>
                  <a:pt x="0" y="0"/>
                </a:lnTo>
                <a:lnTo>
                  <a:pt x="0" y="277367"/>
                </a:lnTo>
                <a:lnTo>
                  <a:pt x="12192000" y="277367"/>
                </a:lnTo>
                <a:lnTo>
                  <a:pt x="12192000" y="0"/>
                </a:lnTo>
                <a:close/>
              </a:path>
            </a:pathLst>
          </a:custGeom>
          <a:solidFill>
            <a:srgbClr val="EC3B8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0" y="6182867"/>
            <a:ext cx="12192000" cy="277495"/>
          </a:xfrm>
          <a:custGeom>
            <a:avLst/>
            <a:gdLst/>
            <a:ahLst/>
            <a:cxnLst/>
            <a:rect l="l" t="t" r="r" b="b"/>
            <a:pathLst>
              <a:path w="12192000" h="277495">
                <a:moveTo>
                  <a:pt x="0" y="0"/>
                </a:moveTo>
                <a:lnTo>
                  <a:pt x="12192000" y="0"/>
                </a:lnTo>
              </a:path>
              <a:path w="12192000" h="277495">
                <a:moveTo>
                  <a:pt x="12192000" y="277367"/>
                </a:moveTo>
                <a:lnTo>
                  <a:pt x="0" y="277367"/>
                </a:lnTo>
                <a:lnTo>
                  <a:pt x="0" y="0"/>
                </a:lnTo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thevab.com/signin?utm_source=website&amp;utm_medium=resource-center&amp;utm_campaign=grab-n-gos" TargetMode="External"/><Relationship Id="rId3" Type="http://schemas.openxmlformats.org/officeDocument/2006/relationships/image" Target="../media/image2.png"/><Relationship Id="rId4" Type="http://schemas.openxmlformats.org/officeDocument/2006/relationships/hyperlink" Target="https://thevab.com/insight/social-video-ecosystem?utm_source=website&amp;utm_medium=resource-center&amp;utm_campaign=grab-n-gos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343435" y="398387"/>
            <a:ext cx="8447405" cy="8185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Spend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has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more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than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tripled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since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2019</a:t>
            </a:r>
            <a:r>
              <a:rPr dirty="0" sz="2600" spc="-1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and</a:t>
            </a:r>
            <a:r>
              <a:rPr dirty="0" sz="2600" spc="-3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will</a:t>
            </a:r>
            <a:r>
              <a:rPr dirty="0" sz="2600" spc="-4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soon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represent</a:t>
            </a:r>
            <a:r>
              <a:rPr dirty="0" sz="2600" spc="-4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a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$40</a:t>
            </a:r>
            <a:r>
              <a:rPr dirty="0" sz="2600" spc="-25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b="1">
                <a:solidFill>
                  <a:srgbClr val="1B1363"/>
                </a:solidFill>
                <a:latin typeface="Arial"/>
                <a:cs typeface="Arial"/>
              </a:rPr>
              <a:t>billion</a:t>
            </a:r>
            <a:r>
              <a:rPr dirty="0" sz="2600" spc="-20" b="1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2600" spc="-10" b="1">
                <a:solidFill>
                  <a:srgbClr val="1B1363"/>
                </a:solidFill>
                <a:latin typeface="Arial"/>
                <a:cs typeface="Arial"/>
              </a:rPr>
              <a:t>marketplace</a:t>
            </a:r>
            <a:endParaRPr sz="26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10379325" y="54504"/>
            <a:ext cx="1700530" cy="3467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 indent="103505">
              <a:lnSpc>
                <a:spcPct val="100000"/>
              </a:lnSpc>
              <a:spcBef>
                <a:spcPts val="105"/>
              </a:spcBef>
            </a:pP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Scan</a:t>
            </a:r>
            <a:r>
              <a:rPr dirty="0" sz="1050" spc="-3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or</a:t>
            </a:r>
            <a:r>
              <a:rPr dirty="0" sz="1050" spc="-1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click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to</a:t>
            </a:r>
            <a:r>
              <a:rPr dirty="0" sz="1050" spc="-2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access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more</a:t>
            </a:r>
            <a:r>
              <a:rPr dirty="0" sz="1050" spc="-2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social</a:t>
            </a:r>
            <a:r>
              <a:rPr dirty="0" sz="1050" spc="-45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b="1">
                <a:solidFill>
                  <a:srgbClr val="EC3B8D"/>
                </a:solidFill>
                <a:latin typeface="Arial"/>
                <a:cs typeface="Arial"/>
              </a:rPr>
              <a:t>video</a:t>
            </a:r>
            <a:r>
              <a:rPr dirty="0" sz="1050" spc="-30" b="1">
                <a:solidFill>
                  <a:srgbClr val="EC3B8D"/>
                </a:solidFill>
                <a:latin typeface="Arial"/>
                <a:cs typeface="Arial"/>
              </a:rPr>
              <a:t> </a:t>
            </a:r>
            <a:r>
              <a:rPr dirty="0" sz="1050" spc="-10" b="1">
                <a:solidFill>
                  <a:srgbClr val="EC3B8D"/>
                </a:solidFill>
                <a:latin typeface="Arial"/>
                <a:cs typeface="Arial"/>
              </a:rPr>
              <a:t>insights</a:t>
            </a:r>
            <a:endParaRPr sz="1050">
              <a:latin typeface="Arial"/>
              <a:cs typeface="Arial"/>
            </a:endParaRPr>
          </a:p>
        </p:txBody>
      </p:sp>
      <p:grpSp>
        <p:nvGrpSpPr>
          <p:cNvPr id="4" name="object 4" descr=""/>
          <p:cNvGrpSpPr/>
          <p:nvPr/>
        </p:nvGrpSpPr>
        <p:grpSpPr>
          <a:xfrm>
            <a:off x="10255186" y="-13525"/>
            <a:ext cx="1951989" cy="1700530"/>
            <a:chOff x="10255186" y="-13525"/>
            <a:chExt cx="1951989" cy="1700530"/>
          </a:xfrm>
        </p:grpSpPr>
        <p:pic>
          <p:nvPicPr>
            <p:cNvPr id="5" name="object 5" descr="">
              <a:hlinkClick r:id="rId2"/>
            </p:cNvPr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90442" y="529189"/>
              <a:ext cx="1079826" cy="1080205"/>
            </a:xfrm>
            <a:prstGeom prst="rect">
              <a:avLst/>
            </a:prstGeom>
          </p:spPr>
        </p:pic>
        <p:sp>
          <p:nvSpPr>
            <p:cNvPr id="6" name="object 6" descr=""/>
            <p:cNvSpPr/>
            <p:nvPr/>
          </p:nvSpPr>
          <p:spPr>
            <a:xfrm>
              <a:off x="10269473" y="761"/>
              <a:ext cx="1923414" cy="1671955"/>
            </a:xfrm>
            <a:custGeom>
              <a:avLst/>
              <a:gdLst/>
              <a:ahLst/>
              <a:cxnLst/>
              <a:rect l="l" t="t" r="r" b="b"/>
              <a:pathLst>
                <a:path w="1923415" h="1671955">
                  <a:moveTo>
                    <a:pt x="0" y="0"/>
                  </a:moveTo>
                  <a:lnTo>
                    <a:pt x="1923287" y="0"/>
                  </a:lnTo>
                  <a:lnTo>
                    <a:pt x="1923287" y="1671827"/>
                  </a:lnTo>
                  <a:lnTo>
                    <a:pt x="0" y="1671827"/>
                  </a:lnTo>
                  <a:lnTo>
                    <a:pt x="0" y="0"/>
                  </a:lnTo>
                  <a:close/>
                </a:path>
              </a:pathLst>
            </a:custGeom>
            <a:ln w="28574">
              <a:solidFill>
                <a:srgbClr val="EC3B8D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7" name="object 7" descr=""/>
          <p:cNvSpPr txBox="1"/>
          <p:nvPr/>
        </p:nvSpPr>
        <p:spPr>
          <a:xfrm>
            <a:off x="2750554" y="6210993"/>
            <a:ext cx="6698615" cy="5816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Click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here</a:t>
            </a:r>
            <a:r>
              <a:rPr dirty="0" u="sng" sz="1200" spc="-4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download the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full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report,</a:t>
            </a:r>
            <a:r>
              <a:rPr dirty="0" u="sng" sz="1200" spc="-1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‘What is…</a:t>
            </a:r>
            <a:r>
              <a:rPr dirty="0" u="sng" sz="1200" spc="-2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The</a:t>
            </a:r>
            <a:r>
              <a:rPr dirty="0" u="sng" sz="1200" spc="-15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Social</a:t>
            </a:r>
            <a:r>
              <a:rPr dirty="0" u="sng" sz="1200" spc="-3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Video</a:t>
            </a:r>
            <a:r>
              <a:rPr dirty="0" u="sng" sz="1200" spc="-2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10" b="1" i="1">
                <a:solidFill>
                  <a:srgbClr val="FFE600"/>
                </a:solidFill>
                <a:uFill>
                  <a:solidFill>
                    <a:srgbClr val="FFE600"/>
                  </a:solidFill>
                </a:uFill>
                <a:latin typeface="Arial"/>
                <a:cs typeface="Arial"/>
                <a:hlinkClick r:id="rId4"/>
              </a:rPr>
              <a:t>Ecosystem’</a:t>
            </a:r>
            <a:r>
              <a:rPr dirty="0" u="none" sz="1200" spc="-75" b="1" i="1">
                <a:solidFill>
                  <a:srgbClr val="FFE600"/>
                </a:solid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to</a:t>
            </a:r>
            <a:r>
              <a:rPr dirty="0" u="sng" sz="1200" spc="-1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learn</a:t>
            </a:r>
            <a:r>
              <a:rPr dirty="0" u="sng" sz="1200" spc="-45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 </a:t>
            </a:r>
            <a:r>
              <a:rPr dirty="0" u="sng" sz="1200" spc="-20" b="1" i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cs typeface="Arial"/>
                <a:hlinkClick r:id="rId4"/>
              </a:rPr>
              <a:t>more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60"/>
              </a:spcBef>
            </a:pPr>
            <a:endParaRPr sz="1200">
              <a:latin typeface="Arial"/>
              <a:cs typeface="Arial"/>
            </a:endParaRPr>
          </a:p>
          <a:p>
            <a:pPr marL="1268730">
              <a:lnSpc>
                <a:spcPct val="100000"/>
              </a:lnSpc>
            </a:pP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This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information</a:t>
            </a:r>
            <a:r>
              <a:rPr dirty="0" sz="1000" spc="-2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is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exclusively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provided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to</a:t>
            </a:r>
            <a:r>
              <a:rPr dirty="0" sz="1000" spc="-3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VAB</a:t>
            </a:r>
            <a:r>
              <a:rPr dirty="0" sz="1000" spc="-4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members</a:t>
            </a:r>
            <a:r>
              <a:rPr dirty="0" sz="1000" spc="-15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and</a:t>
            </a:r>
            <a:r>
              <a:rPr dirty="0" sz="1000" spc="-3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b="0">
                <a:solidFill>
                  <a:srgbClr val="FFFFFF"/>
                </a:solidFill>
                <a:latin typeface="Helvetica"/>
                <a:cs typeface="Helvetica"/>
              </a:rPr>
              <a:t>qualified</a:t>
            </a:r>
            <a:r>
              <a:rPr dirty="0" sz="1000" spc="-20" b="0">
                <a:solidFill>
                  <a:srgbClr val="FFFFFF"/>
                </a:solidFill>
                <a:latin typeface="Helvetica"/>
                <a:cs typeface="Helvetica"/>
              </a:rPr>
              <a:t> </a:t>
            </a:r>
            <a:r>
              <a:rPr dirty="0" sz="1000" spc="-10" b="0">
                <a:solidFill>
                  <a:srgbClr val="FFFFFF"/>
                </a:solidFill>
                <a:latin typeface="Helvetica"/>
                <a:cs typeface="Helvetica"/>
              </a:rPr>
              <a:t>marketers.</a:t>
            </a:r>
            <a:endParaRPr sz="1000">
              <a:latin typeface="Helvetica"/>
              <a:cs typeface="Helvetica"/>
            </a:endParaRPr>
          </a:p>
        </p:txBody>
      </p:sp>
      <p:sp>
        <p:nvSpPr>
          <p:cNvPr id="8" name="object 8" descr=""/>
          <p:cNvSpPr/>
          <p:nvPr/>
        </p:nvSpPr>
        <p:spPr>
          <a:xfrm>
            <a:off x="761" y="774"/>
            <a:ext cx="1923414" cy="264160"/>
          </a:xfrm>
          <a:custGeom>
            <a:avLst/>
            <a:gdLst/>
            <a:ahLst/>
            <a:cxnLst/>
            <a:rect l="l" t="t" r="r" b="b"/>
            <a:pathLst>
              <a:path w="1923414" h="264160">
                <a:moveTo>
                  <a:pt x="1923275" y="0"/>
                </a:moveTo>
                <a:lnTo>
                  <a:pt x="0" y="0"/>
                </a:lnTo>
                <a:lnTo>
                  <a:pt x="0" y="263639"/>
                </a:lnTo>
                <a:lnTo>
                  <a:pt x="1923275" y="263639"/>
                </a:lnTo>
                <a:lnTo>
                  <a:pt x="1923275" y="0"/>
                </a:lnTo>
                <a:close/>
              </a:path>
            </a:pathLst>
          </a:custGeom>
          <a:solidFill>
            <a:srgbClr val="1B136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 descr=""/>
          <p:cNvSpPr txBox="1"/>
          <p:nvPr/>
        </p:nvSpPr>
        <p:spPr>
          <a:xfrm>
            <a:off x="761" y="761"/>
            <a:ext cx="1923414" cy="264160"/>
          </a:xfrm>
          <a:prstGeom prst="rect">
            <a:avLst/>
          </a:prstGeom>
          <a:ln w="19050">
            <a:solidFill>
              <a:srgbClr val="042333"/>
            </a:solidFill>
          </a:ln>
        </p:spPr>
        <p:txBody>
          <a:bodyPr wrap="square" lIns="0" tIns="33655" rIns="0" bIns="0" rtlCol="0" vert="horz">
            <a:spAutoFit/>
          </a:bodyPr>
          <a:lstStyle/>
          <a:p>
            <a:pPr marL="90170">
              <a:lnSpc>
                <a:spcPct val="100000"/>
              </a:lnSpc>
              <a:spcBef>
                <a:spcPts val="265"/>
              </a:spcBef>
            </a:pP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Social</a:t>
            </a:r>
            <a:r>
              <a:rPr dirty="0" sz="1200" spc="-3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Video</a:t>
            </a:r>
            <a:r>
              <a:rPr dirty="0" sz="1200" spc="-1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FFFFFF"/>
                </a:solidFill>
                <a:latin typeface="Arial"/>
                <a:cs typeface="Arial"/>
              </a:rPr>
              <a:t>Ad</a:t>
            </a:r>
            <a:r>
              <a:rPr dirty="0" sz="1200" spc="7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FFFFFF"/>
                </a:solidFill>
                <a:latin typeface="Arial"/>
                <a:cs typeface="Arial"/>
              </a:rPr>
              <a:t>Spend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10" name="object 10" descr=""/>
          <p:cNvGrpSpPr/>
          <p:nvPr/>
        </p:nvGrpSpPr>
        <p:grpSpPr>
          <a:xfrm>
            <a:off x="1175003" y="2732544"/>
            <a:ext cx="9842500" cy="2760345"/>
            <a:chOff x="1175003" y="2732544"/>
            <a:chExt cx="9842500" cy="2760345"/>
          </a:xfrm>
        </p:grpSpPr>
        <p:sp>
          <p:nvSpPr>
            <p:cNvPr id="11" name="object 11" descr=""/>
            <p:cNvSpPr/>
            <p:nvPr/>
          </p:nvSpPr>
          <p:spPr>
            <a:xfrm>
              <a:off x="1592580" y="2732544"/>
              <a:ext cx="9006840" cy="2755900"/>
            </a:xfrm>
            <a:custGeom>
              <a:avLst/>
              <a:gdLst/>
              <a:ahLst/>
              <a:cxnLst/>
              <a:rect l="l" t="t" r="r" b="b"/>
              <a:pathLst>
                <a:path w="9006840" h="2755900">
                  <a:moveTo>
                    <a:pt x="804672" y="2037575"/>
                  </a:moveTo>
                  <a:lnTo>
                    <a:pt x="0" y="2037575"/>
                  </a:lnTo>
                  <a:lnTo>
                    <a:pt x="0" y="2755379"/>
                  </a:lnTo>
                  <a:lnTo>
                    <a:pt x="804672" y="2755379"/>
                  </a:lnTo>
                  <a:lnTo>
                    <a:pt x="804672" y="2037575"/>
                  </a:lnTo>
                  <a:close/>
                </a:path>
                <a:path w="9006840" h="2755900">
                  <a:moveTo>
                    <a:pt x="2444496" y="1786115"/>
                  </a:moveTo>
                  <a:lnTo>
                    <a:pt x="1639824" y="1786115"/>
                  </a:lnTo>
                  <a:lnTo>
                    <a:pt x="1639824" y="2755379"/>
                  </a:lnTo>
                  <a:lnTo>
                    <a:pt x="2444496" y="2755379"/>
                  </a:lnTo>
                  <a:lnTo>
                    <a:pt x="2444496" y="1786115"/>
                  </a:lnTo>
                  <a:close/>
                </a:path>
                <a:path w="9006840" h="2755900">
                  <a:moveTo>
                    <a:pt x="4085844" y="1225308"/>
                  </a:moveTo>
                  <a:lnTo>
                    <a:pt x="3281172" y="1225308"/>
                  </a:lnTo>
                  <a:lnTo>
                    <a:pt x="3281172" y="2755379"/>
                  </a:lnTo>
                  <a:lnTo>
                    <a:pt x="4085844" y="2755379"/>
                  </a:lnTo>
                  <a:lnTo>
                    <a:pt x="4085844" y="1225308"/>
                  </a:lnTo>
                  <a:close/>
                </a:path>
                <a:path w="9006840" h="2755900">
                  <a:moveTo>
                    <a:pt x="5725668" y="858012"/>
                  </a:moveTo>
                  <a:lnTo>
                    <a:pt x="4920996" y="858012"/>
                  </a:lnTo>
                  <a:lnTo>
                    <a:pt x="4920996" y="2755379"/>
                  </a:lnTo>
                  <a:lnTo>
                    <a:pt x="5725668" y="2755379"/>
                  </a:lnTo>
                  <a:lnTo>
                    <a:pt x="5725668" y="858012"/>
                  </a:lnTo>
                  <a:close/>
                </a:path>
                <a:path w="9006840" h="2755900">
                  <a:moveTo>
                    <a:pt x="7367016" y="457200"/>
                  </a:moveTo>
                  <a:lnTo>
                    <a:pt x="6562344" y="457200"/>
                  </a:lnTo>
                  <a:lnTo>
                    <a:pt x="6562344" y="2755379"/>
                  </a:lnTo>
                  <a:lnTo>
                    <a:pt x="7367016" y="2755379"/>
                  </a:lnTo>
                  <a:lnTo>
                    <a:pt x="7367016" y="457200"/>
                  </a:lnTo>
                  <a:close/>
                </a:path>
                <a:path w="9006840" h="2755900">
                  <a:moveTo>
                    <a:pt x="9006840" y="0"/>
                  </a:moveTo>
                  <a:lnTo>
                    <a:pt x="8202168" y="0"/>
                  </a:lnTo>
                  <a:lnTo>
                    <a:pt x="8202168" y="2755379"/>
                  </a:lnTo>
                  <a:lnTo>
                    <a:pt x="9006840" y="2755379"/>
                  </a:lnTo>
                  <a:lnTo>
                    <a:pt x="9006840" y="0"/>
                  </a:lnTo>
                  <a:close/>
                </a:path>
              </a:pathLst>
            </a:custGeom>
            <a:solidFill>
              <a:srgbClr val="1B1363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1175003" y="5487923"/>
              <a:ext cx="9842500" cy="0"/>
            </a:xfrm>
            <a:custGeom>
              <a:avLst/>
              <a:gdLst/>
              <a:ahLst/>
              <a:cxnLst/>
              <a:rect l="l" t="t" r="r" b="b"/>
              <a:pathLst>
                <a:path w="9842500" h="0">
                  <a:moveTo>
                    <a:pt x="0" y="0"/>
                  </a:moveTo>
                  <a:lnTo>
                    <a:pt x="9841992" y="0"/>
                  </a:lnTo>
                </a:path>
              </a:pathLst>
            </a:custGeom>
            <a:ln w="9525">
              <a:solidFill>
                <a:srgbClr val="001F5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3" name="object 13" descr=""/>
          <p:cNvSpPr txBox="1"/>
          <p:nvPr/>
        </p:nvSpPr>
        <p:spPr>
          <a:xfrm>
            <a:off x="1702032" y="2385950"/>
            <a:ext cx="8792845" cy="2337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$43.3</a:t>
            </a:r>
            <a:endParaRPr sz="1800">
              <a:latin typeface="Arial"/>
              <a:cs typeface="Arial"/>
            </a:endParaRPr>
          </a:p>
          <a:p>
            <a:pPr algn="ctr" marL="4914900">
              <a:lnSpc>
                <a:spcPct val="100000"/>
              </a:lnSpc>
              <a:spcBef>
                <a:spcPts val="1435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$36.1</a:t>
            </a:r>
            <a:endParaRPr sz="1800">
              <a:latin typeface="Arial"/>
              <a:cs typeface="Arial"/>
            </a:endParaRPr>
          </a:p>
          <a:p>
            <a:pPr algn="ctr" marL="1634489">
              <a:lnSpc>
                <a:spcPct val="100000"/>
              </a:lnSpc>
              <a:spcBef>
                <a:spcPts val="1005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$29.8</a:t>
            </a:r>
            <a:endParaRPr sz="1800">
              <a:latin typeface="Arial"/>
              <a:cs typeface="Arial"/>
            </a:endParaRPr>
          </a:p>
          <a:p>
            <a:pPr algn="ctr" marR="1638300">
              <a:lnSpc>
                <a:spcPct val="100000"/>
              </a:lnSpc>
              <a:spcBef>
                <a:spcPts val="725"/>
              </a:spcBef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$24.1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90"/>
              </a:spcBef>
            </a:pPr>
            <a:endParaRPr sz="1800">
              <a:latin typeface="Arial"/>
              <a:cs typeface="Arial"/>
            </a:endParaRPr>
          </a:p>
          <a:p>
            <a:pPr marL="1647189">
              <a:lnSpc>
                <a:spcPts val="2065"/>
              </a:lnSpc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$15.2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2065"/>
              </a:lnSpc>
            </a:pPr>
            <a:r>
              <a:rPr dirty="0" sz="1800" spc="-10" b="1">
                <a:solidFill>
                  <a:srgbClr val="1B1363"/>
                </a:solidFill>
                <a:latin typeface="Arial"/>
                <a:cs typeface="Arial"/>
              </a:rPr>
              <a:t>$11.3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40119" y="5510686"/>
            <a:ext cx="11370945" cy="616585"/>
          </a:xfrm>
          <a:prstGeom prst="rect">
            <a:avLst/>
          </a:prstGeom>
        </p:spPr>
        <p:txBody>
          <a:bodyPr wrap="square" lIns="0" tIns="106045" rIns="0" bIns="0" rtlCol="0" vert="horz">
            <a:spAutoFit/>
          </a:bodyPr>
          <a:lstStyle/>
          <a:p>
            <a:pPr marL="1228090">
              <a:lnSpc>
                <a:spcPct val="100000"/>
              </a:lnSpc>
              <a:spcBef>
                <a:spcPts val="835"/>
              </a:spcBef>
              <a:tabLst>
                <a:tab pos="2868930" algn="l"/>
                <a:tab pos="4509135" algn="l"/>
                <a:tab pos="6149975" algn="l"/>
                <a:tab pos="7790815" algn="l"/>
                <a:tab pos="9431020" algn="l"/>
              </a:tabLst>
            </a:pP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2019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2020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2021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2022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2023</a:t>
            </a:r>
            <a:r>
              <a:rPr dirty="0" sz="1600">
                <a:solidFill>
                  <a:srgbClr val="1B1363"/>
                </a:solidFill>
                <a:latin typeface="Arial"/>
                <a:cs typeface="Arial"/>
              </a:rPr>
              <a:t>	</a:t>
            </a:r>
            <a:r>
              <a:rPr dirty="0" sz="1600" spc="-20">
                <a:solidFill>
                  <a:srgbClr val="1B1363"/>
                </a:solidFill>
                <a:latin typeface="Arial"/>
                <a:cs typeface="Arial"/>
              </a:rPr>
              <a:t>2024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315"/>
              </a:spcBef>
            </a:pP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Source: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eMarketer,</a:t>
            </a:r>
            <a:r>
              <a:rPr dirty="0" sz="700" spc="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‘Social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Video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Ad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Spending</a:t>
            </a:r>
            <a:r>
              <a:rPr dirty="0" sz="700" spc="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Forecast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2023,’ 1/24/23.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Note: excludes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spending</a:t>
            </a:r>
            <a:r>
              <a:rPr dirty="0" sz="700" spc="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by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marketers</a:t>
            </a:r>
            <a:r>
              <a:rPr dirty="0" sz="700" spc="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that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goes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toward</a:t>
            </a:r>
            <a:r>
              <a:rPr dirty="0" sz="700" spc="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developing</a:t>
            </a:r>
            <a:r>
              <a:rPr dirty="0" sz="700" spc="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or maintaining</a:t>
            </a:r>
            <a:r>
              <a:rPr dirty="0" sz="700" spc="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organic</a:t>
            </a:r>
            <a:r>
              <a:rPr dirty="0" sz="700" spc="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social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video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content;</a:t>
            </a:r>
            <a:r>
              <a:rPr dirty="0" sz="700" spc="3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001F5F"/>
                </a:solidFill>
                <a:latin typeface="Arial"/>
                <a:cs typeface="Arial"/>
              </a:rPr>
              <a:t>excludes</a:t>
            </a:r>
            <a:r>
              <a:rPr dirty="0" sz="700" spc="10" b="1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b="1">
                <a:solidFill>
                  <a:srgbClr val="001F5F"/>
                </a:solidFill>
                <a:latin typeface="Arial"/>
                <a:cs typeface="Arial"/>
              </a:rPr>
              <a:t>YouTube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;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includes paid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video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advertising</a:t>
            </a:r>
            <a:r>
              <a:rPr dirty="0" sz="700" spc="5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appearing</a:t>
            </a:r>
            <a:r>
              <a:rPr dirty="0" sz="700" spc="4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within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social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networks,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social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network</a:t>
            </a:r>
            <a:r>
              <a:rPr dirty="0" sz="700" spc="50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games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and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social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network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apps.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Ad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Spend</a:t>
            </a:r>
            <a:r>
              <a:rPr dirty="0" sz="700" spc="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Forecast</a:t>
            </a:r>
            <a:r>
              <a:rPr dirty="0" sz="700" spc="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based</a:t>
            </a:r>
            <a:r>
              <a:rPr dirty="0" sz="700" spc="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of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October</a:t>
            </a:r>
            <a:r>
              <a:rPr dirty="0" sz="700" spc="2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2022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data.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Note: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YouTube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advertising</a:t>
            </a:r>
            <a:r>
              <a:rPr dirty="0" sz="700" spc="3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revenues,</a:t>
            </a:r>
            <a:r>
              <a:rPr dirty="0" sz="700" spc="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from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eMarketer:</a:t>
            </a:r>
            <a:r>
              <a:rPr dirty="0" sz="700" spc="4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2019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$3.4B,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2020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$4.5B, 2021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$6.5B, 2022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$6.9B,</a:t>
            </a:r>
            <a:r>
              <a:rPr dirty="0" sz="700" spc="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2023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dirty="0" sz="700" spc="-1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$7.4B,</a:t>
            </a:r>
            <a:r>
              <a:rPr dirty="0" sz="700" spc="1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2024</a:t>
            </a:r>
            <a:r>
              <a:rPr dirty="0" sz="700" spc="-2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dirty="0" sz="700" spc="-5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dirty="0" sz="700" spc="-10">
                <a:solidFill>
                  <a:srgbClr val="001F5F"/>
                </a:solidFill>
                <a:latin typeface="Arial"/>
                <a:cs typeface="Arial"/>
              </a:rPr>
              <a:t>$8.5B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605888" y="1721658"/>
            <a:ext cx="2980690" cy="48069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910"/>
              </a:lnSpc>
              <a:spcBef>
                <a:spcPts val="95"/>
              </a:spcBef>
            </a:pP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U.S.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Social</a:t>
            </a:r>
            <a:r>
              <a:rPr dirty="0" u="sng" sz="1600" spc="-4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Video</a:t>
            </a:r>
            <a:r>
              <a:rPr dirty="0" u="sng" sz="1600" spc="-1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Ad</a:t>
            </a:r>
            <a:r>
              <a:rPr dirty="0" u="sng" sz="1600" spc="-15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600" spc="-10" b="1">
                <a:solidFill>
                  <a:srgbClr val="1B1363"/>
                </a:solidFill>
                <a:uFill>
                  <a:solidFill>
                    <a:srgbClr val="1B1363"/>
                  </a:solidFill>
                </a:uFill>
                <a:latin typeface="Arial"/>
                <a:cs typeface="Arial"/>
              </a:rPr>
              <a:t>Spending</a:t>
            </a:r>
            <a:endParaRPr sz="1600">
              <a:latin typeface="Arial"/>
              <a:cs typeface="Arial"/>
            </a:endParaRPr>
          </a:p>
          <a:p>
            <a:pPr marL="1039494">
              <a:lnSpc>
                <a:spcPts val="1670"/>
              </a:lnSpc>
            </a:pP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$</a:t>
            </a:r>
            <a:r>
              <a:rPr dirty="0" sz="1400" spc="-15">
                <a:solidFill>
                  <a:srgbClr val="1B1363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1B1363"/>
                </a:solidFill>
                <a:latin typeface="Arial"/>
                <a:cs typeface="Arial"/>
              </a:rPr>
              <a:t>in</a:t>
            </a:r>
            <a:r>
              <a:rPr dirty="0" sz="1400" spc="-10">
                <a:solidFill>
                  <a:srgbClr val="1B1363"/>
                </a:solidFill>
                <a:latin typeface="Arial"/>
                <a:cs typeface="Arial"/>
              </a:rPr>
              <a:t> Billions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C1635B-89BF-4D01-A12B-F6432D5326E5}"/>
</file>

<file path=customXml/itemProps2.xml><?xml version="1.0" encoding="utf-8"?>
<ds:datastoreItem xmlns:ds="http://schemas.openxmlformats.org/officeDocument/2006/customXml" ds:itemID="{F1ED5895-FD5E-4C85-9D8F-9566EA8D35D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Reed Kiely</dc:creator>
  <dc:title>Grab &amp; Go</dc:title>
  <dcterms:created xsi:type="dcterms:W3CDTF">2024-05-01T17:45:15Z</dcterms:created>
  <dcterms:modified xsi:type="dcterms:W3CDTF">2024-05-01T17:45:15Z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2024-04-02T00:00:00Z</vt:filetime>
  </property>
  <property fmtid="{D5CDD505-2E9C-101B-9397-08002B2CF9AE}" pid="3" name="Creator">
    <vt:lpwstr>Acrobat PDFMaker 24 for PowerPoint</vt:lpwstr>
  </property>
  <property fmtid="{D5CDD505-2E9C-101B-9397-08002B2CF9AE}" pid="4" name="LastSaved">
    <vt:filetime>2024-05-01T00:00:00Z</vt:filetime>
  </property>
  <property fmtid="{D5CDD505-2E9C-101B-9397-08002B2CF9AE}" pid="5" name="Producer">
    <vt:lpwstr>Adobe PDF Library 24.1.149</vt:lpwstr>
  </property>
</Properties>
</file>