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14732710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EAA7DB-BF9A-4CA5-A913-187755124019}" v="2" dt="2024-05-01T22:31:22.3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FCEAA7DB-BF9A-4CA5-A913-187755124019}"/>
    <pc:docChg chg="addSld delSld modSld">
      <pc:chgData name="Dylan Breger" userId="9b3da09f-10fe-42ec-9aa5-9fa2a3e9cc20" providerId="ADAL" clId="{FCEAA7DB-BF9A-4CA5-A913-187755124019}" dt="2024-05-01T22:31:24.243" v="3" actId="47"/>
      <pc:docMkLst>
        <pc:docMk/>
      </pc:docMkLst>
      <pc:sldChg chg="add del">
        <pc:chgData name="Dylan Breger" userId="9b3da09f-10fe-42ec-9aa5-9fa2a3e9cc20" providerId="ADAL" clId="{FCEAA7DB-BF9A-4CA5-A913-187755124019}" dt="2024-05-01T22:31:24.243" v="3" actId="47"/>
        <pc:sldMkLst>
          <pc:docMk/>
          <pc:sldMk cId="2622575974" sldId="2146846733"/>
        </pc:sldMkLst>
      </pc:sldChg>
      <pc:sldChg chg="add del">
        <pc:chgData name="Dylan Breger" userId="9b3da09f-10fe-42ec-9aa5-9fa2a3e9cc20" providerId="ADAL" clId="{FCEAA7DB-BF9A-4CA5-A913-187755124019}" dt="2024-05-01T22:31:22.303" v="2"/>
        <pc:sldMkLst>
          <pc:docMk/>
          <pc:sldMk cId="2627568830" sldId="2147327100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2324413135130909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Sheet1!$B$2:$B$4</c:f>
              <c:numCache>
                <c:formatCode>[h]:mm</c:formatCode>
                <c:ptCount val="3"/>
                <c:pt idx="0">
                  <c:v>1.0784722222222223</c:v>
                </c:pt>
                <c:pt idx="1">
                  <c:v>0.12708333333333333</c:v>
                </c:pt>
                <c:pt idx="2">
                  <c:v>0.73333333333333328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69-434F-90E7-0A3CE849BB0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Sheet1!$C$2:$C$4</c:f>
              <c:numCache>
                <c:formatCode>[h]:mm</c:formatCode>
                <c:ptCount val="3"/>
                <c:pt idx="0">
                  <c:v>0.70486111111111116</c:v>
                </c:pt>
                <c:pt idx="1">
                  <c:v>0.12569444444444444</c:v>
                </c:pt>
                <c:pt idx="2">
                  <c:v>0.51527777777777772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69-434F-90E7-0A3CE849BB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2324413135130909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Sheet1!$B$2:$B$4</c:f>
              <c:numCache>
                <c:formatCode>[h]:mm</c:formatCode>
                <c:ptCount val="3"/>
                <c:pt idx="0">
                  <c:v>0.27708333333333335</c:v>
                </c:pt>
                <c:pt idx="1">
                  <c:v>3.7499999999999999E-2</c:v>
                </c:pt>
                <c:pt idx="2">
                  <c:v>0.7368055555555556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DB-460F-BC58-3A216C1608C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Sheet1!$C$2:$C$4</c:f>
              <c:numCache>
                <c:formatCode>[h]:mm</c:formatCode>
                <c:ptCount val="3"/>
                <c:pt idx="0">
                  <c:v>0.17569444444444443</c:v>
                </c:pt>
                <c:pt idx="1">
                  <c:v>2.5000000000000001E-2</c:v>
                </c:pt>
                <c:pt idx="2">
                  <c:v>0.55902777777777779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DB-460F-BC58-3A216C1608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rgbClr val="E2E8F1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1345340453133012"/>
          <c:y val="0.16828702965548764"/>
          <c:w val="0.50249658972494937"/>
          <c:h val="0.7596698123530246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Sheet1!$B$2:$B$4</c:f>
              <c:numCache>
                <c:formatCode>[h]:mm</c:formatCode>
                <c:ptCount val="3"/>
                <c:pt idx="0">
                  <c:v>0.66388888888888886</c:v>
                </c:pt>
                <c:pt idx="1">
                  <c:v>0.10069444444444445</c:v>
                </c:pt>
                <c:pt idx="2">
                  <c:v>0.84444444444444444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4D-4D8D-BA7C-DACBEF36689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General Population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200" b="1" i="0" u="none" strike="noStrike" kern="1200" baseline="0">
                    <a:solidFill>
                      <a:srgbClr val="1F1A62"/>
                    </a:solidFill>
                    <a:latin typeface="Helvetica" panose="020B0403020202020204" pitchFamily="34" charset="0"/>
                    <a:ea typeface="Open Sans" panose="020B0606030504020204" pitchFamily="34" charset="0"/>
                    <a:cs typeface="Open Sans" panose="020B0606030504020204" pitchFamily="34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Live</c:v>
                </c:pt>
                <c:pt idx="1">
                  <c:v>Time-Shifted TV</c:v>
                </c:pt>
                <c:pt idx="2">
                  <c:v>TV-connected devices</c:v>
                </c:pt>
              </c:strCache>
            </c:strRef>
          </c:cat>
          <c:val>
            <c:numRef>
              <c:f>Sheet1!$C$2:$C$4</c:f>
              <c:numCache>
                <c:formatCode>[h]:mm</c:formatCode>
                <c:ptCount val="3"/>
                <c:pt idx="0">
                  <c:v>0.40416666666666667</c:v>
                </c:pt>
                <c:pt idx="1">
                  <c:v>7.6388888888888895E-2</c:v>
                </c:pt>
                <c:pt idx="2">
                  <c:v>0.60486111111111107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4D-4D8D-BA7C-DACBEF366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axId val="634126448"/>
        <c:axId val="634126840"/>
      </c:barChart>
      <c:catAx>
        <c:axId val="6341264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" b="1" i="0" u="none" strike="noStrike" kern="1200" baseline="0">
                <a:solidFill>
                  <a:srgbClr val="E2E8F1"/>
                </a:solidFill>
                <a:latin typeface="Helvetica" panose="020B0403020202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pPr>
            <a:endParaRPr lang="en-US"/>
          </a:p>
        </c:txPr>
        <c:crossAx val="634126840"/>
        <c:crosses val="autoZero"/>
        <c:auto val="1"/>
        <c:lblAlgn val="ctr"/>
        <c:lblOffset val="100"/>
        <c:noMultiLvlLbl val="0"/>
      </c:catAx>
      <c:valAx>
        <c:axId val="634126840"/>
        <c:scaling>
          <c:orientation val="minMax"/>
        </c:scaling>
        <c:delete val="1"/>
        <c:axPos val="t"/>
        <c:numFmt formatCode="[h]:mm" sourceLinked="1"/>
        <c:majorTickMark val="none"/>
        <c:minorTickMark val="none"/>
        <c:tickLblPos val="nextTo"/>
        <c:crossAx val="6341264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General Populaiton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893F-4D0E-B416-3A074E9EF39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Black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893F-4D0E-B416-3A074E9EF3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241193008"/>
        <c:axId val="1241197808"/>
      </c:barChart>
      <c:catAx>
        <c:axId val="1241193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1197808"/>
        <c:crosses val="autoZero"/>
        <c:auto val="1"/>
        <c:lblAlgn val="ctr"/>
        <c:lblOffset val="100"/>
        <c:noMultiLvlLbl val="0"/>
      </c:catAx>
      <c:valAx>
        <c:axId val="12411978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241193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rgbClr val="1B1464"/>
              </a:solidFill>
              <a:latin typeface="Helvetica" panose="020B0604020202020204" pitchFamily="34" charset="0"/>
              <a:ea typeface="+mn-ea"/>
              <a:cs typeface="Helvetica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9805E-EBCF-9312-CE71-139CFBEF3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AB7BDB-8BD6-AF90-7646-F5B1AD5BC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E1EF3-B89B-79E8-AFB9-8037F1807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E465B-301F-796C-657B-A30A25A80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991E9-ED51-9A79-6919-936CCC72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2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A0B89-A872-5841-1696-9681238AC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896420-565A-BE1D-81E5-2BA671CC15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18362-1F02-BD99-9EBB-A8B20363E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91B4C8-A293-9331-F8B1-E60E7CF65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7B27BB-768A-1C01-40B7-95B2655F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033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4F20F8-7B69-FA68-0B85-43F7E2FE32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6B99C9-E340-D88E-16F1-22D44AF946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7F19E-2D5B-A9A5-2C8E-67FC95052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99A2F-7497-178C-4908-6C479F283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D349C-915F-1ECE-D645-CC882F3D5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F099D-F36F-5AEC-E4DA-A36138287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4B117-C9D6-50D1-88C3-D6B188EC7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40A8C-52CC-714A-61F6-AF2E2C12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B49BE-B820-E3A9-2656-DA1A8682F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E69C6A-ABFA-FBE4-DC1F-75B6DB029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16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313BB-1037-9FAA-3787-77BE89E3A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5829FD-710D-7552-4D35-D3E6DCA42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063317-F996-198A-CB35-86FDAE1EB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76E8B-565F-9896-E65F-AD73A812B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04ED8-869B-140D-A9F4-0A08D13C0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6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B0D58-F1F7-F59D-5EED-28CEC6CA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AB7E9-A357-16C2-5894-1184E332E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EE7ADA-A844-AEF6-C8CC-17434EB53A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46532-B81C-6D51-C778-715FD8CB1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29277-027B-CE93-1B34-4469176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422C15-1370-B13A-3BD7-3CB58F425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F1732-BC38-B84A-F5C9-4B7B07B976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2440BC-F7DC-2406-A1C1-A53525CA9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AAF278-7581-16A1-F587-AB140A108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21E5F3-0825-D95D-4306-921DED26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7466D9-505D-E222-904C-BC647EC4AA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97D1DB-D845-DEB4-2CB6-18BB00146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3BF9A-E39B-5E6B-FBAF-1AAC17525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598851-F666-C81D-A53E-8D1346DB3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41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8A07-E898-8C8C-3225-B46E0DF5A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3670C-65C2-0B4E-CA3B-43894831A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E28BC6-98BF-31FB-A6E1-1C6F4AC59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A077B0-4DE8-5CA2-7E46-02D91FEFF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57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B5FBEE-5C3C-D36D-5E11-5DA24F8B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75691E-70E3-2FF7-7F8E-E1003F8F1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CA5534-7A66-64A7-0B77-4AE228BD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972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85261-A23A-E31B-A904-BCA18E740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77923-CCDD-2369-888E-79B800425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3569C4-157B-B934-761A-37952556F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EECC2-561E-FD2B-1B6C-E46EEB881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82877C-D14D-D1F2-333E-5927F5683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0E3031-23B3-508E-2130-07AAA72FB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E5CB9-7385-19D1-B3C2-12C6B4F21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222C15-3C91-974E-6D54-B941DF534A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4F7F74-AAC9-75F8-BE3C-34ED7D96CE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2DB29-736A-C40F-3FA5-F44294653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D2016-0081-9073-A0EC-094C137D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8F83-2C31-D193-69FC-E35A55DC7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9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91A0DF-53A9-A0EC-9B12-C113C3D7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6A834-8B17-C4CD-5A74-5A3946C3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F1DF79-C1AB-2FAC-F91A-CEF25DA2A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D1FA119-1B4A-49A2-B0CD-6EBE4764EFCA}" type="datetimeFigureOut">
              <a:rPr lang="en-US" smtClean="0"/>
              <a:t>5/1/2024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B6D2F-79D8-A5E8-455B-BE6CC2572E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3874B-E1F1-8FDE-67DB-39031ADB3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A0D36-5A75-448D-99AB-7BABE52D1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19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image" Target="../media/image1.png"/><Relationship Id="rId7" Type="http://schemas.openxmlformats.org/officeDocument/2006/relationships/chart" Target="../charts/chart3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0" y="1685013"/>
            <a:ext cx="12192000" cy="517298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E8BA59A-318E-9AB1-1EAB-06099DA5539D}"/>
              </a:ext>
            </a:extLst>
          </p:cNvPr>
          <p:cNvGraphicFramePr/>
          <p:nvPr/>
        </p:nvGraphicFramePr>
        <p:xfrm>
          <a:off x="409339" y="2224110"/>
          <a:ext cx="4284845" cy="408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335F6EA-34E9-C6B7-F907-7701BB2AC862}"/>
              </a:ext>
            </a:extLst>
          </p:cNvPr>
          <p:cNvSpPr txBox="1"/>
          <p:nvPr/>
        </p:nvSpPr>
        <p:spPr>
          <a:xfrm>
            <a:off x="390617" y="6335799"/>
            <a:ext cx="1153891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Nielsen,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The Global Black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Audience, February 2024. Nielsen</a:t>
            </a: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National TV Panel; U.S., Q2 2023.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096F863-E666-4423-2913-5CB5D17DA5F9}"/>
              </a:ext>
            </a:extLst>
          </p:cNvPr>
          <p:cNvSpPr txBox="1"/>
          <p:nvPr/>
        </p:nvSpPr>
        <p:spPr>
          <a:xfrm>
            <a:off x="1" y="1730094"/>
            <a:ext cx="122014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Weekly Time With TV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In HH:MM</a:t>
            </a:r>
            <a:endParaRPr kumimoji="0" lang="en-US" sz="1100" i="0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A3B300A-3CA7-2E6D-5C8A-BD2E42A42D41}"/>
              </a:ext>
            </a:extLst>
          </p:cNvPr>
          <p:cNvGraphicFramePr/>
          <p:nvPr/>
        </p:nvGraphicFramePr>
        <p:xfrm>
          <a:off x="3431341" y="2242905"/>
          <a:ext cx="4284845" cy="408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6718E439-2B47-45CC-62F7-68658D0B6DFA}"/>
              </a:ext>
            </a:extLst>
          </p:cNvPr>
          <p:cNvGraphicFramePr/>
          <p:nvPr/>
        </p:nvGraphicFramePr>
        <p:xfrm>
          <a:off x="6347810" y="2249842"/>
          <a:ext cx="4284845" cy="4085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C9EE6352-5F3E-494E-93CC-F47FA76D505A}"/>
              </a:ext>
            </a:extLst>
          </p:cNvPr>
          <p:cNvSpPr txBox="1"/>
          <p:nvPr/>
        </p:nvSpPr>
        <p:spPr>
          <a:xfrm>
            <a:off x="2175523" y="2531349"/>
            <a:ext cx="2577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18+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C48EBE5-787F-1C04-8853-0CDD4C0144CC}"/>
              </a:ext>
            </a:extLst>
          </p:cNvPr>
          <p:cNvSpPr txBox="1"/>
          <p:nvPr/>
        </p:nvSpPr>
        <p:spPr>
          <a:xfrm>
            <a:off x="5203835" y="2550144"/>
            <a:ext cx="2584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18-34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718C1FF-D7B7-CBBC-BAA4-D6C149224DF4}"/>
              </a:ext>
            </a:extLst>
          </p:cNvPr>
          <p:cNvSpPr txBox="1"/>
          <p:nvPr/>
        </p:nvSpPr>
        <p:spPr>
          <a:xfrm>
            <a:off x="8114697" y="2557081"/>
            <a:ext cx="2579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35-49</a:t>
            </a:r>
          </a:p>
        </p:txBody>
      </p:sp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C1986407-9A7B-A546-BEEB-AE94A8866E32}"/>
              </a:ext>
            </a:extLst>
          </p:cNvPr>
          <p:cNvGraphicFramePr/>
          <p:nvPr/>
        </p:nvGraphicFramePr>
        <p:xfrm>
          <a:off x="-9490" y="2237735"/>
          <a:ext cx="12201490" cy="338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4296C36-9592-B6EC-D08F-633C92DE493C}"/>
              </a:ext>
            </a:extLst>
          </p:cNvPr>
          <p:cNvCxnSpPr>
            <a:cxnSpLocks/>
          </p:cNvCxnSpPr>
          <p:nvPr/>
        </p:nvCxnSpPr>
        <p:spPr>
          <a:xfrm>
            <a:off x="442960" y="3913134"/>
            <a:ext cx="1058820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A77764C-E2A4-BCC8-0601-FAF440BDE32F}"/>
              </a:ext>
            </a:extLst>
          </p:cNvPr>
          <p:cNvCxnSpPr>
            <a:cxnSpLocks/>
          </p:cNvCxnSpPr>
          <p:nvPr/>
        </p:nvCxnSpPr>
        <p:spPr>
          <a:xfrm>
            <a:off x="461379" y="4954534"/>
            <a:ext cx="1056978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BA72D7A-CDBD-5186-1593-A10401BFA24E}"/>
              </a:ext>
            </a:extLst>
          </p:cNvPr>
          <p:cNvSpPr/>
          <p:nvPr/>
        </p:nvSpPr>
        <p:spPr>
          <a:xfrm>
            <a:off x="-2" y="0"/>
            <a:ext cx="3210130" cy="24449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Black Demos: Weekly Time Spent With TV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DC695B9-7D93-FF91-9DA4-670AB48BADAD}"/>
              </a:ext>
            </a:extLst>
          </p:cNvPr>
          <p:cNvSpPr/>
          <p:nvPr/>
        </p:nvSpPr>
        <p:spPr>
          <a:xfrm>
            <a:off x="66972" y="507328"/>
            <a:ext cx="100011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Black </a:t>
            </a:r>
            <a:r>
              <a:rPr kumimoji="0" lang="en-US" sz="2600" b="1" i="0" u="none" strike="noStrike" kern="1200" cap="none" spc="0" normalizeH="0" baseline="0" noProof="0" dirty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demographics</a:t>
            </a: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 are more likely to watch both linear TV and streaming </a:t>
            </a:r>
            <a:r>
              <a:rPr lang="en-US" sz="2600" b="1">
                <a:solidFill>
                  <a:srgbClr val="1F1A62"/>
                </a:solidFill>
                <a:latin typeface="Helvetica" pitchFamily="2" charset="0"/>
              </a:rPr>
              <a:t>than the average viewer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F1A62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2756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0EE47D0-B355-4B9A-B3F3-9E1675040ED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CA2A4A-5664-48E0-8895-9D92FED41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cdb7a3-d8d8-4d5a-8559-ae518cf29f49"/>
    <ds:schemaRef ds:uri="8ffbcc2d-a520-42b9-8ca7-e090664160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F039960-468D-44AF-9494-F0A3EAB15712}">
  <ds:schemaRefs>
    <ds:schemaRef ds:uri="http://schemas.microsoft.com/office/2006/metadata/properties"/>
    <ds:schemaRef ds:uri="http://schemas.microsoft.com/office/infopath/2007/PartnerControls"/>
    <ds:schemaRef ds:uri="8ffbcc2d-a520-42b9-8ca7-e090664160a6"/>
    <ds:schemaRef ds:uri="97cdb7a3-d8d8-4d5a-8559-ae518cf29f4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Dylan Breger</dc:creator>
  <cp:lastModifiedBy>Dylan Breger</cp:lastModifiedBy>
  <cp:revision>3</cp:revision>
  <dcterms:created xsi:type="dcterms:W3CDTF">2024-05-01T14:39:59Z</dcterms:created>
  <dcterms:modified xsi:type="dcterms:W3CDTF">2024-05-01T22:31:24Z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  <property fmtid="{D5CDD505-2E9C-101B-9397-08002B2CF9AE}" pid="3" name="MediaServiceImageTags">
    <vt:lpwstr/>
  </property>
</Properties>
</file>