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32709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D8D62D-922E-4C61-BAC6-BE57F50BFB65}" v="2" dt="2024-05-01T22:53:14.5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8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FBD8D62D-922E-4C61-BAC6-BE57F50BFB65}"/>
    <pc:docChg chg="addSld delSld modSld">
      <pc:chgData name="Dylan Breger" userId="9b3da09f-10fe-42ec-9aa5-9fa2a3e9cc20" providerId="ADAL" clId="{FBD8D62D-922E-4C61-BAC6-BE57F50BFB65}" dt="2024-05-01T22:53:16.865" v="3" actId="47"/>
      <pc:docMkLst>
        <pc:docMk/>
      </pc:docMkLst>
      <pc:sldChg chg="add del">
        <pc:chgData name="Dylan Breger" userId="9b3da09f-10fe-42ec-9aa5-9fa2a3e9cc20" providerId="ADAL" clId="{FBD8D62D-922E-4C61-BAC6-BE57F50BFB65}" dt="2024-05-01T22:53:14.547" v="2"/>
        <pc:sldMkLst>
          <pc:docMk/>
          <pc:sldMk cId="2883740888" sldId="2147327093"/>
        </pc:sldMkLst>
      </pc:sldChg>
      <pc:sldChg chg="add del">
        <pc:chgData name="Dylan Breger" userId="9b3da09f-10fe-42ec-9aa5-9fa2a3e9cc20" providerId="ADAL" clId="{FBD8D62D-922E-4C61-BAC6-BE57F50BFB65}" dt="2024-05-01T22:53:16.865" v="3" actId="47"/>
        <pc:sldMkLst>
          <pc:docMk/>
          <pc:sldMk cId="2032955529" sldId="21473270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CE9FD-744D-4CD3-955B-CE9AC8CC1275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1ECE1-78BA-4CEF-A093-1E880DB02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5A8AA3-B399-4C98-9F13-414716A846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8283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805E-EBCF-9312-CE71-139CFBEF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B7BDB-8BD6-AF90-7646-F5B1AD5B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E1EF3-B89B-79E8-AFB9-8037F180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465B-301F-796C-657B-A30A25A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991E9-ED51-9A79-6919-936CCC72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0B89-A872-5841-1696-9681238A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96420-565A-BE1D-81E5-2BA671CC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8362-1F02-BD99-9EBB-A8B20363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B4C8-A293-9331-F8B1-E60E7CF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7BB-768A-1C01-40B7-95B2655F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20F8-7B69-FA68-0B85-43F7E2FE3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99C9-E340-D88E-16F1-22D44AF9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19E-2D5B-A9A5-2C8E-67FC950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9A2F-7497-178C-4908-6C479F28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349C-915F-1ECE-D645-CC882F3D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099D-F36F-5AEC-E4DA-A3613828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B117-C9D6-50D1-88C3-D6B188EC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0A8C-52CC-714A-61F6-AF2E2C12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49BE-B820-E3A9-2656-DA1A8682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9C6A-ABFA-FBE4-DC1F-75B6DB0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13BB-1037-9FAA-3787-77BE89E3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29FD-710D-7552-4D35-D3E6DCA4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317-F996-198A-CB35-86FDAE1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76E8B-565F-9896-E65F-AD73A812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4ED8-869B-140D-A9F4-0A08D13C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0D58-F1F7-F59D-5EED-28CEC6CA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AB7E9-A357-16C2-5894-1184E332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7ADA-A844-AEF6-C8CC-17434EB5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6532-B81C-6D51-C778-715FD8CB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29277-027B-CE93-1B34-4469176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22C15-1370-B13A-3BD7-3CB58F42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1732-BC38-B84A-F5C9-4B7B07B9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440BC-F7DC-2406-A1C1-A53525CA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AF278-7581-16A1-F587-AB140A108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E5F3-0825-D95D-4306-921DED26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466D9-505D-E222-904C-BC647EC4A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7D1DB-D845-DEB4-2CB6-18BB001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3BF9A-E39B-5E6B-FBAF-1AAC1752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98851-F666-C81D-A53E-8D1346D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8A07-E898-8C8C-3225-B46E0DF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670C-65C2-0B4E-CA3B-43894831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8BC6-98BF-31FB-A6E1-1C6F4AC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077B0-4DE8-5CA2-7E46-02D91FEF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5FBEE-5C3C-D36D-5E11-5DA24F8B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691E-70E3-2FF7-7F8E-E1003F8F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5534-7A66-64A7-0B77-4AE228BD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261-A23A-E31B-A904-BCA18E74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7923-CCDD-2369-888E-79B80042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569C4-157B-B934-761A-37952556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EECC2-561E-FD2B-1B6C-E46EEB88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877C-D14D-D1F2-333E-5927F568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E3031-23B3-508E-2130-07AAA72F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CB9-7385-19D1-B3C2-12C6B4F2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22C15-3C91-974E-6D54-B941DF53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7F74-AAC9-75F8-BE3C-34ED7D96C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DB29-736A-C40F-3FA5-F442946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D2016-0081-9073-A0EC-094C137D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8F83-2C31-D193-69FC-E35A55D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A0DF-53A9-A0EC-9B12-C113C3D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6A834-8B17-C4CD-5A74-5A3946C3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1DF79-C1AB-2FAC-F91A-CEF25DA2A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6D2F-79D8-A5E8-455B-BE6CC2572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874B-E1F1-8FDE-67DB-39031ADB3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signin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2FF7D26-DC6F-9CB5-B3CB-FAB0112BD01E}"/>
              </a:ext>
            </a:extLst>
          </p:cNvPr>
          <p:cNvSpPr/>
          <p:nvPr/>
        </p:nvSpPr>
        <p:spPr>
          <a:xfrm>
            <a:off x="6096000" y="1802409"/>
            <a:ext cx="6096000" cy="4371455"/>
          </a:xfrm>
          <a:prstGeom prst="rect">
            <a:avLst/>
          </a:prstGeom>
          <a:solidFill>
            <a:srgbClr val="00BFF2"/>
          </a:solidFill>
          <a:ln>
            <a:solidFill>
              <a:srgbClr val="00BF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4858EFE-DEA9-BB2E-B798-053FDC381BC8}"/>
              </a:ext>
            </a:extLst>
          </p:cNvPr>
          <p:cNvSpPr/>
          <p:nvPr/>
        </p:nvSpPr>
        <p:spPr>
          <a:xfrm>
            <a:off x="6277973" y="3768469"/>
            <a:ext cx="5719519" cy="902645"/>
          </a:xfrm>
          <a:prstGeom prst="rect">
            <a:avLst/>
          </a:prstGeom>
          <a:solidFill>
            <a:schemeClr val="bg1"/>
          </a:solidFill>
          <a:ln w="28575">
            <a:solidFill>
              <a:srgbClr val="FFE6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B13740-D883-7FBD-6EA1-80E0DAE695F8}"/>
              </a:ext>
            </a:extLst>
          </p:cNvPr>
          <p:cNvSpPr/>
          <p:nvPr/>
        </p:nvSpPr>
        <p:spPr>
          <a:xfrm>
            <a:off x="6277973" y="4984933"/>
            <a:ext cx="5719519" cy="902645"/>
          </a:xfrm>
          <a:prstGeom prst="rect">
            <a:avLst/>
          </a:prstGeom>
          <a:solidFill>
            <a:schemeClr val="bg1"/>
          </a:solidFill>
          <a:ln w="28575">
            <a:solidFill>
              <a:srgbClr val="FFE6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F6BD97E-DB0B-3395-B3F9-6590D6BD709C}"/>
              </a:ext>
            </a:extLst>
          </p:cNvPr>
          <p:cNvSpPr/>
          <p:nvPr/>
        </p:nvSpPr>
        <p:spPr>
          <a:xfrm>
            <a:off x="0" y="1802410"/>
            <a:ext cx="6096000" cy="4375470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F0B6F38-3719-C5D4-F93B-AA6442618630}"/>
              </a:ext>
            </a:extLst>
          </p:cNvPr>
          <p:cNvSpPr/>
          <p:nvPr/>
        </p:nvSpPr>
        <p:spPr>
          <a:xfrm>
            <a:off x="191368" y="3768470"/>
            <a:ext cx="5719519" cy="902644"/>
          </a:xfrm>
          <a:prstGeom prst="rect">
            <a:avLst/>
          </a:prstGeom>
          <a:solidFill>
            <a:schemeClr val="bg1"/>
          </a:solidFill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1180D15-E057-95A4-2368-4E22E2B99D41}"/>
              </a:ext>
            </a:extLst>
          </p:cNvPr>
          <p:cNvSpPr/>
          <p:nvPr/>
        </p:nvSpPr>
        <p:spPr>
          <a:xfrm>
            <a:off x="191368" y="4984934"/>
            <a:ext cx="5719519" cy="902644"/>
          </a:xfrm>
          <a:prstGeom prst="rect">
            <a:avLst/>
          </a:prstGeom>
          <a:solidFill>
            <a:schemeClr val="bg1"/>
          </a:solidFill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3649C3-DF08-E74E-C523-E96F9F97DB1F}"/>
              </a:ext>
            </a:extLst>
          </p:cNvPr>
          <p:cNvSpPr txBox="1"/>
          <p:nvPr/>
        </p:nvSpPr>
        <p:spPr>
          <a:xfrm>
            <a:off x="1140641" y="3874889"/>
            <a:ext cx="474882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rgbClr val="FFE600"/>
                </a:solidFill>
                <a:latin typeface="Helvetica" panose="020B0403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of consumers consider it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important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that ads are placed next to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high quality content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FD69967-8CFE-B35E-8302-281EE5CD7C6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37682" y="2415013"/>
            <a:ext cx="1294277" cy="1294277"/>
          </a:xfrm>
          <a:prstGeom prst="rect">
            <a:avLst/>
          </a:prstGeom>
        </p:spPr>
      </p:pic>
      <p:pic>
        <p:nvPicPr>
          <p:cNvPr id="20" name="Picture 19" descr="A blue shield with a white tick&#10;&#10;Description automatically generated">
            <a:extLst>
              <a:ext uri="{FF2B5EF4-FFF2-40B4-BE49-F238E27FC236}">
                <a16:creationId xmlns:a16="http://schemas.microsoft.com/office/drawing/2014/main" id="{AC108CC8-C7F8-21F6-D3CA-FEE6812D867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1683" y="2355834"/>
            <a:ext cx="1412635" cy="141263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3C3FB99-FFC3-249C-00C7-57D9A69A0A6F}"/>
              </a:ext>
            </a:extLst>
          </p:cNvPr>
          <p:cNvSpPr txBox="1"/>
          <p:nvPr/>
        </p:nvSpPr>
        <p:spPr>
          <a:xfrm>
            <a:off x="185113" y="1827345"/>
            <a:ext cx="572891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rgbClr val="FFE600"/>
                </a:solidFill>
                <a:latin typeface="Helvetica" panose="020B0403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High Quality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782F14-E810-ED5F-E897-9C6D8091D539}"/>
              </a:ext>
            </a:extLst>
          </p:cNvPr>
          <p:cNvSpPr txBox="1"/>
          <p:nvPr/>
        </p:nvSpPr>
        <p:spPr>
          <a:xfrm>
            <a:off x="6281113" y="1827345"/>
            <a:ext cx="572891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Low Quality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93F298A-2A49-C096-B978-3F506E6EEE8B}"/>
              </a:ext>
            </a:extLst>
          </p:cNvPr>
          <p:cNvSpPr txBox="1"/>
          <p:nvPr/>
        </p:nvSpPr>
        <p:spPr>
          <a:xfrm>
            <a:off x="1140642" y="5101975"/>
            <a:ext cx="476085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rgbClr val="FFE600"/>
                </a:solidFill>
                <a:latin typeface="Helvetica" panose="020B0403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of consumers are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likely to engage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with ads found alongside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high-quality content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D29F58A-6273-7CC8-81B0-BF42A2E9B868}"/>
              </a:ext>
            </a:extLst>
          </p:cNvPr>
          <p:cNvSpPr txBox="1"/>
          <p:nvPr/>
        </p:nvSpPr>
        <p:spPr>
          <a:xfrm>
            <a:off x="199225" y="3924521"/>
            <a:ext cx="1038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81%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883346B-7906-4BE6-F58A-E4929E3C6D3D}"/>
              </a:ext>
            </a:extLst>
          </p:cNvPr>
          <p:cNvSpPr txBox="1"/>
          <p:nvPr/>
        </p:nvSpPr>
        <p:spPr>
          <a:xfrm>
            <a:off x="208650" y="5151607"/>
            <a:ext cx="1038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51%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85B905A-5253-91DC-2170-655440575038}"/>
              </a:ext>
            </a:extLst>
          </p:cNvPr>
          <p:cNvSpPr txBox="1"/>
          <p:nvPr/>
        </p:nvSpPr>
        <p:spPr>
          <a:xfrm>
            <a:off x="6288939" y="3924521"/>
            <a:ext cx="1038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79%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FE6D4F-9E66-523B-FFD7-060A702AFD16}"/>
              </a:ext>
            </a:extLst>
          </p:cNvPr>
          <p:cNvSpPr txBox="1"/>
          <p:nvPr/>
        </p:nvSpPr>
        <p:spPr>
          <a:xfrm>
            <a:off x="6298364" y="5151607"/>
            <a:ext cx="1038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45%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A6EA148-48E7-31B7-FFB9-DC432E5F3C7F}"/>
              </a:ext>
            </a:extLst>
          </p:cNvPr>
          <p:cNvSpPr txBox="1"/>
          <p:nvPr/>
        </p:nvSpPr>
        <p:spPr>
          <a:xfrm>
            <a:off x="7230387" y="3874889"/>
            <a:ext cx="474882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rgbClr val="FFE600"/>
                </a:solidFill>
                <a:latin typeface="Helvetica" panose="020B0403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of consumers get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annoyed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when ads are placed next to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low quality content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94440D-43F7-53D8-C30B-389188313F19}"/>
              </a:ext>
            </a:extLst>
          </p:cNvPr>
          <p:cNvSpPr txBox="1"/>
          <p:nvPr/>
        </p:nvSpPr>
        <p:spPr>
          <a:xfrm>
            <a:off x="7230388" y="4998279"/>
            <a:ext cx="476085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rgbClr val="FFE600"/>
                </a:solidFill>
                <a:latin typeface="Helvetica" panose="020B0403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of consumers would feel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less favorable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toward a brand when ads are placed next to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low quality content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0" y="539431"/>
            <a:ext cx="103061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kumimoji="0" lang="en-US" sz="2600" b="1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halo effect </a:t>
            </a:r>
            <a:r>
              <a:rPr kumimoji="0" lang="en-US" sz="2600" b="1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exists for </a:t>
            </a:r>
            <a:r>
              <a:rPr lang="en-US" sz="2600" b="1" kern="100" dirty="0">
                <a:solidFill>
                  <a:srgbClr val="002060"/>
                </a:solidFill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ads placed next to high-quality content as </a:t>
            </a:r>
            <a:r>
              <a:rPr kumimoji="0" lang="en-US" sz="2600" b="1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premium environments drive perception </a:t>
            </a:r>
            <a:r>
              <a:rPr kumimoji="0" lang="en-US" sz="2600" b="1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kumimoji="0" lang="en-US" sz="2600" b="1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engagement</a:t>
            </a:r>
            <a:endParaRPr kumimoji="0" lang="en-US" sz="26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453165" y="6327192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WARC, </a:t>
            </a:r>
            <a:r>
              <a:rPr kumimoji="0" lang="en-US" sz="7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Integral Ad Science, </a:t>
            </a:r>
            <a:r>
              <a:rPr kumimoji="0" lang="en-US" sz="700" b="0" i="1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Ripple Effect 2.0</a:t>
            </a:r>
            <a:r>
              <a:rPr kumimoji="0" lang="en-US" sz="7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November 2020.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3" y="0"/>
            <a:ext cx="3287951" cy="29984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Brand </a:t>
            </a: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Impact: High vs. Low Quality Content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quality insights</a:t>
            </a:r>
          </a:p>
        </p:txBody>
      </p:sp>
      <p:pic>
        <p:nvPicPr>
          <p:cNvPr id="10" name="Picture 2">
            <a:hlinkClick r:id="rId6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740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E5C75F-DD3B-4A3C-A5A5-EE4F97A74B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3329F4-36C9-4FAE-8E6E-AC9260FA1808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3.xml><?xml version="1.0" encoding="utf-8"?>
<ds:datastoreItem xmlns:ds="http://schemas.openxmlformats.org/officeDocument/2006/customXml" ds:itemID="{7005BE9F-7C9D-46AB-9029-2C72D4CDA3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133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9</cp:revision>
  <dcterms:created xsi:type="dcterms:W3CDTF">2024-05-01T14:39:59Z</dcterms:created>
  <dcterms:modified xsi:type="dcterms:W3CDTF">2024-05-01T22:53:22Z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  <property fmtid="{D5CDD505-2E9C-101B-9397-08002B2CF9AE}" pid="3" name="MediaServiceImageTags">
    <vt:lpwstr/>
  </property>
</Properties>
</file>