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147327095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BFAD02F-4DA4-46E3-BEC3-5F13335626C3}" v="1" dt="2024-05-01T14:49:09.84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7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11" Type="http://schemas.openxmlformats.org/officeDocument/2006/relationships/customXml" Target="../customXml/item2.xml"/><Relationship Id="rId5" Type="http://schemas.openxmlformats.org/officeDocument/2006/relationships/viewProps" Target="viewProps.xml"/><Relationship Id="rId10" Type="http://schemas.openxmlformats.org/officeDocument/2006/relationships/customXml" Target="../customXml/item1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ylan Breger" userId="9b3da09f-10fe-42ec-9aa5-9fa2a3e9cc20" providerId="ADAL" clId="{ABFAD02F-4DA4-46E3-BEC3-5F13335626C3}"/>
    <pc:docChg chg="addSld delSld modSld">
      <pc:chgData name="Dylan Breger" userId="9b3da09f-10fe-42ec-9aa5-9fa2a3e9cc20" providerId="ADAL" clId="{ABFAD02F-4DA4-46E3-BEC3-5F13335626C3}" dt="2024-05-01T14:49:10.799" v="1" actId="47"/>
      <pc:docMkLst>
        <pc:docMk/>
      </pc:docMkLst>
      <pc:sldChg chg="del">
        <pc:chgData name="Dylan Breger" userId="9b3da09f-10fe-42ec-9aa5-9fa2a3e9cc20" providerId="ADAL" clId="{ABFAD02F-4DA4-46E3-BEC3-5F13335626C3}" dt="2024-05-01T14:49:10.799" v="1" actId="47"/>
        <pc:sldMkLst>
          <pc:docMk/>
          <pc:sldMk cId="2032955529" sldId="2147327094"/>
        </pc:sldMkLst>
      </pc:sldChg>
      <pc:sldChg chg="add">
        <pc:chgData name="Dylan Breger" userId="9b3da09f-10fe-42ec-9aa5-9fa2a3e9cc20" providerId="ADAL" clId="{ABFAD02F-4DA4-46E3-BEC3-5F13335626C3}" dt="2024-05-01T14:49:09.843" v="0"/>
        <pc:sldMkLst>
          <pc:docMk/>
          <pc:sldMk cId="2797288538" sldId="2147327095"/>
        </pc:sldMkLst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TV</c:v>
                </c:pt>
              </c:strCache>
            </c:strRef>
          </c:tx>
          <c:spPr>
            <a:solidFill>
              <a:srgbClr val="00BFF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rgbClr val="1B1464"/>
                    </a:solidFill>
                    <a:latin typeface="Helvetica" panose="020B0604020202020204" pitchFamily="34" charset="0"/>
                    <a:ea typeface="+mn-ea"/>
                    <a:cs typeface="Helvetica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Single Exposure</c:v>
                </c:pt>
                <c:pt idx="1">
                  <c:v>Two Exposures</c:v>
                </c:pt>
              </c:strCache>
            </c:strRef>
          </c:cat>
          <c:val>
            <c:numRef>
              <c:f>Sheet1!$B$2:$B$3</c:f>
              <c:numCache>
                <c:formatCode>0%</c:formatCode>
                <c:ptCount val="2"/>
                <c:pt idx="0">
                  <c:v>0.28000000000000003</c:v>
                </c:pt>
                <c:pt idx="1">
                  <c:v>0.44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AAC-41F2-A953-FF3B0F65DE2B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Digital Mobile</c:v>
                </c:pt>
              </c:strCache>
            </c:strRef>
          </c:tx>
          <c:spPr>
            <a:solidFill>
              <a:srgbClr val="ED3C8D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rgbClr val="1B1464"/>
                    </a:solidFill>
                    <a:latin typeface="Helvetica" panose="020B0604020202020204" pitchFamily="34" charset="0"/>
                    <a:ea typeface="+mn-ea"/>
                    <a:cs typeface="Helvetica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Single Exposure</c:v>
                </c:pt>
                <c:pt idx="1">
                  <c:v>Two Exposures</c:v>
                </c:pt>
              </c:strCache>
            </c:strRef>
          </c:cat>
          <c:val>
            <c:numRef>
              <c:f>Sheet1!$C$2:$C$3</c:f>
              <c:numCache>
                <c:formatCode>0%</c:formatCode>
                <c:ptCount val="2"/>
                <c:pt idx="0">
                  <c:v>0.11</c:v>
                </c:pt>
                <c:pt idx="1">
                  <c:v>0.2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AAC-41F2-A953-FF3B0F65DE2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992219904"/>
        <c:axId val="992230464"/>
      </c:barChart>
      <c:catAx>
        <c:axId val="9922199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rgbClr val="1B1464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rgbClr val="1B1464"/>
                </a:solidFill>
                <a:latin typeface="Helvetica" panose="020B0604020202020204" pitchFamily="34" charset="0"/>
                <a:ea typeface="+mn-ea"/>
                <a:cs typeface="Helvetica" panose="020B0604020202020204" pitchFamily="34" charset="0"/>
              </a:defRPr>
            </a:pPr>
            <a:endParaRPr lang="en-US"/>
          </a:p>
        </c:txPr>
        <c:crossAx val="992230464"/>
        <c:crosses val="autoZero"/>
        <c:auto val="1"/>
        <c:lblAlgn val="ctr"/>
        <c:lblOffset val="100"/>
        <c:noMultiLvlLbl val="0"/>
      </c:catAx>
      <c:valAx>
        <c:axId val="992230464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9922199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36704221598187076"/>
          <c:y val="4.1935172845555735E-3"/>
          <c:w val="0.26591545633101221"/>
          <c:h val="8.066808343712564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rgbClr val="1B1464"/>
              </a:solidFill>
              <a:latin typeface="Helvetica" panose="020B0604020202020204" pitchFamily="34" charset="0"/>
              <a:ea typeface="+mn-ea"/>
              <a:cs typeface="Helvetica" panose="020B0604020202020204" pitchFamily="34" charset="0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DCE9FD-744D-4CD3-955B-CE9AC8CC1275}" type="datetimeFigureOut">
              <a:rPr lang="en-US" smtClean="0"/>
              <a:t>5/1/2024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21ECE1-78BA-4CEF-A093-1E880DB02D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7044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89805E-EBCF-9312-CE71-139CFBEF38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6AB7BDB-8BD6-AF90-7646-F5B1AD5BCF4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CE1EF3-B89B-79E8-AFB9-8037F18076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FA119-1B4A-49A2-B0CD-6EBE4764EFCA}" type="datetimeFigureOut">
              <a:rPr lang="en-US" smtClean="0"/>
              <a:t>5/1/2024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DE465B-301F-796C-657B-A30A25A804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1991E9-ED51-9A79-6919-936CCC7235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A0D36-5A75-448D-99AB-7BABE52D1C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8265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DA0B89-A872-5841-1696-9681238AC1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E896420-565A-BE1D-81E5-2BA671CC155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518362-1F02-BD99-9EBB-A8B20363E9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FA119-1B4A-49A2-B0CD-6EBE4764EFCA}" type="datetimeFigureOut">
              <a:rPr lang="en-US" smtClean="0"/>
              <a:t>5/1/2024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91B4C8-A293-9331-F8B1-E60E7CF65A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7B27BB-768A-1C01-40B7-95B2655FE2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A0D36-5A75-448D-99AB-7BABE52D1C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10330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94F20F8-7B69-FA68-0B85-43F7E2FE32A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F6B99C9-E340-D88E-16F1-22D44AF9468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A7F19E-2D5B-A9A5-2C8E-67FC950522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FA119-1B4A-49A2-B0CD-6EBE4764EFCA}" type="datetimeFigureOut">
              <a:rPr lang="en-US" smtClean="0"/>
              <a:t>5/1/2024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599A2F-7497-178C-4908-6C479F283F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7D349C-915F-1ECE-D645-CC882F3D53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A0D36-5A75-448D-99AB-7BABE52D1C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52155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3F099D-F36F-5AEC-E4DA-A361382873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C4B117-C9D6-50D1-88C3-D6B188EC74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D40A8C-52CC-714A-61F6-AF2E2C126D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FA119-1B4A-49A2-B0CD-6EBE4764EFCA}" type="datetimeFigureOut">
              <a:rPr lang="en-US" smtClean="0"/>
              <a:t>5/1/2024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FB49BE-B820-E3A9-2656-DA1A8682FE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E69C6A-ABFA-FBE4-DC1F-75B6DB0293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A0D36-5A75-448D-99AB-7BABE52D1C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3161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1313BB-1037-9FAA-3787-77BE89E3AD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65829FD-710D-7552-4D35-D3E6DCA425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063317-F996-198A-CB35-86FDAE1EB6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FA119-1B4A-49A2-B0CD-6EBE4764EFCA}" type="datetimeFigureOut">
              <a:rPr lang="en-US" smtClean="0"/>
              <a:t>5/1/2024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A76E8B-565F-9896-E65F-AD73A812B5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904ED8-869B-140D-A9F4-0A08D13C0B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A0D36-5A75-448D-99AB-7BABE52D1C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55640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5B0D58-F1F7-F59D-5EED-28CEC6CAC5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0AB7E9-A357-16C2-5894-1184E332EF3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5EE7ADA-A844-AEF6-C8CC-17434EB53A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8246532-B81C-6D51-C778-715FD8CB17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FA119-1B4A-49A2-B0CD-6EBE4764EFCA}" type="datetimeFigureOut">
              <a:rPr lang="en-US" smtClean="0"/>
              <a:t>5/1/2024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6B29277-027B-CE93-1B34-4469176DC5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6422C15-1370-B13A-3BD7-3CB58F4256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A0D36-5A75-448D-99AB-7BABE52D1C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5753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EF1732-BC38-B84A-F5C9-4B7B07B976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2440BC-F7DC-2406-A1C1-A53525CA91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AAF278-7581-16A1-F587-AB140A1085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421E5F3-0825-D95D-4306-921DED26B45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E7466D9-505D-E222-904C-BC647EC4AA9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B97D1DB-D845-DEB4-2CB6-18BB001460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FA119-1B4A-49A2-B0CD-6EBE4764EFCA}" type="datetimeFigureOut">
              <a:rPr lang="en-US" smtClean="0"/>
              <a:t>5/1/2024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6B3BF9A-E39B-5E6B-FBAF-1AAC17525B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D598851-F666-C81D-A53E-8D1346DB3F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A0D36-5A75-448D-99AB-7BABE52D1C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1416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A08A07-E898-8C8C-3225-B46E0DF5AF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5F3670C-65C2-0B4E-CA3B-43894831A6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FA119-1B4A-49A2-B0CD-6EBE4764EFCA}" type="datetimeFigureOut">
              <a:rPr lang="en-US" smtClean="0"/>
              <a:t>5/1/2024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3E28BC6-98BF-31FB-A6E1-1C6F4AC59F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3A077B0-4DE8-5CA2-7E46-02D91FEFFF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A0D36-5A75-448D-99AB-7BABE52D1C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5701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AB5FBEE-5C3C-D36D-5E11-5DA24F8BB4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FA119-1B4A-49A2-B0CD-6EBE4764EFCA}" type="datetimeFigureOut">
              <a:rPr lang="en-US" smtClean="0"/>
              <a:t>5/1/2024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A75691E-70E3-2FF7-7F8E-E1003F8F19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7CA5534-7A66-64A7-0B77-4AE228BD25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A0D36-5A75-448D-99AB-7BABE52D1C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9723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C85261-A23A-E31B-A904-BCA18E740F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077923-CCDD-2369-888E-79B800425E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D3569C4-157B-B934-761A-37952556F94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57EECC2-561E-FD2B-1B6C-E46EEB881B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FA119-1B4A-49A2-B0CD-6EBE4764EFCA}" type="datetimeFigureOut">
              <a:rPr lang="en-US" smtClean="0"/>
              <a:t>5/1/2024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B82877C-D14D-D1F2-333E-5927F5683C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30E3031-23B3-508E-2130-07AAA72FBB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A0D36-5A75-448D-99AB-7BABE52D1C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76791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EE5CB9-7385-19D1-B3C2-12C6B4F21C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5222C15-3C91-974E-6D54-B941DF534A2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4F7F74-AAC9-75F8-BE3C-34ED7D96CEB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9E2DB29-736A-C40F-3FA5-F44294653C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FA119-1B4A-49A2-B0CD-6EBE4764EFCA}" type="datetimeFigureOut">
              <a:rPr lang="en-US" smtClean="0"/>
              <a:t>5/1/2024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1D2016-0081-9073-A0EC-094C137D46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DFB8F83-2C31-D193-69FC-E35A55DC75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A0D36-5A75-448D-99AB-7BABE52D1C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73911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E91A0DF-53A9-A0EC-9B12-C113C3D75E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B6A834-8B17-C4CD-5A74-5A3946C36F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F1DF79-C1AB-2FAC-F91A-CEF25DA2A34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D1FA119-1B4A-49A2-B0CD-6EBE4764EFCA}" type="datetimeFigureOut">
              <a:rPr lang="en-US" smtClean="0"/>
              <a:t>5/1/2024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DB6D2F-79D8-A5E8-455B-BE6CC2572EB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63874B-E1F1-8FDE-67DB-39031ADB313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76A0D36-5A75-448D-99AB-7BABE52D1C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38198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freewheel.com/insights/reports/tv-makes-memories#:~:text=In%20partnership%20with%20MediaScience%2C%20TV,streaming%20%E2%80%93%20on%20the%20big%20screen." TargetMode="External"/><Relationship Id="rId3" Type="http://schemas.openxmlformats.org/officeDocument/2006/relationships/hyperlink" Target="https://thevab.com/signin" TargetMode="External"/><Relationship Id="rId7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chart" Target="../charts/chart1.xml"/><Relationship Id="rId4" Type="http://schemas.openxmlformats.org/officeDocument/2006/relationships/image" Target="../media/image2.png"/><Relationship Id="rId9" Type="http://schemas.openxmlformats.org/officeDocument/2006/relationships/hyperlink" Target="https://directvads-media.s3-accelerate.amazonaws.com/2024/02/DIRECTV-2024-Annual-Addressable-Report-Feb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54AEF74-ED62-75CC-B940-75E3FB7EDB5C}"/>
              </a:ext>
            </a:extLst>
          </p:cNvPr>
          <p:cNvSpPr/>
          <p:nvPr/>
        </p:nvSpPr>
        <p:spPr>
          <a:xfrm>
            <a:off x="0" y="1685013"/>
            <a:ext cx="12192000" cy="5172987"/>
          </a:xfrm>
          <a:prstGeom prst="rect">
            <a:avLst/>
          </a:prstGeom>
          <a:solidFill>
            <a:srgbClr val="E2E8F1"/>
          </a:solidFill>
          <a:ln>
            <a:solidFill>
              <a:srgbClr val="E2E8F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8C02BF9-F2E0-5B6B-6620-5629BC40E4B2}"/>
              </a:ext>
            </a:extLst>
          </p:cNvPr>
          <p:cNvSpPr/>
          <p:nvPr/>
        </p:nvSpPr>
        <p:spPr>
          <a:xfrm>
            <a:off x="66972" y="426167"/>
            <a:ext cx="10239128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kumimoji="0" lang="en-US" sz="2600" b="1" i="0" u="none" strike="noStrike" kern="1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Helvetica" panose="020B0403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Premium video environments elevate ads, creating more appeal and greater memorability with viewers than mobile ads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89859BC-3766-BE73-75C6-B33FCA6F6351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1"/>
          <a:stretch/>
        </p:blipFill>
        <p:spPr>
          <a:xfrm>
            <a:off x="483207" y="6519043"/>
            <a:ext cx="11708793" cy="350107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20F8B73A-B75C-9792-9229-BAEB426A0A76}"/>
              </a:ext>
            </a:extLst>
          </p:cNvPr>
          <p:cNvSpPr/>
          <p:nvPr/>
        </p:nvSpPr>
        <p:spPr>
          <a:xfrm>
            <a:off x="483207" y="6586958"/>
            <a:ext cx="11687274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 Light" panose="020B0403020202020204"/>
                <a:ea typeface="Open Sans" panose="020B0606030504020204" pitchFamily="34" charset="0"/>
                <a:cs typeface="Open Sans" panose="020B0606030504020204" pitchFamily="34" charset="0"/>
              </a:rPr>
              <a:t>This information is exclusively provided to VAB members and qualified marketers.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3590D04-FAFC-AD6F-48A4-0F92C56B8544}"/>
              </a:ext>
            </a:extLst>
          </p:cNvPr>
          <p:cNvSpPr txBox="1"/>
          <p:nvPr/>
        </p:nvSpPr>
        <p:spPr>
          <a:xfrm>
            <a:off x="10267952" y="26057"/>
            <a:ext cx="19240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0" normalizeH="0" baseline="0" noProof="0">
                <a:ln>
                  <a:noFill/>
                </a:ln>
                <a:solidFill>
                  <a:srgbClr val="ED3C8D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Scan or click to access more </a:t>
            </a:r>
            <a:r>
              <a:rPr lang="en-US" sz="1000" b="1">
                <a:solidFill>
                  <a:srgbClr val="ED3C8D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recall</a:t>
            </a:r>
            <a:r>
              <a:rPr kumimoji="0" lang="en-US" sz="1000" b="1" i="0" u="none" strike="noStrike" kern="1200" cap="none" spc="0" normalizeH="0" baseline="0" noProof="0">
                <a:ln>
                  <a:noFill/>
                </a:ln>
                <a:solidFill>
                  <a:srgbClr val="ED3C8D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 insights</a:t>
            </a:r>
          </a:p>
        </p:txBody>
      </p:sp>
      <p:pic>
        <p:nvPicPr>
          <p:cNvPr id="10" name="Picture 2">
            <a:hlinkClick r:id="rId3"/>
            <a:extLst>
              <a:ext uri="{FF2B5EF4-FFF2-40B4-BE49-F238E27FC236}">
                <a16:creationId xmlns:a16="http://schemas.microsoft.com/office/drawing/2014/main" id="{C058D375-1746-76DF-C9FA-4FFAC183E85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8627" t="8925" r="8225" b="7734"/>
          <a:stretch/>
        </p:blipFill>
        <p:spPr bwMode="auto">
          <a:xfrm>
            <a:off x="10676741" y="521763"/>
            <a:ext cx="1106470" cy="1109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3A0F559A-2C41-0CB0-5F35-A4178B7122A5}"/>
              </a:ext>
            </a:extLst>
          </p:cNvPr>
          <p:cNvSpPr/>
          <p:nvPr/>
        </p:nvSpPr>
        <p:spPr>
          <a:xfrm>
            <a:off x="10267952" y="0"/>
            <a:ext cx="1924048" cy="1671565"/>
          </a:xfrm>
          <a:prstGeom prst="rect">
            <a:avLst/>
          </a:prstGeom>
          <a:noFill/>
          <a:ln w="28575">
            <a:solidFill>
              <a:srgbClr val="ED3C8D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graphicFrame>
        <p:nvGraphicFramePr>
          <p:cNvPr id="12" name="Chart 11">
            <a:extLst>
              <a:ext uri="{FF2B5EF4-FFF2-40B4-BE49-F238E27FC236}">
                <a16:creationId xmlns:a16="http://schemas.microsoft.com/office/drawing/2014/main" id="{9FFC8B77-BF77-7B11-A2A2-9342F393DEF0}"/>
              </a:ext>
            </a:extLst>
          </p:cNvPr>
          <p:cNvGraphicFramePr/>
          <p:nvPr/>
        </p:nvGraphicFramePr>
        <p:xfrm>
          <a:off x="1619935" y="2303941"/>
          <a:ext cx="8952131" cy="30284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pic>
        <p:nvPicPr>
          <p:cNvPr id="13" name="Picture 12">
            <a:extLst>
              <a:ext uri="{FF2B5EF4-FFF2-40B4-BE49-F238E27FC236}">
                <a16:creationId xmlns:a16="http://schemas.microsoft.com/office/drawing/2014/main" id="{B39402BF-D1EB-211D-0927-ECD15E43B5F9}"/>
              </a:ext>
            </a:extLst>
          </p:cNvPr>
          <p:cNvPicPr>
            <a:picLocks noChangeAspect="1"/>
          </p:cNvPicPr>
          <p:nvPr/>
        </p:nvPicPr>
        <p:blipFill>
          <a:blip r:embed="rId6"/>
          <a:srcRect/>
          <a:stretch/>
        </p:blipFill>
        <p:spPr>
          <a:xfrm>
            <a:off x="3614370" y="5327986"/>
            <a:ext cx="591340" cy="591340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B9DCF204-CE1B-B34A-7397-E2D40294E827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/>
          <a:stretch/>
        </p:blipFill>
        <p:spPr>
          <a:xfrm>
            <a:off x="7953985" y="5327986"/>
            <a:ext cx="591340" cy="591340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DB1FB27A-A6B7-50FA-E5A3-D943AED30128}"/>
              </a:ext>
            </a:extLst>
          </p:cNvPr>
          <p:cNvSpPr txBox="1"/>
          <p:nvPr/>
        </p:nvSpPr>
        <p:spPr>
          <a:xfrm>
            <a:off x="1" y="1695344"/>
            <a:ext cx="12202268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1200" cap="none" spc="0" normalizeH="0" baseline="0" noProof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anose="020B0403020202020204" pitchFamily="34" charset="0"/>
                <a:ea typeface="+mn-ea"/>
                <a:cs typeface="+mn-cs"/>
              </a:rPr>
              <a:t>Unaided Recall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>
                <a:solidFill>
                  <a:srgbClr val="1B1464"/>
                </a:solidFill>
                <a:latin typeface="Helvetica" panose="020B0403020202020204" pitchFamily="34" charset="0"/>
              </a:rPr>
              <a:t>% of respondents</a:t>
            </a:r>
            <a:endParaRPr kumimoji="0" lang="en-US" sz="1600" i="0" strike="noStrike" kern="1200" cap="none" spc="0" normalizeH="0" baseline="0" noProof="0">
              <a:ln>
                <a:noFill/>
              </a:ln>
              <a:solidFill>
                <a:srgbClr val="1B1464"/>
              </a:solidFill>
              <a:effectLst/>
              <a:uLnTx/>
              <a:uFillTx/>
              <a:latin typeface="Helvetica" panose="020B0403020202020204" pitchFamily="34" charset="0"/>
              <a:ea typeface="+mn-ea"/>
              <a:cs typeface="+mn-cs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FC8FDAB4-AE53-DA23-6C8A-81615F826BCA}"/>
              </a:ext>
            </a:extLst>
          </p:cNvPr>
          <p:cNvSpPr/>
          <p:nvPr/>
        </p:nvSpPr>
        <p:spPr>
          <a:xfrm>
            <a:off x="-3" y="-1"/>
            <a:ext cx="1819075" cy="276999"/>
          </a:xfrm>
          <a:prstGeom prst="rect">
            <a:avLst/>
          </a:prstGeom>
          <a:solidFill>
            <a:srgbClr val="1B1464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TV vs. Mobile: Recall</a:t>
            </a: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Helvetica" panose="020B0604020202020204" pitchFamily="34" charset="0"/>
              <a:ea typeface="+mn-ea"/>
              <a:cs typeface="Helvetica" panose="020B0604020202020204" pitchFamily="34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567A375B-EF7D-4CA2-6164-DF723EFEB777}"/>
              </a:ext>
            </a:extLst>
          </p:cNvPr>
          <p:cNvSpPr txBox="1"/>
          <p:nvPr/>
        </p:nvSpPr>
        <p:spPr>
          <a:xfrm>
            <a:off x="483205" y="6352945"/>
            <a:ext cx="11446327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noStrike" kern="1200" cap="none" spc="0" normalizeH="0" baseline="0" noProof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Source: </a:t>
            </a:r>
            <a:r>
              <a:rPr kumimoji="0" lang="en-US" sz="700" b="0" i="0" u="none" strike="noStrike" kern="1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Helvetica" panose="020B0403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Comcast, </a:t>
            </a:r>
            <a:r>
              <a:rPr kumimoji="0" lang="en-US" sz="700" b="0" i="1" u="none" strike="noStrike" kern="1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Helvetica" panose="020B0403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TV Makes Memories</a:t>
            </a:r>
            <a:r>
              <a:rPr kumimoji="0" lang="en-US" sz="700" b="0" i="0" u="none" strike="noStrike" kern="1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Helvetica" panose="020B0403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2022.</a:t>
            </a:r>
            <a:endParaRPr kumimoji="0" lang="fr-FR" sz="700" b="0" i="0" u="none" strike="noStrike" kern="1200" cap="none" spc="0" normalizeH="0" baseline="0" noProof="0">
              <a:ln>
                <a:noFill/>
              </a:ln>
              <a:solidFill>
                <a:srgbClr val="1B1464"/>
              </a:solidFill>
              <a:effectLst/>
              <a:uLnTx/>
              <a:uFillTx/>
              <a:latin typeface="Helvetica" panose="020B0604020202020204" pitchFamily="34" charset="0"/>
              <a:ea typeface="+mn-ea"/>
              <a:cs typeface="Helvetica" panose="020B0604020202020204" pitchFamily="34" charset="0"/>
            </a:endParaRPr>
          </a:p>
        </p:txBody>
      </p:sp>
      <p:sp>
        <p:nvSpPr>
          <p:cNvPr id="20" name="TextBox 19">
            <a:hlinkClick r:id="rId8"/>
            <a:extLst>
              <a:ext uri="{FF2B5EF4-FFF2-40B4-BE49-F238E27FC236}">
                <a16:creationId xmlns:a16="http://schemas.microsoft.com/office/drawing/2014/main" id="{06A58F6D-3B97-43A4-FFA5-F1069956E24F}"/>
              </a:ext>
            </a:extLst>
          </p:cNvPr>
          <p:cNvSpPr txBox="1">
            <a:spLocks/>
          </p:cNvSpPr>
          <p:nvPr/>
        </p:nvSpPr>
        <p:spPr>
          <a:xfrm>
            <a:off x="-3" y="6020496"/>
            <a:ext cx="12202272" cy="276999"/>
          </a:xfrm>
          <a:prstGeom prst="rect">
            <a:avLst/>
          </a:prstGeom>
          <a:solidFill>
            <a:srgbClr val="ED3C8D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1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Click here to see more from </a:t>
            </a:r>
            <a:r>
              <a:rPr lang="en-US" sz="1200" b="1" i="1">
                <a:solidFill>
                  <a:srgbClr val="FFE600"/>
                </a:solidFill>
                <a:latin typeface="Helvetica" panose="020B0604020202020204" pitchFamily="34" charset="0"/>
                <a:cs typeface="Helvetica" panose="020B0604020202020204" pitchFamily="34" charset="0"/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Comcast</a:t>
            </a:r>
            <a:r>
              <a:rPr kumimoji="0" lang="en-US" sz="1200" b="1" i="1" u="none" strike="noStrike" kern="1200" cap="none" spc="0" normalizeH="0" baseline="0" noProof="0">
                <a:ln>
                  <a:noFill/>
                </a:ln>
                <a:solidFill>
                  <a:srgbClr val="FFE600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’s ‘TV Makes Memories’</a:t>
            </a:r>
            <a:endParaRPr kumimoji="0" lang="en-US" sz="1200" b="1" i="1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Helvetica" panose="020B0604020202020204" pitchFamily="34" charset="0"/>
              <a:ea typeface="+mn-ea"/>
              <a:cs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72885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24291D3CFFFB3468A8BEBC160241642" ma:contentTypeVersion="18" ma:contentTypeDescription="Create a new document." ma:contentTypeScope="" ma:versionID="387be907f486394efa0aa922f6891cb4">
  <xsd:schema xmlns:xsd="http://www.w3.org/2001/XMLSchema" xmlns:xs="http://www.w3.org/2001/XMLSchema" xmlns:p="http://schemas.microsoft.com/office/2006/metadata/properties" xmlns:ns2="97cdb7a3-d8d8-4d5a-8559-ae518cf29f49" xmlns:ns3="8ffbcc2d-a520-42b9-8ca7-e090664160a6" targetNamespace="http://schemas.microsoft.com/office/2006/metadata/properties" ma:root="true" ma:fieldsID="5bf9659b688e4d2890b1db6b33d4e217" ns2:_="" ns3:_="">
    <xsd:import namespace="97cdb7a3-d8d8-4d5a-8559-ae518cf29f49"/>
    <xsd:import namespace="8ffbcc2d-a520-42b9-8ca7-e090664160a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LengthInSeconds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7cdb7a3-d8d8-4d5a-8559-ae518cf29f4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8c637ead-fd64-45b4-abde-ec2d09ec102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ffbcc2d-a520-42b9-8ca7-e090664160a6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192ae5e6-0bf7-4809-94d2-b453c12df252}" ma:internalName="TaxCatchAll" ma:showField="CatchAllData" ma:web="8ffbcc2d-a520-42b9-8ca7-e090664160a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8ffbcc2d-a520-42b9-8ca7-e090664160a6" xsi:nil="true"/>
    <lcf76f155ced4ddcb4097134ff3c332f xmlns="97cdb7a3-d8d8-4d5a-8559-ae518cf29f49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B8DAAB0E-A08C-41D3-94B9-F3165A1755AF}"/>
</file>

<file path=customXml/itemProps2.xml><?xml version="1.0" encoding="utf-8"?>
<ds:datastoreItem xmlns:ds="http://schemas.openxmlformats.org/officeDocument/2006/customXml" ds:itemID="{A3A15031-4AD1-4B20-9E19-540D04B494B6}"/>
</file>

<file path=customXml/itemProps3.xml><?xml version="1.0" encoding="utf-8"?>
<ds:datastoreItem xmlns:ds="http://schemas.openxmlformats.org/officeDocument/2006/customXml" ds:itemID="{8A59BE25-05E9-40CA-B284-44160CE1944C}"/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70</Words>
  <Application>Microsoft Office PowerPoint</Application>
  <PresentationFormat>Widescreen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Aptos</vt:lpstr>
      <vt:lpstr>Aptos Display</vt:lpstr>
      <vt:lpstr>Arial</vt:lpstr>
      <vt:lpstr>Calibri</vt:lpstr>
      <vt:lpstr>Helvetica</vt:lpstr>
      <vt:lpstr>Helvetica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Dylan Breger</dc:creator>
  <cp:lastModifiedBy>Dylan Breger</cp:lastModifiedBy>
  <cp:revision>10</cp:revision>
  <dcterms:created xsi:type="dcterms:W3CDTF">2024-05-01T14:39:59Z</dcterms:created>
  <dcterms:modified xsi:type="dcterms:W3CDTF">2024-05-01T14:49:12Z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0x010100C24291D3CFFFB3468A8BEBC160241642</vt:lpwstr>
  </property>
</Properties>
</file>