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14684644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3612B-21CC-40FF-B89B-7DD64D312C73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F68A9-6249-4B22-A6DF-893E0A27B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085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2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32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6005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81366-2F28-78FA-F492-6427424865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42E17D-C9C5-D8CF-76A7-B7192906EF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AEAF1E-D968-DA62-11A4-2363AA57A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D9FA-A90F-4E5F-9105-6D6D13AECD33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E4DFA-CEC6-C591-6876-A39515927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7EFA2-A03D-90AF-90BC-40028D497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2F86-03B7-4A0A-9DC6-A8406E34C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82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6EDDD-8256-B985-6B0E-B100F7B32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136C64-EF3D-2D4B-BCA1-F67D0F8B18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48693-0A16-AF98-92A9-16FD8A2DC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D9FA-A90F-4E5F-9105-6D6D13AECD33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AFC67-0AA5-A7C0-1E4B-903BF1945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7E4B7-441A-E0EB-9B37-FC8DEC9AF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2F86-03B7-4A0A-9DC6-A8406E34C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976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4AD190-B236-ABC3-1919-5B3EA5A38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DEEB21-EE37-91CE-5913-A8B066FFA9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F4F099-42A8-FBBB-88DB-9A9FBEF04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D9FA-A90F-4E5F-9105-6D6D13AECD33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7344A-042C-B23D-C59E-28D94EE86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B4B6F-964D-EF6D-5411-1CE00E6FA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2F86-03B7-4A0A-9DC6-A8406E34C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321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9D2B6-2849-4E27-DF63-132958D02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067F2-B342-3D0F-364A-89438EEF4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D01E0-375D-DF7D-C34C-C8B1F0B78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D9FA-A90F-4E5F-9105-6D6D13AECD33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CFB76-41FB-BBE3-EAC8-792ED49A0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E58B4-3AD9-F738-72A6-5D98CA1BA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2F86-03B7-4A0A-9DC6-A8406E34C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66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E1D4C-7FEB-C3E7-93B5-81B6B9A82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12B455-C526-7D9E-1F6C-FFE2694A1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A6B7EB-D9B4-B3A4-3EE5-AD17CC1D6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D9FA-A90F-4E5F-9105-6D6D13AECD33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11AAB-1B18-FD30-1F58-979B56B18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A5BD7-7E18-56FB-0F73-32002504F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2F86-03B7-4A0A-9DC6-A8406E34C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62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7D5B6-CD66-AAA1-E6EF-6EF959FB4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D3311-11E3-1171-9B1F-8310B8CD9A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B3E1BA-5A19-BD4E-ABB1-C7D0DA097F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13D7D1-2346-7240-F679-D35089795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D9FA-A90F-4E5F-9105-6D6D13AECD33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80DB26-E515-4CAD-8492-7DAA8F4AA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276FC4-47D4-94B4-D344-3A805AE11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2F86-03B7-4A0A-9DC6-A8406E34C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92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9880B-57F4-87A8-B4D5-58130AFCE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D62B68-DB7F-11BD-CD60-49BCA8944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3A5067-02C5-539C-8A60-16BAA47D7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632987-A3D1-7E6C-DE12-BCB73A3798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C4E26E-6F36-61AA-AC96-980EA8BFD3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BA8AF4-17B6-FF6E-C87E-83AB655AC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D9FA-A90F-4E5F-9105-6D6D13AECD33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00B7FF-3D1A-03BE-6E5F-C2141AD66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AD59B9-94FC-AFEA-A795-A469B01B8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2F86-03B7-4A0A-9DC6-A8406E34C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4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BA3E2-893E-DDC9-65A6-1BDDBB6B0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A1381A-60FD-36FC-FD65-DEC31FCB2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D9FA-A90F-4E5F-9105-6D6D13AECD33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784FC0-7B77-BFF3-6559-A9A6B00AC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B0F25A-9212-B741-3199-FDBEEE9CE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2F86-03B7-4A0A-9DC6-A8406E34C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78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6F6E39-FC16-75FF-396D-136226B9C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D9FA-A90F-4E5F-9105-6D6D13AECD33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1461A1-388D-D623-766E-FED249AC8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B6A323-CE7B-2224-9364-45A5E39A1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2F86-03B7-4A0A-9DC6-A8406E34C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6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25A8D-4C6F-AFF6-2F4E-30619689B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42564-FBB6-4446-FFF7-28CB9D75B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3A436D-B827-F536-1DEE-995318017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475157-B483-3F27-FBC2-A372F014B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D9FA-A90F-4E5F-9105-6D6D13AECD33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88EA9D-B853-E854-65DA-81E22201B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17B9C-1242-4CF4-84D4-F5C88F6A5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2F86-03B7-4A0A-9DC6-A8406E34C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86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CB6C-E34C-97E9-8CF5-793844E86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76FDC0-BAE6-7A4E-1E1A-643D6F44EE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48AC49-098E-B44E-3091-BEAE60AC1C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299FE1-9AB5-922E-F76D-40E0B75CB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D9FA-A90F-4E5F-9105-6D6D13AECD33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3ED60A-1910-4E18-5AD2-A974E6853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162889-6CD2-A2A8-327C-62D42C3CE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2F86-03B7-4A0A-9DC6-A8406E34C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35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CE7BFE-99A5-7237-BB00-616B980EB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7737E5-CA64-558D-7FF0-8B49DDA51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B1A4E-1D9B-671E-F764-D2E04786CC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5FD9FA-A90F-4E5F-9105-6D6D13AECD33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A80B6-25C4-F505-BD55-B62CA8A4A5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E3823-F89B-35B2-E17B-30FC9FB7AC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5A2F86-03B7-4A0A-9DC6-A8406E34C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55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hevab.com/signin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s://thevab.com/insight/reeling-in-audience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s://thevab.com/insight/cinema-15-reasons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A group of people sitting in a movie theater&#10;&#10;Description automatically generated">
            <a:extLst>
              <a:ext uri="{FF2B5EF4-FFF2-40B4-BE49-F238E27FC236}">
                <a16:creationId xmlns:a16="http://schemas.microsoft.com/office/drawing/2014/main" id="{17DDEAFB-F3A6-3247-6F6A-8CB2EB2537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379"/>
          <a:stretch/>
        </p:blipFill>
        <p:spPr>
          <a:xfrm>
            <a:off x="6156963" y="1686476"/>
            <a:ext cx="6035037" cy="459164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9C39D2C-492D-BCD9-CC6A-DFC66265FAA3}"/>
              </a:ext>
            </a:extLst>
          </p:cNvPr>
          <p:cNvSpPr/>
          <p:nvPr/>
        </p:nvSpPr>
        <p:spPr>
          <a:xfrm>
            <a:off x="2" y="1686476"/>
            <a:ext cx="6149193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F894CE-5EB9-4BB3-F6C7-477E37F6A6AA}"/>
              </a:ext>
            </a:extLst>
          </p:cNvPr>
          <p:cNvSpPr/>
          <p:nvPr/>
        </p:nvSpPr>
        <p:spPr>
          <a:xfrm>
            <a:off x="9615" y="416674"/>
            <a:ext cx="1046788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Nearly all moviegoers, incl. young adults, put their phones away once the lights go down, making a fully immersive atmosphere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CEDF0A-D03C-E28C-8382-06185E8D0B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E1BC5F-BB63-0916-3A60-3B803226C47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957BC7-FFD0-73CE-08EA-C2A979729B8D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51E766-DA40-FBC4-FFD4-06C9741793A3}"/>
              </a:ext>
            </a:extLst>
          </p:cNvPr>
          <p:cNvSpPr txBox="1"/>
          <p:nvPr/>
        </p:nvSpPr>
        <p:spPr>
          <a:xfrm>
            <a:off x="389076" y="5698438"/>
            <a:ext cx="576400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Screenvision, Screen Engine Data, March 2024. Base: P18+, P18-24 &amp; P18-34. ‘Once the lights in the theater go down, do you typically put your cell phone away?’ *Average length of a theatrical release is 2 hours, 6 minutes according to VAB’ </a:t>
            </a: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 the Movies: 15 Reasons to Include Cinema Within a Video Ad Campaign</a:t>
            </a: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.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49B965-697D-DA71-2349-F15FD7A0B0C2}"/>
              </a:ext>
            </a:extLst>
          </p:cNvPr>
          <p:cNvSpPr txBox="1"/>
          <p:nvPr/>
        </p:nvSpPr>
        <p:spPr>
          <a:xfrm>
            <a:off x="367514" y="5026493"/>
            <a:ext cx="5386663" cy="584775"/>
          </a:xfrm>
          <a:prstGeom prst="rect">
            <a:avLst/>
          </a:prstGeom>
          <a:solidFill>
            <a:srgbClr val="FFE600"/>
          </a:solidFill>
          <a:ln w="19050">
            <a:solidFill>
              <a:srgbClr val="1B146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Besides sleep, what other activity can get Gen </a:t>
            </a: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Z’ers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to put their phones away for over two hours?!?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*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35B6EB5-2678-0383-58F8-70196B84828E}"/>
              </a:ext>
            </a:extLst>
          </p:cNvPr>
          <p:cNvSpPr/>
          <p:nvPr/>
        </p:nvSpPr>
        <p:spPr>
          <a:xfrm>
            <a:off x="214009" y="2470706"/>
            <a:ext cx="5764004" cy="243498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-Light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4E693E-3545-F11D-8440-300BF1D247F7}"/>
              </a:ext>
            </a:extLst>
          </p:cNvPr>
          <p:cNvSpPr/>
          <p:nvPr/>
        </p:nvSpPr>
        <p:spPr>
          <a:xfrm>
            <a:off x="1289371" y="2057359"/>
            <a:ext cx="243250" cy="24668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-Ligh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32F642-BD7D-ABDC-80B4-6BE91211207F}"/>
              </a:ext>
            </a:extLst>
          </p:cNvPr>
          <p:cNvSpPr txBox="1"/>
          <p:nvPr/>
        </p:nvSpPr>
        <p:spPr>
          <a:xfrm>
            <a:off x="1591676" y="2011425"/>
            <a:ext cx="10986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rPr>
              <a:t>P18+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C9DB71-F795-2B42-BFAD-C729D4AA0FE0}"/>
              </a:ext>
            </a:extLst>
          </p:cNvPr>
          <p:cNvSpPr/>
          <p:nvPr/>
        </p:nvSpPr>
        <p:spPr>
          <a:xfrm>
            <a:off x="2560334" y="2057359"/>
            <a:ext cx="243250" cy="246686"/>
          </a:xfrm>
          <a:prstGeom prst="rect">
            <a:avLst/>
          </a:prstGeom>
          <a:solidFill>
            <a:srgbClr val="00BFF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-Light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9E0286-4627-54A0-485B-8A889A76A91C}"/>
              </a:ext>
            </a:extLst>
          </p:cNvPr>
          <p:cNvSpPr txBox="1"/>
          <p:nvPr/>
        </p:nvSpPr>
        <p:spPr>
          <a:xfrm>
            <a:off x="2862639" y="2011425"/>
            <a:ext cx="10986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rPr>
              <a:t>P18-24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52B30B-2CFD-EBAC-11E6-6D0D7C554E6F}"/>
              </a:ext>
            </a:extLst>
          </p:cNvPr>
          <p:cNvSpPr/>
          <p:nvPr/>
        </p:nvSpPr>
        <p:spPr>
          <a:xfrm>
            <a:off x="3898747" y="2057359"/>
            <a:ext cx="243250" cy="246686"/>
          </a:xfrm>
          <a:prstGeom prst="rect">
            <a:avLst/>
          </a:prstGeom>
          <a:solidFill>
            <a:srgbClr val="4EBEA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-Light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C7DBF5-D20A-775C-2B78-AE6FFA123ECB}"/>
              </a:ext>
            </a:extLst>
          </p:cNvPr>
          <p:cNvSpPr txBox="1"/>
          <p:nvPr/>
        </p:nvSpPr>
        <p:spPr>
          <a:xfrm>
            <a:off x="4201223" y="2011425"/>
            <a:ext cx="10986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rPr>
              <a:t>P18-34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0796C63-6C5E-1017-7766-CDA28888F15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7302" y="2548562"/>
            <a:ext cx="857419" cy="85741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893234D-68FE-7B97-CFE3-37FBE5790C51}"/>
              </a:ext>
            </a:extLst>
          </p:cNvPr>
          <p:cNvSpPr txBox="1"/>
          <p:nvPr/>
        </p:nvSpPr>
        <p:spPr>
          <a:xfrm>
            <a:off x="7770" y="1709336"/>
            <a:ext cx="61491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 of moviegoers that…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62437E9-4CCF-0C4D-D184-DF91586C6027}"/>
              </a:ext>
            </a:extLst>
          </p:cNvPr>
          <p:cNvSpPr txBox="1"/>
          <p:nvPr/>
        </p:nvSpPr>
        <p:spPr>
          <a:xfrm>
            <a:off x="214009" y="4103209"/>
            <a:ext cx="57640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rPr>
              <a:t>put away their phones </a:t>
            </a:r>
            <a:b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rPr>
              <a:t>once the lights go down in the movie theater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F596938-F891-7961-49E1-F7BA9D4CCAD5}"/>
              </a:ext>
            </a:extLst>
          </p:cNvPr>
          <p:cNvSpPr/>
          <p:nvPr/>
        </p:nvSpPr>
        <p:spPr>
          <a:xfrm>
            <a:off x="487381" y="3358539"/>
            <a:ext cx="5217261" cy="83947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-Light"/>
                <a:ea typeface="+mn-ea"/>
                <a:cs typeface="+mn-cs"/>
              </a:rPr>
              <a:t>97%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rPr>
              <a:t>/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-Light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-Light"/>
                <a:ea typeface="+mn-ea"/>
                <a:cs typeface="+mn-cs"/>
              </a:rPr>
              <a:t>95%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-Light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rPr>
              <a:t>/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-Light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-Light"/>
                <a:ea typeface="+mn-ea"/>
                <a:cs typeface="+mn-cs"/>
              </a:rPr>
              <a:t>96%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4EBEA4"/>
              </a:solidFill>
              <a:effectLst/>
              <a:uLnTx/>
              <a:uFillTx/>
              <a:latin typeface="Helvetica-Light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53F8E5-404F-2434-1CC3-00F23EF6FD51}"/>
              </a:ext>
            </a:extLst>
          </p:cNvPr>
          <p:cNvSpPr/>
          <p:nvPr/>
        </p:nvSpPr>
        <p:spPr>
          <a:xfrm>
            <a:off x="-2" y="0"/>
            <a:ext cx="2373552" cy="251323"/>
          </a:xfrm>
          <a:prstGeom prst="rect">
            <a:avLst/>
          </a:prstGeom>
          <a:solidFill>
            <a:srgbClr val="1B1464"/>
          </a:solidFill>
          <a:ln>
            <a:solidFill>
              <a:srgbClr val="1F1A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Cinema: Moviegoers’ Attention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7" name="TextBox 6">
            <a:hlinkClick r:id="rId7"/>
            <a:extLst>
              <a:ext uri="{FF2B5EF4-FFF2-40B4-BE49-F238E27FC236}">
                <a16:creationId xmlns:a16="http://schemas.microsoft.com/office/drawing/2014/main" id="{B99F1AED-95D0-1BBB-9653-9848952E56B8}"/>
              </a:ext>
            </a:extLst>
          </p:cNvPr>
          <p:cNvSpPr txBox="1">
            <a:spLocks/>
          </p:cNvSpPr>
          <p:nvPr/>
        </p:nvSpPr>
        <p:spPr>
          <a:xfrm>
            <a:off x="-3" y="6139622"/>
            <a:ext cx="12202272" cy="276999"/>
          </a:xfrm>
          <a:prstGeom prst="rect">
            <a:avLst/>
          </a:prstGeom>
          <a:solidFill>
            <a:srgbClr val="ED3C8D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Click here to download the full report, </a:t>
            </a:r>
            <a:r>
              <a:rPr kumimoji="0" lang="en-US" sz="1200" b="1" i="1" u="sng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‘Reeling in Audiences: 10 Acts of Attention Along the Moviegoer’s Journey’</a:t>
            </a:r>
            <a:r>
              <a:rPr kumimoji="0" lang="en-US" sz="1200" b="1" i="1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1200" b="1" i="1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to learn more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1DFA6B-7B4D-2735-F017-7478116D3707}"/>
              </a:ext>
            </a:extLst>
          </p:cNvPr>
          <p:cNvSpPr txBox="1"/>
          <p:nvPr/>
        </p:nvSpPr>
        <p:spPr>
          <a:xfrm>
            <a:off x="10267952" y="26057"/>
            <a:ext cx="1924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Scan or click to access more cinema insights</a:t>
            </a:r>
          </a:p>
        </p:txBody>
      </p:sp>
      <p:pic>
        <p:nvPicPr>
          <p:cNvPr id="18" name="Picture 2">
            <a:hlinkClick r:id="rId8"/>
            <a:extLst>
              <a:ext uri="{FF2B5EF4-FFF2-40B4-BE49-F238E27FC236}">
                <a16:creationId xmlns:a16="http://schemas.microsoft.com/office/drawing/2014/main" id="{128E83A0-75CC-959F-725C-A0CF07AC2D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27" t="8925" r="8225" b="7734"/>
          <a:stretch/>
        </p:blipFill>
        <p:spPr bwMode="auto">
          <a:xfrm>
            <a:off x="10676741" y="521763"/>
            <a:ext cx="1106470" cy="110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DD21D06-F93E-ECF9-B32E-FB644D68E027}"/>
              </a:ext>
            </a:extLst>
          </p:cNvPr>
          <p:cNvSpPr/>
          <p:nvPr/>
        </p:nvSpPr>
        <p:spPr>
          <a:xfrm>
            <a:off x="10267952" y="0"/>
            <a:ext cx="1924048" cy="1671565"/>
          </a:xfrm>
          <a:prstGeom prst="rect">
            <a:avLst/>
          </a:prstGeom>
          <a:noFill/>
          <a:ln w="28575"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7949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4291D3CFFFB3468A8BEBC160241642" ma:contentTypeVersion="18" ma:contentTypeDescription="Create a new document." ma:contentTypeScope="" ma:versionID="387be907f486394efa0aa922f6891cb4">
  <xsd:schema xmlns:xsd="http://www.w3.org/2001/XMLSchema" xmlns:xs="http://www.w3.org/2001/XMLSchema" xmlns:p="http://schemas.microsoft.com/office/2006/metadata/properties" xmlns:ns2="97cdb7a3-d8d8-4d5a-8559-ae518cf29f49" xmlns:ns3="8ffbcc2d-a520-42b9-8ca7-e090664160a6" targetNamespace="http://schemas.microsoft.com/office/2006/metadata/properties" ma:root="true" ma:fieldsID="5bf9659b688e4d2890b1db6b33d4e217" ns2:_="" ns3:_="">
    <xsd:import namespace="97cdb7a3-d8d8-4d5a-8559-ae518cf29f49"/>
    <xsd:import namespace="8ffbcc2d-a520-42b9-8ca7-e090664160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db7a3-d8d8-4d5a-8559-ae518cf29f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c637ead-fd64-45b4-abde-ec2d09ec10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fbcc2d-a520-42b9-8ca7-e090664160a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92ae5e6-0bf7-4809-94d2-b453c12df252}" ma:internalName="TaxCatchAll" ma:showField="CatchAllData" ma:web="8ffbcc2d-a520-42b9-8ca7-e090664160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ffbcc2d-a520-42b9-8ca7-e090664160a6" xsi:nil="true"/>
    <lcf76f155ced4ddcb4097134ff3c332f xmlns="97cdb7a3-d8d8-4d5a-8559-ae518cf29f4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5E2D235-0B01-46BC-8463-D2707612045E}"/>
</file>

<file path=customXml/itemProps2.xml><?xml version="1.0" encoding="utf-8"?>
<ds:datastoreItem xmlns:ds="http://schemas.openxmlformats.org/officeDocument/2006/customXml" ds:itemID="{D25A9D33-DE72-430B-8167-E3C9065ADE29}"/>
</file>

<file path=customXml/itemProps3.xml><?xml version="1.0" encoding="utf-8"?>
<ds:datastoreItem xmlns:ds="http://schemas.openxmlformats.org/officeDocument/2006/customXml" ds:itemID="{CFEC71A9-7F0C-4C53-B3E0-4DFD516058E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</Words>
  <Application>Microsoft Office PowerPoint</Application>
  <PresentationFormat>Widescreen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Aptos</vt:lpstr>
      <vt:lpstr>Aptos Display</vt:lpstr>
      <vt:lpstr>Arial</vt:lpstr>
      <vt:lpstr>Calibri</vt:lpstr>
      <vt:lpstr>Helvetica</vt:lpstr>
      <vt:lpstr>Helvetica Light</vt:lpstr>
      <vt:lpstr>Helvetica-Light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Dylan Breger</dc:creator>
  <cp:lastModifiedBy>Dylan Breger</cp:lastModifiedBy>
  <cp:revision>1</cp:revision>
  <dcterms:created xsi:type="dcterms:W3CDTF">2024-06-04T20:43:05Z</dcterms:created>
  <dcterms:modified xsi:type="dcterms:W3CDTF">2024-06-04T20:43:18Z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0x010100C24291D3CFFFB3468A8BEBC160241642</vt:lpwstr>
  </property>
</Properties>
</file>