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50" r:id="rId2"/>
    <p:sldId id="214737635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106096B-196F-498B-904D-B613310D06FB}"/>
    <pc:docChg chg="addSld">
      <pc:chgData name="Dylan Breger" userId="9b3da09f-10fe-42ec-9aa5-9fa2a3e9cc20" providerId="ADAL" clId="{5106096B-196F-498B-904D-B613310D06FB}" dt="2024-06-04T20:42:41.641" v="0" actId="680"/>
      <pc:docMkLst>
        <pc:docMk/>
      </pc:docMkLst>
      <pc:sldChg chg="new">
        <pc:chgData name="Dylan Breger" userId="9b3da09f-10fe-42ec-9aa5-9fa2a3e9cc20" providerId="ADAL" clId="{5106096B-196F-498B-904D-B613310D06FB}" dt="2024-06-04T20:42:41.641" v="0" actId="680"/>
        <pc:sldMkLst>
          <pc:docMk/>
          <pc:sldMk cId="1654189927" sldId="214737635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F4A4-5E62-8ADA-F5A1-7C3015BF1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44266-EAFE-1A40-3C43-2BAB18CE2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384B7-896E-8576-C026-6333BBA1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C78B2-92C3-79B0-1BF8-46CEF49B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3A9EE-EC9B-49DF-CF93-0508D602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0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98C9-4E9E-A9DC-A86D-F0A19C63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B44E3-E568-5985-F9DA-5FADEC7B3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F4476-6496-2D4F-F9DF-E7E87B65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5A353-978D-EC78-D913-0E08079E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8643A-97C6-D527-0929-3DC7F931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0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08233-0F49-AEE1-00EE-B07792B467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5F4F0-6C47-E518-9D71-2427B136D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42AFB-8EAD-D555-0341-4F31DEE9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E63DE-1F2D-5D5B-44A0-AB0FB8177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A7D88-EAA0-1EAF-A6EF-BC6A1A06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E69A7-D7D3-1F04-78AB-CC9F0C9F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42F9C-F9F4-0676-C595-14A6B322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20333-0DC1-F008-5B39-909AFED6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D3037-069C-7BCB-C042-0E730F38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13BC4-94EA-E468-AD72-9C5DC2D0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7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77F5-5CAA-BF6A-10C0-62CBE5334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6C6CC-D476-97EE-61F4-161087A04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16334-D71A-FA6C-EFFD-9DEF3FAA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8ADE2-6A96-D859-3F43-8118DF94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1723C-500B-79DB-418F-ACB565B8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4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F4F7-6492-1648-8230-DF6B01589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4DAD0-1E9F-8D6F-7C97-3474E51FE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49E8C-7755-A475-368E-77FF702F6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A341D-C3FE-725C-CCF3-86C03408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21839-1AA1-4A15-EC53-0046D1BA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26ABF-0B3F-6AF1-BA01-5DB698EA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1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F4B33-DE36-8D6A-6BC0-26D53323D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88A3-9077-A59F-1731-742C05EC1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A64AE-0582-FB71-FAB6-5CAF6F3DF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A8A7E7-4417-B9D8-FBAF-1CB1A7157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4D171C-86F5-4F41-0B26-07032D4B8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12429-16F9-CD8B-64B4-1FBA4C28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B7625-6C73-10E5-409E-B600518E7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23080-EF87-AE63-C85D-0B4EFD1A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B8B4-65A5-0255-9795-7E62C6B6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D85E7-1539-33C8-A970-08647666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09BF8-9EEE-ABEA-D4E1-67124FA5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698D3-177F-AB95-80E9-ED0048A4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C0C62A-639F-B17B-C2D2-ACE916DB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FB793-59D5-8CD5-9F76-6CBDEB14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89147-C343-F076-5128-D491C55AF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0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3C399-8874-65E8-B39D-F6DEB97B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4C69-F145-2747-A0F2-95169DDDE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D9258-8A8C-31F1-13E7-555AF52E6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40E30-EAF4-B6DE-E2B9-5D3961CF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5049B-E20A-4E8D-0CDC-05C5E3F2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02C8EA-36F6-B82E-2596-50F50AE7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2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ED1C-7C96-6F95-D11E-1A902E0A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A8230-001D-0EE0-E4C2-33951E188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728C5-3A55-2CD3-31ED-0E4D51D68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74426-9566-D018-AE65-69933E02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F99BD-B3DF-426C-0826-971159E5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81854-7244-BEC8-8A70-CF594758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0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B2245-525E-27A6-DEF2-0C5DB22C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E6EE2-6BB9-C343-8813-C5D27D9F5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89A9D-F194-E97C-B1B7-B5121A242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CA6B30-1D88-494B-90C7-E34A1B7522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A8CE3-64CF-F5DD-113D-9DED7BE20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6B0FF-7599-3016-C2AD-9CB94B37E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6193D8-10AF-4FBD-AC2F-32A6217B8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thinkbox.tv/research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DF0975A-0B26-1EC4-64D5-6523CEEBFF03}"/>
              </a:ext>
            </a:extLst>
          </p:cNvPr>
          <p:cNvSpPr>
            <a:spLocks/>
          </p:cNvSpPr>
          <p:nvPr/>
        </p:nvSpPr>
        <p:spPr>
          <a:xfrm>
            <a:off x="6106269" y="1685014"/>
            <a:ext cx="6096000" cy="5146930"/>
          </a:xfrm>
          <a:prstGeom prst="rect">
            <a:avLst/>
          </a:prstGeom>
          <a:solidFill>
            <a:srgbClr val="1F1A62"/>
          </a:solidFill>
          <a:ln>
            <a:solidFill>
              <a:srgbClr val="1F1A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6096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7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Thinkbox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UK,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Context Effects, Map The Territory &amp; Tapestry Research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2024.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effectiveness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A06F16-28B2-6217-F00B-2BD1B3C03F1F}"/>
              </a:ext>
            </a:extLst>
          </p:cNvPr>
          <p:cNvSpPr/>
          <p:nvPr/>
        </p:nvSpPr>
        <p:spPr>
          <a:xfrm>
            <a:off x="354141" y="2683088"/>
            <a:ext cx="5387718" cy="2162093"/>
          </a:xfrm>
          <a:prstGeom prst="rect">
            <a:avLst/>
          </a:prstGeom>
          <a:solidFill>
            <a:schemeClr val="bg1"/>
          </a:solidFill>
          <a:ln w="28575">
            <a:solidFill>
              <a:srgbClr val="00BF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People find the ads </a:t>
            </a:r>
            <a:r>
              <a:rPr kumimoji="0" lang="en-GB" sz="4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80%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b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less intrusive in professional vs. </a:t>
            </a:r>
            <a:b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non-professional content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B66E0A-AD45-74BB-2216-9950ED2A1686}"/>
              </a:ext>
            </a:extLst>
          </p:cNvPr>
          <p:cNvSpPr/>
          <p:nvPr/>
        </p:nvSpPr>
        <p:spPr>
          <a:xfrm>
            <a:off x="6460410" y="2683088"/>
            <a:ext cx="5387718" cy="2162093"/>
          </a:xfrm>
          <a:prstGeom prst="rect">
            <a:avLst/>
          </a:prstGeom>
          <a:solidFill>
            <a:schemeClr val="bg1"/>
          </a:solidFill>
          <a:ln w="28575">
            <a:solidFill>
              <a:srgbClr val="ED3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People are </a:t>
            </a:r>
            <a:r>
              <a:rPr kumimoji="0" lang="en-GB" sz="4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2x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more likely 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repeat / mimic the ads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(this increases to </a:t>
            </a:r>
            <a:r>
              <a:rPr kumimoji="0" lang="en-GB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3.2x</a:t>
            </a:r>
            <a:r>
              <a:rPr kumimoji="0" lang="en-GB" b="0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r>
              <a:rPr kumimoji="0" lang="en-GB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when watching with kids)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38CBE7-331F-E7A7-FE6E-9AAE4A57FBA3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from </a:t>
            </a:r>
            <a:r>
              <a:rPr kumimoji="0" lang="en-US" sz="1200" b="1" i="1" u="sng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Thinkbox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D81A81-CDDA-751C-A50E-F0E182065E59}"/>
              </a:ext>
            </a:extLst>
          </p:cNvPr>
          <p:cNvSpPr/>
          <p:nvPr/>
        </p:nvSpPr>
        <p:spPr>
          <a:xfrm>
            <a:off x="264695" y="374511"/>
            <a:ext cx="990070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Ads are less intrusive and more immersive in premium content, with viewers more likely to engage with them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0F4A7A-2CB5-47AC-401B-C57AC4EF1954}"/>
              </a:ext>
            </a:extLst>
          </p:cNvPr>
          <p:cNvSpPr/>
          <p:nvPr/>
        </p:nvSpPr>
        <p:spPr>
          <a:xfrm>
            <a:off x="-2" y="0"/>
            <a:ext cx="4231534" cy="24795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Professional vs. User-Generated Content: Ad Sentiment</a:t>
            </a:r>
          </a:p>
        </p:txBody>
      </p:sp>
    </p:spTree>
    <p:extLst>
      <p:ext uri="{BB962C8B-B14F-4D97-AF65-F5344CB8AC3E}">
        <p14:creationId xmlns:p14="http://schemas.microsoft.com/office/powerpoint/2010/main" val="182570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418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3AB819-E94F-4910-BE39-2F9E3933D8F7}"/>
</file>

<file path=customXml/itemProps2.xml><?xml version="1.0" encoding="utf-8"?>
<ds:datastoreItem xmlns:ds="http://schemas.openxmlformats.org/officeDocument/2006/customXml" ds:itemID="{8A1F467E-1618-4734-ABC7-3A63C32BE54E}"/>
</file>

<file path=customXml/itemProps3.xml><?xml version="1.0" encoding="utf-8"?>
<ds:datastoreItem xmlns:ds="http://schemas.openxmlformats.org/officeDocument/2006/customXml" ds:itemID="{17F4C265-768F-4CA7-BC34-0EC8E18DE97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2024-06-04T20:42:24Z</dcterms:created>
  <dcterms:modified xsi:type="dcterms:W3CDTF">2024-06-04T20:42:43Z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