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37635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FC2D-1AD3-026F-D5DE-209BEDF19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99AAD-969D-AF41-9A1C-11594C2DE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C8068-8639-3BB0-50B5-BC7A3B29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3B9F-5A00-0F24-6EF9-C6D3981B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335D8-BAFB-024A-B2BA-0CAF03FB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96DA-0524-96C6-5061-C495A594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BE691-E290-981E-5A63-7438C772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2703-8149-B464-2E51-76E5CB71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880D6-EBE5-2B97-D800-EDAD8648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4A9AA-1DC1-58D2-F07D-EBDAC7B5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E3A44-2092-12E2-0573-E27EB4849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AFFEC-4A31-2E3E-E2D5-D52EE7BD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C610C-1394-2782-492D-71C2689C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5E395-CF07-082F-BE20-6A3A1DB3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9211B-7EDB-70D8-49C9-315A2D7A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0E37-25C6-8E90-6BC9-24F027D6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648C-6F70-1D2D-59F7-67760DFB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AB0D-6F6A-B79F-BC56-13A6A815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0ECA4-5C6B-AD4B-2E7F-EB6DFECA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C7361-AB04-BD98-0C6F-8DF16572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3ACE-D020-89F8-762B-DC0FB8A0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6DBF8-162E-C909-AA28-48E5D4C95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E1DFC-A432-6B2A-9BB4-24B280AB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C8118-2581-2B03-A2B0-A9855CD1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55F8-8EE0-23BF-1E86-BF581218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D9F2-393C-D2B8-2D86-96B56A04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D91BE-A533-0A35-1092-A4F32628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46082-8D4B-45AB-5828-A021F43AA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D9B46-7EB6-9A36-9DD5-32C474BC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3E991-B519-22C7-1413-B911AB26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60DA-42DB-95A5-9068-9BC68EE6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5FAE-40BA-8F28-5FA1-E74B861A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51BA3-79B1-40E6-CC44-4AAF16AE3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F0F26-1EF2-2352-C5E0-08E6C1710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6DCF7-7028-3B9A-AB87-2340EFD3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B6570-8C17-F719-67A1-AB9401CF4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107D8-2C17-3783-6D30-28518725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FB166-9A51-52D2-76CD-02D41E0E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44799-6CBB-356D-969B-71DD5E0A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A904-A7CC-4B3C-34A6-29487B56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A3D6A-0B9C-2405-2CED-29257BE2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E838F-4D2D-2B8D-BAFD-3E545E7E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95239-6037-807D-8C1A-597294E9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D596E-5A1B-368E-6DF7-98BFE6DD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D622F-4C5A-FF20-A235-39E8C930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758E3-7014-4958-03B6-221EE2EC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9D48-3B26-2552-5D2B-2DDC11E3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206EF-49B3-E527-2B6B-89B3C074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84660-0949-2601-C9AC-A4DEAB697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65CC9-7587-7AAB-1CE0-BB73A51A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8698-3804-7200-07D5-280F2A4C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226D7-F7A2-D4FA-C506-633AD9B9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A223-E319-3955-CA47-F556DE14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B1CF5D-92DB-6010-2F6E-4671707EF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3BE83-A374-E4D0-FAED-48687B3AB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76130-1681-77FD-B04E-5047A8BA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69B52-DBC3-5AE5-DB48-85AF031A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8E256-1DC4-7433-6B6D-C0B4F644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59283-59E4-5160-79CC-0DED3E9E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5D178-8660-798E-C6E9-93E5E750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0967A-26C6-8BB8-9339-227CC47A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95B827-5A5A-4A1B-A6F1-0C56231D8B0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4D50F-35E3-E834-562C-E936EAEAC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B31EE-C809-3ED5-A8A0-A45992D68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63F776-72B1-4EFE-B2BE-55882B9C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inkbox.tv/research" TargetMode="External"/><Relationship Id="rId3" Type="http://schemas.openxmlformats.org/officeDocument/2006/relationships/hyperlink" Target="https://thevab.com/signin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4AEF74-ED62-75CC-B940-75E3FB7EDB5C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C02BF9-F2E0-5B6B-6620-5629BC40E4B2}"/>
              </a:ext>
            </a:extLst>
          </p:cNvPr>
          <p:cNvSpPr/>
          <p:nvPr/>
        </p:nvSpPr>
        <p:spPr>
          <a:xfrm>
            <a:off x="218807" y="468433"/>
            <a:ext cx="100491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Advertising within professional content leads to significantly higher engagement and effectiveness than in UGC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D5FCB-282A-04DA-4860-2985ACCCF5B7}"/>
              </a:ext>
            </a:extLst>
          </p:cNvPr>
          <p:cNvSpPr/>
          <p:nvPr/>
        </p:nvSpPr>
        <p:spPr>
          <a:xfrm>
            <a:off x="-2" y="-1"/>
            <a:ext cx="4231534" cy="27699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Professional vs. User-Generated Content: Ad Effectiveness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859BC-3766-BE73-75C6-B33FCA6F6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F8B73A-B75C-9792-9229-BAEB426A0A7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90D04-FAFC-AD6F-48A4-0F92C56B8544}"/>
              </a:ext>
            </a:extLst>
          </p:cNvPr>
          <p:cNvSpPr txBox="1"/>
          <p:nvPr/>
        </p:nvSpPr>
        <p:spPr>
          <a:xfrm>
            <a:off x="10267952" y="26057"/>
            <a:ext cx="192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 or click to access more ad effectiveness insights</a:t>
            </a:r>
          </a:p>
        </p:txBody>
      </p:sp>
      <p:pic>
        <p:nvPicPr>
          <p:cNvPr id="10" name="Picture 2">
            <a:hlinkClick r:id="rId3"/>
            <a:extLst>
              <a:ext uri="{FF2B5EF4-FFF2-40B4-BE49-F238E27FC236}">
                <a16:creationId xmlns:a16="http://schemas.microsoft.com/office/drawing/2014/main" id="{C058D375-1746-76DF-C9FA-4FFAC183E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7" t="8925" r="8225" b="7734"/>
          <a:stretch/>
        </p:blipFill>
        <p:spPr bwMode="auto">
          <a:xfrm>
            <a:off x="10676741" y="521763"/>
            <a:ext cx="1106470" cy="11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0F559A-2C41-0CB0-5F35-A4178B7122A5}"/>
              </a:ext>
            </a:extLst>
          </p:cNvPr>
          <p:cNvSpPr/>
          <p:nvPr/>
        </p:nvSpPr>
        <p:spPr>
          <a:xfrm>
            <a:off x="10267952" y="0"/>
            <a:ext cx="1924048" cy="1671565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5D3D7-5E3D-0B96-AF0D-F40BFB114F57}"/>
              </a:ext>
            </a:extLst>
          </p:cNvPr>
          <p:cNvSpPr txBox="1"/>
          <p:nvPr/>
        </p:nvSpPr>
        <p:spPr>
          <a:xfrm>
            <a:off x="0" y="1720536"/>
            <a:ext cx="1217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Ad recall is much higher from occasions involving professional content (vs. non-professional content)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F71D78-D677-0259-6195-0A1501A5AF66}"/>
              </a:ext>
            </a:extLst>
          </p:cNvPr>
          <p:cNvSpPr/>
          <p:nvPr/>
        </p:nvSpPr>
        <p:spPr>
          <a:xfrm>
            <a:off x="220366" y="2125390"/>
            <a:ext cx="3554750" cy="37097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924D777-636C-E287-766B-BD2A91C58238}"/>
              </a:ext>
            </a:extLst>
          </p:cNvPr>
          <p:cNvSpPr txBox="1">
            <a:spLocks/>
          </p:cNvSpPr>
          <p:nvPr/>
        </p:nvSpPr>
        <p:spPr>
          <a:xfrm>
            <a:off x="220366" y="4456807"/>
            <a:ext cx="3554750" cy="1159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higher ad recall for professional vs.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non-professional content</a:t>
            </a:r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DFD4F399-BB47-1E54-5155-CBBD250E8834}"/>
              </a:ext>
            </a:extLst>
          </p:cNvPr>
          <p:cNvSpPr txBox="1">
            <a:spLocks/>
          </p:cNvSpPr>
          <p:nvPr/>
        </p:nvSpPr>
        <p:spPr>
          <a:xfrm>
            <a:off x="220366" y="3586625"/>
            <a:ext cx="3554750" cy="10881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solidFill>
                    <a:srgbClr val="1F1A62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+60%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8C4BAC-056A-943F-14D2-518F673C4C8D}"/>
              </a:ext>
            </a:extLst>
          </p:cNvPr>
          <p:cNvSpPr/>
          <p:nvPr/>
        </p:nvSpPr>
        <p:spPr>
          <a:xfrm>
            <a:off x="4318626" y="2135942"/>
            <a:ext cx="3554750" cy="37097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D63AE81-44A1-A343-86E0-A4CEC6B96A34}"/>
              </a:ext>
            </a:extLst>
          </p:cNvPr>
          <p:cNvSpPr txBox="1">
            <a:spLocks/>
          </p:cNvSpPr>
          <p:nvPr/>
        </p:nvSpPr>
        <p:spPr>
          <a:xfrm>
            <a:off x="4318626" y="4467359"/>
            <a:ext cx="3554750" cy="1159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seeing an ad within professional content makes it feel more trustworthy</a:t>
            </a:r>
          </a:p>
        </p:txBody>
      </p:sp>
      <p:sp>
        <p:nvSpPr>
          <p:cNvPr id="18" name="Title 9">
            <a:extLst>
              <a:ext uri="{FF2B5EF4-FFF2-40B4-BE49-F238E27FC236}">
                <a16:creationId xmlns:a16="http://schemas.microsoft.com/office/drawing/2014/main" id="{3EAEE162-4985-EB72-40A1-6F3E4A96508B}"/>
              </a:ext>
            </a:extLst>
          </p:cNvPr>
          <p:cNvSpPr txBox="1">
            <a:spLocks/>
          </p:cNvSpPr>
          <p:nvPr/>
        </p:nvSpPr>
        <p:spPr>
          <a:xfrm>
            <a:off x="4318626" y="3597177"/>
            <a:ext cx="3554750" cy="10881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+44%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F079971-B2D5-6A01-0FEC-68A04D53A2C6}"/>
              </a:ext>
            </a:extLst>
          </p:cNvPr>
          <p:cNvSpPr/>
          <p:nvPr/>
        </p:nvSpPr>
        <p:spPr>
          <a:xfrm>
            <a:off x="8416885" y="2135942"/>
            <a:ext cx="3554750" cy="37097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77C103B-EE14-7AC4-412D-71793E85E8E7}"/>
              </a:ext>
            </a:extLst>
          </p:cNvPr>
          <p:cNvSpPr txBox="1">
            <a:spLocks/>
          </p:cNvSpPr>
          <p:nvPr/>
        </p:nvSpPr>
        <p:spPr>
          <a:xfrm>
            <a:off x="8416885" y="4467359"/>
            <a:ext cx="3554750" cy="1159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entertaining</a:t>
            </a: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4173B9CA-10E5-782E-2AA9-FC9863E7515C}"/>
              </a:ext>
            </a:extLst>
          </p:cNvPr>
          <p:cNvSpPr txBox="1">
            <a:spLocks/>
          </p:cNvSpPr>
          <p:nvPr/>
        </p:nvSpPr>
        <p:spPr>
          <a:xfrm>
            <a:off x="8416885" y="3597177"/>
            <a:ext cx="3554750" cy="10881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solidFill>
                    <a:srgbClr val="1F1A62"/>
                  </a:solidFill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+39%</a:t>
            </a:r>
          </a:p>
        </p:txBody>
      </p:sp>
      <p:pic>
        <p:nvPicPr>
          <p:cNvPr id="28" name="Picture 27" descr="A group of people watching television&#10;&#10;Description automatically generated">
            <a:extLst>
              <a:ext uri="{FF2B5EF4-FFF2-40B4-BE49-F238E27FC236}">
                <a16:creationId xmlns:a16="http://schemas.microsoft.com/office/drawing/2014/main" id="{CC0E5A95-9DCA-273F-26FD-52E233598C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8"/>
          <a:stretch/>
        </p:blipFill>
        <p:spPr>
          <a:xfrm>
            <a:off x="1015849" y="2299593"/>
            <a:ext cx="1963784" cy="1129407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0" name="Picture 29" descr="A hand holding a piece of paper&#10;&#10;Description automatically generated">
            <a:extLst>
              <a:ext uri="{FF2B5EF4-FFF2-40B4-BE49-F238E27FC236}">
                <a16:creationId xmlns:a16="http://schemas.microsoft.com/office/drawing/2014/main" id="{1A964968-68EE-AE24-DD06-B9FEF77CC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02" y="2330284"/>
            <a:ext cx="1959075" cy="1102306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2" name="Picture 31" descr="A family sitting on a couch&#10;&#10;Description automatically generated">
            <a:extLst>
              <a:ext uri="{FF2B5EF4-FFF2-40B4-BE49-F238E27FC236}">
                <a16:creationId xmlns:a16="http://schemas.microsoft.com/office/drawing/2014/main" id="{393E9ACD-9103-56C9-A23B-62978C915A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b="7361"/>
          <a:stretch/>
        </p:blipFill>
        <p:spPr>
          <a:xfrm>
            <a:off x="9210147" y="2299593"/>
            <a:ext cx="1968225" cy="1088179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3B29472-9E09-E016-DAC8-DACB41A8F595}"/>
              </a:ext>
            </a:extLst>
          </p:cNvPr>
          <p:cNvSpPr txBox="1">
            <a:spLocks/>
          </p:cNvSpPr>
          <p:nvPr/>
        </p:nvSpPr>
        <p:spPr>
          <a:xfrm>
            <a:off x="-3" y="6137589"/>
            <a:ext cx="12202272" cy="276999"/>
          </a:xfrm>
          <a:prstGeom prst="rect">
            <a:avLst/>
          </a:prstGeom>
          <a:solidFill>
            <a:srgbClr val="ED3C8D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see more from </a:t>
            </a:r>
            <a:r>
              <a:rPr kumimoji="0" lang="en-US" sz="1200" b="1" i="1" u="sng" strike="noStrike" kern="1200" cap="none" spc="0" normalizeH="0" baseline="0" noProof="0" err="1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Thinkbox</a:t>
            </a:r>
            <a:r>
              <a:rPr kumimoji="0" lang="en-US" sz="1200" b="1" i="1" u="sng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en-US" sz="1200" b="1" i="1" u="sng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A10B01-F3C1-D2B5-9029-25DAB1DA81F5}"/>
              </a:ext>
            </a:extLst>
          </p:cNvPr>
          <p:cNvSpPr txBox="1"/>
          <p:nvPr/>
        </p:nvSpPr>
        <p:spPr>
          <a:xfrm>
            <a:off x="390617" y="5939559"/>
            <a:ext cx="115389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Thinkbox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UK,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Context Effects, Map The Territory &amp; Tapestry Research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2024. TRP Research &amp;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Thinkbox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analysis of full year 2023 Barb data, Individuals (4+).</a:t>
            </a:r>
          </a:p>
        </p:txBody>
      </p:sp>
    </p:spTree>
    <p:extLst>
      <p:ext uri="{BB962C8B-B14F-4D97-AF65-F5344CB8AC3E}">
        <p14:creationId xmlns:p14="http://schemas.microsoft.com/office/powerpoint/2010/main" val="380122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fbcc2d-a520-42b9-8ca7-e090664160a6" xsi:nil="true"/>
    <lcf76f155ced4ddcb4097134ff3c332f xmlns="97cdb7a3-d8d8-4d5a-8559-ae518cf29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3CA696-0CE2-4D76-BA5F-845CAF851F46}"/>
</file>

<file path=customXml/itemProps2.xml><?xml version="1.0" encoding="utf-8"?>
<ds:datastoreItem xmlns:ds="http://schemas.openxmlformats.org/officeDocument/2006/customXml" ds:itemID="{D826448F-1750-4E2A-86D9-DC5655E62927}"/>
</file>

<file path=customXml/itemProps3.xml><?xml version="1.0" encoding="utf-8"?>
<ds:datastoreItem xmlns:ds="http://schemas.openxmlformats.org/officeDocument/2006/customXml" ds:itemID="{02856BC6-765A-44B0-84C2-7F2193BE7F5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Helvetica</vt:lpstr>
      <vt:lpstr>Helvetica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Dylan Breger</dc:creator>
  <cp:lastModifiedBy>Dylan Breger</cp:lastModifiedBy>
  <cp:revision>1</cp:revision>
  <dcterms:created xsi:type="dcterms:W3CDTF">2024-06-04T20:41:51Z</dcterms:created>
  <dcterms:modified xsi:type="dcterms:W3CDTF">2024-06-04T20:42:09Z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0x010100C24291D3CFFFB3468A8BEBC160241642</vt:lpwstr>
  </property>
</Properties>
</file>