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61" y="6454140"/>
            <a:ext cx="12191365" cy="403860"/>
          </a:xfrm>
          <a:custGeom>
            <a:avLst/>
            <a:gdLst/>
            <a:ahLst/>
            <a:cxnLst/>
            <a:rect l="l" t="t" r="r" b="b"/>
            <a:pathLst>
              <a:path w="12191365" h="403859">
                <a:moveTo>
                  <a:pt x="0" y="403860"/>
                </a:moveTo>
                <a:lnTo>
                  <a:pt x="12191238" y="403860"/>
                </a:lnTo>
                <a:lnTo>
                  <a:pt x="12191238" y="0"/>
                </a:lnTo>
                <a:lnTo>
                  <a:pt x="0" y="0"/>
                </a:lnTo>
                <a:lnTo>
                  <a:pt x="0" y="403860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761" y="1686305"/>
            <a:ext cx="12191365" cy="4491990"/>
          </a:xfrm>
          <a:custGeom>
            <a:avLst/>
            <a:gdLst/>
            <a:ahLst/>
            <a:cxnLst/>
            <a:rect l="l" t="t" r="r" b="b"/>
            <a:pathLst>
              <a:path w="12191365" h="4491990">
                <a:moveTo>
                  <a:pt x="0" y="4491977"/>
                </a:moveTo>
                <a:lnTo>
                  <a:pt x="12191238" y="4491977"/>
                </a:lnTo>
                <a:lnTo>
                  <a:pt x="12191238" y="0"/>
                </a:lnTo>
                <a:lnTo>
                  <a:pt x="0" y="0"/>
                </a:lnTo>
                <a:lnTo>
                  <a:pt x="0" y="4491977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83108" y="6507480"/>
            <a:ext cx="11708774" cy="35051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thevab.com/signin?utm_source=website&amp;utm_medium=resource-center&amp;utm_campaign=grab-n-gos" TargetMode="External"/><Relationship Id="rId3" Type="http://schemas.openxmlformats.org/officeDocument/2006/relationships/image" Target="../media/image2.png"/><Relationship Id="rId4" Type="http://schemas.openxmlformats.org/officeDocument/2006/relationships/hyperlink" Target="https://thevab.com/insight/resolution-prioritize-quality?utm_source=website&amp;utm_medium=resource-center&amp;utm_campaign=grab-n-gos" TargetMode="External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8" Type="http://schemas.openxmlformats.org/officeDocument/2006/relationships/image" Target="../media/image6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43435" y="398387"/>
            <a:ext cx="8921115" cy="8185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Marketers</a:t>
            </a:r>
            <a:r>
              <a:rPr dirty="0" sz="2600" spc="-3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have</a:t>
            </a:r>
            <a:r>
              <a:rPr dirty="0" sz="2600" spc="-2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a</a:t>
            </a:r>
            <a:r>
              <a:rPr dirty="0" sz="2600" spc="-2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standard</a:t>
            </a:r>
            <a:r>
              <a:rPr dirty="0" sz="2600" spc="-4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for</a:t>
            </a:r>
            <a:r>
              <a:rPr dirty="0" sz="2600" spc="-3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what</a:t>
            </a:r>
            <a:r>
              <a:rPr dirty="0" sz="2600" spc="-70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constitutes</a:t>
            </a:r>
            <a:r>
              <a:rPr dirty="0" sz="2600" spc="-4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1F1A61"/>
                </a:solidFill>
                <a:latin typeface="Arial"/>
                <a:cs typeface="Arial"/>
              </a:rPr>
              <a:t>premium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media</a:t>
            </a:r>
            <a:r>
              <a:rPr dirty="0" sz="2600" spc="-40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partners</a:t>
            </a:r>
            <a:r>
              <a:rPr dirty="0" sz="2600" spc="-2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within</a:t>
            </a:r>
            <a:r>
              <a:rPr dirty="0" sz="2600" spc="-60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their</a:t>
            </a:r>
            <a:r>
              <a:rPr dirty="0" sz="2600" spc="-3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video</a:t>
            </a:r>
            <a:r>
              <a:rPr dirty="0" sz="2600" spc="-3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1F1A61"/>
                </a:solidFill>
                <a:latin typeface="Arial"/>
                <a:cs typeface="Arial"/>
              </a:rPr>
              <a:t>campaigns</a:t>
            </a:r>
            <a:endParaRPr sz="26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0351868" y="56036"/>
            <a:ext cx="1757045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13360" marR="5080" indent="-201295">
              <a:lnSpc>
                <a:spcPct val="100000"/>
              </a:lnSpc>
              <a:spcBef>
                <a:spcPts val="95"/>
              </a:spcBef>
            </a:pPr>
            <a:r>
              <a:rPr dirty="0" sz="1000" b="1">
                <a:solidFill>
                  <a:srgbClr val="EC3B8D"/>
                </a:solidFill>
                <a:latin typeface="Arial"/>
                <a:cs typeface="Arial"/>
              </a:rPr>
              <a:t>Scan</a:t>
            </a:r>
            <a:r>
              <a:rPr dirty="0" sz="1000" spc="-2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EC3B8D"/>
                </a:solidFill>
                <a:latin typeface="Arial"/>
                <a:cs typeface="Arial"/>
              </a:rPr>
              <a:t>or</a:t>
            </a:r>
            <a:r>
              <a:rPr dirty="0" sz="1000" spc="-2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EC3B8D"/>
                </a:solidFill>
                <a:latin typeface="Arial"/>
                <a:cs typeface="Arial"/>
              </a:rPr>
              <a:t>click</a:t>
            </a:r>
            <a:r>
              <a:rPr dirty="0" sz="1000" spc="-3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EC3B8D"/>
                </a:solidFill>
                <a:latin typeface="Arial"/>
                <a:cs typeface="Arial"/>
              </a:rPr>
              <a:t>to</a:t>
            </a:r>
            <a:r>
              <a:rPr dirty="0" sz="1000" spc="-1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EC3B8D"/>
                </a:solidFill>
                <a:latin typeface="Arial"/>
                <a:cs typeface="Arial"/>
              </a:rPr>
              <a:t>access</a:t>
            </a:r>
            <a:r>
              <a:rPr dirty="0" sz="1000" spc="-3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00" spc="-20" b="1">
                <a:solidFill>
                  <a:srgbClr val="EC3B8D"/>
                </a:solidFill>
                <a:latin typeface="Arial"/>
                <a:cs typeface="Arial"/>
              </a:rPr>
              <a:t>more </a:t>
            </a:r>
            <a:r>
              <a:rPr dirty="0" sz="1000" b="1">
                <a:solidFill>
                  <a:srgbClr val="EC3B8D"/>
                </a:solidFill>
                <a:latin typeface="Arial"/>
                <a:cs typeface="Arial"/>
              </a:rPr>
              <a:t>media</a:t>
            </a:r>
            <a:r>
              <a:rPr dirty="0" sz="1000" spc="-5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EC3B8D"/>
                </a:solidFill>
                <a:latin typeface="Arial"/>
                <a:cs typeface="Arial"/>
              </a:rPr>
              <a:t>quality</a:t>
            </a:r>
            <a:r>
              <a:rPr dirty="0" sz="1000" spc="-4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00" spc="-10" b="1">
                <a:solidFill>
                  <a:srgbClr val="EC3B8D"/>
                </a:solidFill>
                <a:latin typeface="Arial"/>
                <a:cs typeface="Arial"/>
              </a:rPr>
              <a:t>insights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10255186" y="-13525"/>
            <a:ext cx="1951989" cy="1700530"/>
            <a:chOff x="10255186" y="-13525"/>
            <a:chExt cx="1951989" cy="1700530"/>
          </a:xfrm>
        </p:grpSpPr>
        <p:pic>
          <p:nvPicPr>
            <p:cNvPr id="5" name="object 5" descr="">
              <a:hlinkClick r:id="rId2"/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690442" y="529189"/>
              <a:ext cx="1079826" cy="1080205"/>
            </a:xfrm>
            <a:prstGeom prst="rect">
              <a:avLst/>
            </a:prstGeom>
          </p:spPr>
        </p:pic>
        <p:sp>
          <p:nvSpPr>
            <p:cNvPr id="6" name="object 6" descr=""/>
            <p:cNvSpPr/>
            <p:nvPr/>
          </p:nvSpPr>
          <p:spPr>
            <a:xfrm>
              <a:off x="10269473" y="761"/>
              <a:ext cx="1923414" cy="1671955"/>
            </a:xfrm>
            <a:custGeom>
              <a:avLst/>
              <a:gdLst/>
              <a:ahLst/>
              <a:cxnLst/>
              <a:rect l="l" t="t" r="r" b="b"/>
              <a:pathLst>
                <a:path w="1923415" h="1671955">
                  <a:moveTo>
                    <a:pt x="0" y="0"/>
                  </a:moveTo>
                  <a:lnTo>
                    <a:pt x="1923287" y="0"/>
                  </a:lnTo>
                  <a:lnTo>
                    <a:pt x="1923287" y="1671827"/>
                  </a:lnTo>
                  <a:lnTo>
                    <a:pt x="0" y="1671827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540119" y="5954814"/>
            <a:ext cx="5090160" cy="132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Source:</a:t>
            </a:r>
            <a:r>
              <a:rPr dirty="0" sz="7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Comcast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Advertising,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What is</a:t>
            </a:r>
            <a:r>
              <a:rPr dirty="0" sz="700" spc="-20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 i="1">
                <a:solidFill>
                  <a:srgbClr val="1B1363"/>
                </a:solidFill>
                <a:latin typeface="Arial"/>
                <a:cs typeface="Arial"/>
              </a:rPr>
              <a:t>Premium</a:t>
            </a:r>
            <a:r>
              <a:rPr dirty="0" sz="700" spc="20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Video: Redefining</a:t>
            </a:r>
            <a:r>
              <a:rPr dirty="0" sz="700" spc="30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what it</a:t>
            </a:r>
            <a:r>
              <a:rPr dirty="0" sz="700" spc="-10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Means to be</a:t>
            </a:r>
            <a:r>
              <a:rPr dirty="0" sz="700" spc="-15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 i="1">
                <a:solidFill>
                  <a:srgbClr val="1B1363"/>
                </a:solidFill>
                <a:latin typeface="Arial"/>
                <a:cs typeface="Arial"/>
              </a:rPr>
              <a:t>Premium</a:t>
            </a:r>
            <a:r>
              <a:rPr dirty="0" sz="700" spc="20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in</a:t>
            </a:r>
            <a:r>
              <a:rPr dirty="0" sz="700" spc="-10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Advertising,</a:t>
            </a:r>
            <a:r>
              <a:rPr dirty="0" sz="700" spc="5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November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2023.</a:t>
            </a:r>
            <a:endParaRPr sz="700">
              <a:latin typeface="Arial"/>
              <a:cs typeface="Arial"/>
            </a:endParaRPr>
          </a:p>
        </p:txBody>
      </p:sp>
      <p:sp>
        <p:nvSpPr>
          <p:cNvPr id="8" name="object 8" descr=""/>
          <p:cNvSpPr/>
          <p:nvPr/>
        </p:nvSpPr>
        <p:spPr>
          <a:xfrm>
            <a:off x="761" y="761"/>
            <a:ext cx="1923414" cy="292735"/>
          </a:xfrm>
          <a:custGeom>
            <a:avLst/>
            <a:gdLst/>
            <a:ahLst/>
            <a:cxnLst/>
            <a:rect l="l" t="t" r="r" b="b"/>
            <a:pathLst>
              <a:path w="1923414" h="292735">
                <a:moveTo>
                  <a:pt x="1923275" y="0"/>
                </a:moveTo>
                <a:lnTo>
                  <a:pt x="0" y="0"/>
                </a:lnTo>
                <a:lnTo>
                  <a:pt x="0" y="292607"/>
                </a:lnTo>
                <a:lnTo>
                  <a:pt x="1923275" y="292607"/>
                </a:lnTo>
                <a:lnTo>
                  <a:pt x="1923275" y="0"/>
                </a:lnTo>
                <a:close/>
              </a:path>
            </a:pathLst>
          </a:custGeom>
          <a:solidFill>
            <a:srgbClr val="1B136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761" y="761"/>
            <a:ext cx="1923414" cy="292735"/>
          </a:xfrm>
          <a:prstGeom prst="rect">
            <a:avLst/>
          </a:prstGeom>
          <a:ln w="19050">
            <a:solidFill>
              <a:srgbClr val="042333"/>
            </a:solidFill>
          </a:ln>
        </p:spPr>
        <p:txBody>
          <a:bodyPr wrap="square" lIns="0" tIns="47625" rIns="0" bIns="0" rtlCol="0" vert="horz">
            <a:spAutoFit/>
          </a:bodyPr>
          <a:lstStyle/>
          <a:p>
            <a:pPr marL="90170">
              <a:lnSpc>
                <a:spcPct val="100000"/>
              </a:lnSpc>
              <a:spcBef>
                <a:spcPts val="375"/>
              </a:spcBef>
            </a:pP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What</a:t>
            </a:r>
            <a:r>
              <a:rPr dirty="0" sz="12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dirty="0" sz="12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Premium</a:t>
            </a:r>
            <a:r>
              <a:rPr dirty="0" sz="12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Video?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0" name="object 10" descr=""/>
          <p:cNvGrpSpPr/>
          <p:nvPr/>
        </p:nvGrpSpPr>
        <p:grpSpPr>
          <a:xfrm>
            <a:off x="-4762" y="6173533"/>
            <a:ext cx="12201525" cy="285750"/>
            <a:chOff x="-4762" y="6173533"/>
            <a:chExt cx="12201525" cy="285750"/>
          </a:xfrm>
        </p:grpSpPr>
        <p:sp>
          <p:nvSpPr>
            <p:cNvPr id="11" name="object 11" descr=""/>
            <p:cNvSpPr/>
            <p:nvPr/>
          </p:nvSpPr>
          <p:spPr>
            <a:xfrm>
              <a:off x="0" y="6178283"/>
              <a:ext cx="12192000" cy="276225"/>
            </a:xfrm>
            <a:custGeom>
              <a:avLst/>
              <a:gdLst/>
              <a:ahLst/>
              <a:cxnLst/>
              <a:rect l="l" t="t" r="r" b="b"/>
              <a:pathLst>
                <a:path w="12192000" h="276225">
                  <a:moveTo>
                    <a:pt x="12192000" y="0"/>
                  </a:moveTo>
                  <a:lnTo>
                    <a:pt x="0" y="0"/>
                  </a:lnTo>
                  <a:lnTo>
                    <a:pt x="0" y="275856"/>
                  </a:lnTo>
                  <a:lnTo>
                    <a:pt x="12192000" y="275856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EC3B8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0" y="6178296"/>
              <a:ext cx="12192000" cy="276225"/>
            </a:xfrm>
            <a:custGeom>
              <a:avLst/>
              <a:gdLst/>
              <a:ahLst/>
              <a:cxnLst/>
              <a:rect l="l" t="t" r="r" b="b"/>
              <a:pathLst>
                <a:path w="12192000" h="276225">
                  <a:moveTo>
                    <a:pt x="0" y="0"/>
                  </a:moveTo>
                  <a:lnTo>
                    <a:pt x="12192000" y="0"/>
                  </a:lnTo>
                </a:path>
                <a:path w="12192000" h="276225">
                  <a:moveTo>
                    <a:pt x="12192000" y="275843"/>
                  </a:moveTo>
                  <a:lnTo>
                    <a:pt x="0" y="275843"/>
                  </a:lnTo>
                  <a:lnTo>
                    <a:pt x="0" y="0"/>
                  </a:lnTo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 descr=""/>
          <p:cNvSpPr txBox="1"/>
          <p:nvPr/>
        </p:nvSpPr>
        <p:spPr>
          <a:xfrm>
            <a:off x="2531098" y="6206342"/>
            <a:ext cx="7139305" cy="5867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Click</a:t>
            </a:r>
            <a:r>
              <a:rPr dirty="0" u="sng" sz="1200" spc="-3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here</a:t>
            </a:r>
            <a:r>
              <a:rPr dirty="0" u="sng" sz="1200" spc="-4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to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download</a:t>
            </a:r>
            <a:r>
              <a:rPr dirty="0" u="sng" sz="1200" spc="-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the</a:t>
            </a:r>
            <a:r>
              <a:rPr dirty="0" u="sng" sz="1200" spc="-2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full</a:t>
            </a:r>
            <a:r>
              <a:rPr dirty="0" u="sng" sz="1200" spc="-1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report,</a:t>
            </a:r>
            <a:r>
              <a:rPr dirty="0" u="sng" sz="1200" spc="-2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‘New</a:t>
            </a:r>
            <a:r>
              <a:rPr dirty="0" u="sng" sz="1200" spc="-4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Year’s</a:t>
            </a:r>
            <a:r>
              <a:rPr dirty="0" u="sng" sz="1200" spc="-5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Resolutions</a:t>
            </a:r>
            <a:r>
              <a:rPr dirty="0" u="sng" sz="1200" spc="-2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#1:</a:t>
            </a:r>
            <a:r>
              <a:rPr dirty="0" u="sng" sz="1200" spc="-4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Prioritize</a:t>
            </a:r>
            <a:r>
              <a:rPr dirty="0" u="sng" sz="1200" spc="-3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Quality’</a:t>
            </a:r>
            <a:r>
              <a:rPr dirty="0" u="none" sz="1200" spc="-75" b="1" i="1">
                <a:solidFill>
                  <a:srgbClr val="FFE600"/>
                </a:solid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to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learn</a:t>
            </a:r>
            <a:r>
              <a:rPr dirty="0" u="sng" sz="1200" spc="-4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more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95"/>
              </a:spcBef>
            </a:pPr>
            <a:endParaRPr sz="1200">
              <a:latin typeface="Arial"/>
              <a:cs typeface="Arial"/>
            </a:endParaRPr>
          </a:p>
          <a:p>
            <a:pPr marL="1488440">
              <a:lnSpc>
                <a:spcPct val="100000"/>
              </a:lnSpc>
            </a:pP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This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information</a:t>
            </a:r>
            <a:r>
              <a:rPr dirty="0" sz="1000" spc="-2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is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exclusively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provided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to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VAB</a:t>
            </a:r>
            <a:r>
              <a:rPr dirty="0" sz="1000" spc="-4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members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and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qualified</a:t>
            </a:r>
            <a:r>
              <a:rPr dirty="0" sz="1000" spc="-2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marketers.</a:t>
            </a:r>
            <a:endParaRPr sz="1000">
              <a:latin typeface="Helvetica"/>
              <a:cs typeface="Helvetica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2211041" y="1730270"/>
            <a:ext cx="7748905" cy="4806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ts val="1910"/>
              </a:lnSpc>
              <a:spcBef>
                <a:spcPts val="95"/>
              </a:spcBef>
            </a:pP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How</a:t>
            </a:r>
            <a:r>
              <a:rPr dirty="0" u="sng" sz="1600" spc="-3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important</a:t>
            </a:r>
            <a:r>
              <a:rPr dirty="0" u="sng" sz="1600" spc="-1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are</a:t>
            </a:r>
            <a:r>
              <a:rPr dirty="0" u="sng" sz="1600" spc="-5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the</a:t>
            </a:r>
            <a:r>
              <a:rPr dirty="0" u="sng" sz="1600" spc="-2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following</a:t>
            </a:r>
            <a:r>
              <a:rPr dirty="0" u="sng" sz="1600" spc="-4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factors</a:t>
            </a:r>
            <a:r>
              <a:rPr dirty="0" u="sng" sz="1600" spc="-3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when</a:t>
            </a:r>
            <a:r>
              <a:rPr dirty="0" u="sng" sz="1600" spc="-7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buying</a:t>
            </a:r>
            <a:r>
              <a:rPr dirty="0" u="sng" sz="1600" spc="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premium</a:t>
            </a:r>
            <a:r>
              <a:rPr dirty="0" u="sng" sz="1600" spc="-2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video </a:t>
            </a:r>
            <a:r>
              <a:rPr dirty="0" u="sng" sz="1600" spc="-1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inventory?</a:t>
            </a:r>
            <a:endParaRPr sz="1600">
              <a:latin typeface="Arial"/>
              <a:cs typeface="Arial"/>
            </a:endParaRPr>
          </a:p>
          <a:p>
            <a:pPr algn="ctr" marL="635">
              <a:lnSpc>
                <a:spcPts val="1670"/>
              </a:lnSpc>
            </a:pP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%</a:t>
            </a:r>
            <a:r>
              <a:rPr dirty="0" sz="14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of</a:t>
            </a:r>
            <a:r>
              <a:rPr dirty="0" sz="1400" spc="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buyers</a:t>
            </a:r>
            <a:r>
              <a:rPr dirty="0" sz="14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who</a:t>
            </a:r>
            <a:r>
              <a:rPr dirty="0" sz="14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responded</a:t>
            </a:r>
            <a:r>
              <a:rPr dirty="0" sz="1400" spc="6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important</a:t>
            </a:r>
            <a:r>
              <a:rPr dirty="0" sz="14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/</a:t>
            </a:r>
            <a:r>
              <a:rPr dirty="0" sz="14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very</a:t>
            </a:r>
            <a:r>
              <a:rPr dirty="0" sz="14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1B1363"/>
                </a:solidFill>
                <a:latin typeface="Arial"/>
                <a:cs typeface="Arial"/>
              </a:rPr>
              <a:t>important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390906" y="4702302"/>
            <a:ext cx="2413000" cy="955675"/>
          </a:xfrm>
          <a:prstGeom prst="rect">
            <a:avLst/>
          </a:prstGeom>
          <a:solidFill>
            <a:srgbClr val="1B1363"/>
          </a:solidFill>
          <a:ln w="28575">
            <a:solidFill>
              <a:srgbClr val="EC3B8D"/>
            </a:solidFill>
          </a:ln>
        </p:spPr>
        <p:txBody>
          <a:bodyPr wrap="square" lIns="0" tIns="300990" rIns="0" bIns="0" rtlCol="0" vert="horz">
            <a:spAutoFit/>
          </a:bodyPr>
          <a:lstStyle/>
          <a:p>
            <a:pPr marL="345440">
              <a:lnSpc>
                <a:spcPct val="100000"/>
              </a:lnSpc>
              <a:spcBef>
                <a:spcPts val="2370"/>
              </a:spcBef>
            </a:pPr>
            <a:r>
              <a:rPr dirty="0" sz="2200" b="1">
                <a:solidFill>
                  <a:srgbClr val="FFFFFF"/>
                </a:solidFill>
                <a:latin typeface="Arial"/>
                <a:cs typeface="Arial"/>
              </a:rPr>
              <a:t>Brand</a:t>
            </a:r>
            <a:r>
              <a:rPr dirty="0" sz="2200" spc="-5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200" spc="-10" b="1">
                <a:solidFill>
                  <a:srgbClr val="FFFFFF"/>
                </a:solidFill>
                <a:latin typeface="Arial"/>
                <a:cs typeface="Arial"/>
              </a:rPr>
              <a:t>Safety</a:t>
            </a:r>
            <a:endParaRPr sz="22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3382517" y="4702302"/>
            <a:ext cx="2413000" cy="955675"/>
          </a:xfrm>
          <a:prstGeom prst="rect">
            <a:avLst/>
          </a:prstGeom>
          <a:solidFill>
            <a:srgbClr val="1B1363"/>
          </a:solidFill>
          <a:ln w="28575">
            <a:solidFill>
              <a:srgbClr val="EC3B8D"/>
            </a:solidFill>
          </a:ln>
        </p:spPr>
        <p:txBody>
          <a:bodyPr wrap="square" lIns="0" tIns="133350" rIns="0" bIns="0" rtlCol="0" vert="horz">
            <a:spAutoFit/>
          </a:bodyPr>
          <a:lstStyle/>
          <a:p>
            <a:pPr marL="734695" marR="112395" indent="-615950">
              <a:lnSpc>
                <a:spcPct val="100000"/>
              </a:lnSpc>
              <a:spcBef>
                <a:spcPts val="1050"/>
              </a:spcBef>
            </a:pPr>
            <a:r>
              <a:rPr dirty="0" sz="2200" b="1">
                <a:solidFill>
                  <a:srgbClr val="FFFFFF"/>
                </a:solidFill>
                <a:latin typeface="Arial"/>
                <a:cs typeface="Arial"/>
              </a:rPr>
              <a:t>High</a:t>
            </a:r>
            <a:r>
              <a:rPr dirty="0" sz="2200" spc="-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200" spc="-10" b="1">
                <a:solidFill>
                  <a:srgbClr val="FFFFFF"/>
                </a:solidFill>
                <a:latin typeface="Arial"/>
                <a:cs typeface="Arial"/>
              </a:rPr>
              <a:t>Production Quality</a:t>
            </a:r>
            <a:endParaRPr sz="22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9367266" y="4702302"/>
            <a:ext cx="2413000" cy="955675"/>
          </a:xfrm>
          <a:prstGeom prst="rect">
            <a:avLst/>
          </a:prstGeom>
          <a:solidFill>
            <a:srgbClr val="1B1363"/>
          </a:solidFill>
          <a:ln w="28575">
            <a:solidFill>
              <a:srgbClr val="EC3B8D"/>
            </a:solidFill>
          </a:ln>
        </p:spPr>
        <p:txBody>
          <a:bodyPr wrap="square" lIns="0" tIns="133350" rIns="0" bIns="0" rtlCol="0" vert="horz">
            <a:spAutoFit/>
          </a:bodyPr>
          <a:lstStyle/>
          <a:p>
            <a:pPr marL="451484" marR="447040" indent="202565">
              <a:lnSpc>
                <a:spcPct val="100000"/>
              </a:lnSpc>
              <a:spcBef>
                <a:spcPts val="1050"/>
              </a:spcBef>
            </a:pPr>
            <a:r>
              <a:rPr dirty="0" sz="2200" spc="-10" b="1">
                <a:solidFill>
                  <a:srgbClr val="FFFFFF"/>
                </a:solidFill>
                <a:latin typeface="Arial"/>
                <a:cs typeface="Arial"/>
              </a:rPr>
              <a:t>Demand </a:t>
            </a:r>
            <a:r>
              <a:rPr dirty="0" sz="2200" b="1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dirty="0" sz="22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200" spc="-10" b="1">
                <a:solidFill>
                  <a:srgbClr val="FFFFFF"/>
                </a:solidFill>
                <a:latin typeface="Arial"/>
                <a:cs typeface="Arial"/>
              </a:rPr>
              <a:t>Content</a:t>
            </a:r>
            <a:endParaRPr sz="2200">
              <a:latin typeface="Arial"/>
              <a:cs typeface="Aria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974183" y="3790882"/>
            <a:ext cx="1243965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 spc="-25" b="1">
                <a:solidFill>
                  <a:srgbClr val="EC3B8D"/>
                </a:solidFill>
                <a:latin typeface="Arial"/>
                <a:cs typeface="Arial"/>
              </a:rPr>
              <a:t>91%</a:t>
            </a:r>
            <a:endParaRPr sz="4800">
              <a:latin typeface="Arial"/>
              <a:cs typeface="Aria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3966100" y="3790882"/>
            <a:ext cx="1243965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 spc="-25" b="1">
                <a:solidFill>
                  <a:srgbClr val="EC3B8D"/>
                </a:solidFill>
                <a:latin typeface="Arial"/>
                <a:cs typeface="Arial"/>
              </a:rPr>
              <a:t>89%</a:t>
            </a:r>
            <a:endParaRPr sz="4800">
              <a:latin typeface="Arial"/>
              <a:cs typeface="Arial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9949934" y="3790882"/>
            <a:ext cx="1243965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 spc="-25" b="1">
                <a:solidFill>
                  <a:srgbClr val="EC3B8D"/>
                </a:solidFill>
                <a:latin typeface="Arial"/>
                <a:cs typeface="Arial"/>
              </a:rPr>
              <a:t>81%</a:t>
            </a:r>
            <a:endParaRPr sz="4800">
              <a:latin typeface="Arial"/>
              <a:cs typeface="Arial"/>
            </a:endParaRPr>
          </a:p>
        </p:txBody>
      </p:sp>
      <p:pic>
        <p:nvPicPr>
          <p:cNvPr id="21" name="object 2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075176" y="2302764"/>
            <a:ext cx="1026843" cy="1389887"/>
          </a:xfrm>
          <a:prstGeom prst="rect">
            <a:avLst/>
          </a:prstGeom>
        </p:spPr>
      </p:pic>
      <p:pic>
        <p:nvPicPr>
          <p:cNvPr id="22" name="object 2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9877044" y="2302764"/>
            <a:ext cx="1389887" cy="1389887"/>
          </a:xfrm>
          <a:prstGeom prst="rect">
            <a:avLst/>
          </a:prstGeom>
        </p:spPr>
      </p:pic>
      <p:pic>
        <p:nvPicPr>
          <p:cNvPr id="23" name="object 23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02208" y="2302764"/>
            <a:ext cx="1389887" cy="1389887"/>
          </a:xfrm>
          <a:prstGeom prst="rect">
            <a:avLst/>
          </a:prstGeom>
        </p:spPr>
      </p:pic>
      <p:sp>
        <p:nvSpPr>
          <p:cNvPr id="24" name="object 24" descr=""/>
          <p:cNvSpPr txBox="1"/>
          <p:nvPr/>
        </p:nvSpPr>
        <p:spPr>
          <a:xfrm>
            <a:off x="6375653" y="4702302"/>
            <a:ext cx="2413000" cy="955675"/>
          </a:xfrm>
          <a:prstGeom prst="rect">
            <a:avLst/>
          </a:prstGeom>
          <a:solidFill>
            <a:srgbClr val="1B1363"/>
          </a:solidFill>
          <a:ln w="28575">
            <a:solidFill>
              <a:srgbClr val="EC3B8D"/>
            </a:solidFill>
          </a:ln>
        </p:spPr>
        <p:txBody>
          <a:bodyPr wrap="square" lIns="0" tIns="133350" rIns="0" bIns="0" rtlCol="0" vert="horz">
            <a:spAutoFit/>
          </a:bodyPr>
          <a:lstStyle/>
          <a:p>
            <a:pPr marL="506095" marR="501650" indent="62230">
              <a:lnSpc>
                <a:spcPct val="100000"/>
              </a:lnSpc>
              <a:spcBef>
                <a:spcPts val="1050"/>
              </a:spcBef>
            </a:pPr>
            <a:r>
              <a:rPr dirty="0" sz="2200" spc="-10" b="1">
                <a:solidFill>
                  <a:srgbClr val="FFFFFF"/>
                </a:solidFill>
                <a:latin typeface="Arial"/>
                <a:cs typeface="Arial"/>
              </a:rPr>
              <a:t>Publisher </a:t>
            </a:r>
            <a:r>
              <a:rPr dirty="0" sz="2200" b="1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22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200" spc="-10" b="1">
                <a:solidFill>
                  <a:srgbClr val="FFFFFF"/>
                </a:solidFill>
                <a:latin typeface="Arial"/>
                <a:cs typeface="Arial"/>
              </a:rPr>
              <a:t>Content</a:t>
            </a:r>
            <a:endParaRPr sz="2200">
              <a:latin typeface="Arial"/>
              <a:cs typeface="Arial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6958155" y="3790882"/>
            <a:ext cx="1243965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 spc="-25" b="1">
                <a:solidFill>
                  <a:srgbClr val="EC3B8D"/>
                </a:solidFill>
                <a:latin typeface="Arial"/>
                <a:cs typeface="Arial"/>
              </a:rPr>
              <a:t>85%</a:t>
            </a:r>
            <a:endParaRPr sz="4800">
              <a:latin typeface="Arial"/>
              <a:cs typeface="Arial"/>
            </a:endParaRPr>
          </a:p>
        </p:txBody>
      </p:sp>
      <p:pic>
        <p:nvPicPr>
          <p:cNvPr id="26" name="object 26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885431" y="2302764"/>
            <a:ext cx="1389887" cy="138988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F416081-A838-4974-9D0A-CA70F25669F2}"/>
</file>

<file path=customXml/itemProps2.xml><?xml version="1.0" encoding="utf-8"?>
<ds:datastoreItem xmlns:ds="http://schemas.openxmlformats.org/officeDocument/2006/customXml" ds:itemID="{0E914B91-4BC4-44B5-9C1B-A23608B59F7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Reed Kiely</dc:creator>
  <dc:title>Grab &amp; Go</dc:title>
  <dcterms:created xsi:type="dcterms:W3CDTF">2024-05-01T17:47:45Z</dcterms:created>
  <dcterms:modified xsi:type="dcterms:W3CDTF">2024-05-01T17:47:45Z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2024-04-02T00:00:00Z</vt:filetime>
  </property>
  <property fmtid="{D5CDD505-2E9C-101B-9397-08002B2CF9AE}" pid="3" name="Creator">
    <vt:lpwstr>Acrobat PDFMaker 24 for PowerPoint</vt:lpwstr>
  </property>
  <property fmtid="{D5CDD505-2E9C-101B-9397-08002B2CF9AE}" pid="4" name="LastSaved">
    <vt:filetime>2024-05-01T00:00:00Z</vt:filetime>
  </property>
  <property fmtid="{D5CDD505-2E9C-101B-9397-08002B2CF9AE}" pid="5" name="Producer">
    <vt:lpwstr>Adobe PDF Library 24.1.149</vt:lpwstr>
  </property>
</Properties>
</file>