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34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32CE15-4967-4488-AFED-7E22CB884E3A}" v="1" dt="2024-07-15T19:58:01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9E32CE15-4967-4488-AFED-7E22CB884E3A}"/>
    <pc:docChg chg="addSld modSld">
      <pc:chgData name="Dylan Breger" userId="9b3da09f-10fe-42ec-9aa5-9fa2a3e9cc20" providerId="ADAL" clId="{9E32CE15-4967-4488-AFED-7E22CB884E3A}" dt="2024-07-15T19:58:01.100" v="0"/>
      <pc:docMkLst>
        <pc:docMk/>
      </pc:docMkLst>
      <pc:sldChg chg="add">
        <pc:chgData name="Dylan Breger" userId="9b3da09f-10fe-42ec-9aa5-9fa2a3e9cc20" providerId="ADAL" clId="{9E32CE15-4967-4488-AFED-7E22CB884E3A}" dt="2024-07-15T19:58:01.100" v="0"/>
        <pc:sldMkLst>
          <pc:docMk/>
          <pc:sldMk cId="813886396" sldId="214737634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r>
              <a:rPr lang="en-US" sz="1600" b="1"/>
              <a:t>Increased Investment in Brand vs. Performance Marketing Over the Next Year</a:t>
            </a:r>
          </a:p>
          <a:p>
            <a:pPr>
              <a:defRPr/>
            </a:pPr>
            <a:r>
              <a:rPr lang="en-US" sz="1400"/>
              <a:t>According to Marketers Worldwide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1F1A62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8400760424877144E-2"/>
          <c:y val="0.25781460898816155"/>
          <c:w val="0.90869563776664641"/>
          <c:h val="0.712860075055385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Increased investment in brand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0.23</c:v>
                </c:pt>
                <c:pt idx="1">
                  <c:v>0.31</c:v>
                </c:pt>
                <c:pt idx="2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96-485E-88EA-D7762BD6D0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Increased investment in performance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0.41</c:v>
                </c:pt>
                <c:pt idx="1">
                  <c:v>0.46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96-485E-88EA-D7762BD6D0C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change</c:v>
                </c:pt>
              </c:strCache>
            </c:strRef>
          </c:tx>
          <c:spPr>
            <a:solidFill>
              <a:srgbClr val="ACBDC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0.36</c:v>
                </c:pt>
                <c:pt idx="1">
                  <c:v>0.24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96-485E-88EA-D7762BD6D0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71954847"/>
        <c:axId val="1971953887"/>
      </c:barChart>
      <c:catAx>
        <c:axId val="197195484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971953887"/>
        <c:crosses val="autoZero"/>
        <c:auto val="1"/>
        <c:lblAlgn val="ctr"/>
        <c:lblOffset val="100"/>
        <c:noMultiLvlLbl val="0"/>
      </c:catAx>
      <c:valAx>
        <c:axId val="1971953887"/>
        <c:scaling>
          <c:orientation val="minMax"/>
          <c:max val="1.01"/>
        </c:scaling>
        <c:delete val="1"/>
        <c:axPos val="b"/>
        <c:numFmt formatCode="0%" sourceLinked="1"/>
        <c:majorTickMark val="out"/>
        <c:minorTickMark val="none"/>
        <c:tickLblPos val="nextTo"/>
        <c:crossAx val="19719548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1028146234643932"/>
          <c:y val="0.1646595009301853"/>
          <c:w val="0.61583372463015174"/>
          <c:h val="6.210626210560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1F1A62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F1A62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DCFF7-3133-6BA9-0E04-9328C18C7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8C22F-93FB-FD04-DF1E-038A9374FD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3A746-C270-578D-F4B4-39F9F3DC0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AA2-E52E-4CC5-B6FC-997810C82B3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6FD55-B33C-7811-44B5-01ACCECC7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4BC11-5639-0FD6-1B8D-C0837414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D15A-078C-4238-81BE-D107F032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48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3772F-2E23-5052-AB4F-0D462AF54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15F504-F24C-FDCD-5460-EF68B4FB3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D3BCB-536E-6CD8-1A3C-834AD15CA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AA2-E52E-4CC5-B6FC-997810C82B3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3CFFA-2E15-9DE3-1349-37300CDEE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7A295-EC1E-A58B-0E2C-DD1992741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D15A-078C-4238-81BE-D107F032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4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8B33C1-0B7E-A5A6-99A5-4FF88934A8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5B41E4-538C-22D8-DBBC-3206F75465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0D645-9B32-E057-EB84-B112D0EB5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AA2-E52E-4CC5-B6FC-997810C82B3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69D59-9E00-9F58-78A2-96B784892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1FE1C-7D5D-788D-380E-D56110D4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D15A-078C-4238-81BE-D107F032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2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B21B8-28F7-668A-9BF6-B3FC18E98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C4202-50C3-5ADC-6B63-F5B57ADEA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54074-A90F-E7A9-24A0-7CFE0595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AA2-E52E-4CC5-B6FC-997810C82B3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29BFA-7A7A-69BD-ADCF-FA5339F90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BD086-FAF9-AC5E-6C78-E077D9C83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D15A-078C-4238-81BE-D107F032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1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B67FC-CE58-D18F-34E7-9E9813C96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6B0DCD-AB23-6955-3BA5-DF091BF4A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3BB61-7CC9-1152-C3DF-A236FF3F2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AA2-E52E-4CC5-B6FC-997810C82B3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D4926-1FD1-61D1-207C-F92D5AED3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8A5BB-1629-86CC-A04F-D3EC0483C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D15A-078C-4238-81BE-D107F032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8C4D3-A3A1-DB8D-C214-2CB3B99C8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51FB4-22C9-22C6-C6A9-17F705EF30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5BB97F-44E7-78A0-1CF9-80B46F163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48BB4D-B103-3A67-8B0A-57B2A7FE3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AA2-E52E-4CC5-B6FC-997810C82B3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A7A5A-BF35-3166-A166-A53ED0685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C85BA-E497-37E4-29C6-25B4D6986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D15A-078C-4238-81BE-D107F032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6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9FFFA-12CF-AFE0-70F8-97117B442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0A0FF4-7A6E-B8A2-17B3-2F8B7E440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6DEFB3-E55E-0E97-4B8E-6999A377A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547914-F759-1A32-8F37-FEA42D2CB2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8642FB-E083-8D7D-86B3-3FC2BDF15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4A34A9-34C1-A2CC-A7BC-85BE109A3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AA2-E52E-4CC5-B6FC-997810C82B3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85E91C-8EA9-475B-2EB3-C325E645A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0DC820-A2BC-BB62-C9C1-90736B139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D15A-078C-4238-81BE-D107F032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6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8E42E-EFD1-52F9-AFB2-FA5E8D5A6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E264AD-9445-FD60-240D-450DC3FAE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AA2-E52E-4CC5-B6FC-997810C82B3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92F08-3AB0-ED16-CC75-4B005CFEE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006B4-02F3-A607-FA8D-7FB826602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D15A-078C-4238-81BE-D107F032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96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470801-FC31-72CA-FA77-5F5AABC63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AA2-E52E-4CC5-B6FC-997810C82B3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CE0F9B-A17E-8F6C-6AF4-55CA533EF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2EC11B-D4DF-2E02-A1B0-EB72141CC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D15A-078C-4238-81BE-D107F032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13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B8BCB-AA81-09AB-7588-BAB3BB6A0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127BB-F232-C10A-F0A1-0B0BE811D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B3CFC0-4CCA-B032-D0BF-299DBD7E2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B8A648-6854-3404-D0DA-893AF07B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AA2-E52E-4CC5-B6FC-997810C82B3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97842-CCE7-EB4D-12FA-6B02A647A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3CAC7C-E8E1-0088-6329-F79AE47B6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D15A-078C-4238-81BE-D107F032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61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3C57D-AF8A-BD68-2ED0-121BED904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47D526-459B-E6AD-D0A3-ECA43C6F67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139036-5B37-93F7-1FF8-4E08229A4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786CD-AE48-7691-5E43-24C2920AE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AA2-E52E-4CC5-B6FC-997810C82B3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43534-C531-F6BC-0954-1EC5A60FE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D1D7D-99B9-6241-C8F6-FB2F52748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D15A-078C-4238-81BE-D107F032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4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0E42A2-1A21-FC54-C921-371FFCE09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9D0B70-D0C6-D84C-1458-B4BC57836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4C2FA-0B83-064E-446F-EC3CF30DA2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348AA2-E52E-4CC5-B6FC-997810C82B3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271A7-6169-DD74-9736-59423BDED1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D1D8A-7850-E60C-4BED-4228D3F07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41D15A-078C-4238-81BE-D107F032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48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830F57C-D918-8DB0-62E4-F974EE5A7DF9}"/>
              </a:ext>
            </a:extLst>
          </p:cNvPr>
          <p:cNvSpPr/>
          <p:nvPr/>
        </p:nvSpPr>
        <p:spPr>
          <a:xfrm>
            <a:off x="0" y="1685012"/>
            <a:ext cx="12192000" cy="518413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ED7FB3E-F355-C229-B396-45F899A21A6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1E79C82-5450-E950-2D98-4915844DDE1F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1E0F585-112A-C790-FD58-9540621CA6A4}"/>
              </a:ext>
            </a:extLst>
          </p:cNvPr>
          <p:cNvGraphicFramePr/>
          <p:nvPr/>
        </p:nvGraphicFramePr>
        <p:xfrm>
          <a:off x="513069" y="1767162"/>
          <a:ext cx="11165863" cy="4371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CD12586-6364-E1D3-23BF-3F02707360ED}"/>
              </a:ext>
            </a:extLst>
          </p:cNvPr>
          <p:cNvSpPr txBox="1"/>
          <p:nvPr/>
        </p:nvSpPr>
        <p:spPr>
          <a:xfrm>
            <a:off x="460067" y="6231500"/>
            <a:ext cx="11710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WARC via EMARKETER,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Increased Investment in Brand vs. Performance Marketing Over the Next Year According to Marketers Worldwide, 2022-2024.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Data is from the December 2023 WARC report titled "The Voice of the Marketer 2024." Over 1,400 marketers worldwide were surveyed during September-October 2023. Note: numbers may not add up to 100% due to rounding.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C5402A-1505-70A3-C902-A991E35482FD}"/>
              </a:ext>
            </a:extLst>
          </p:cNvPr>
          <p:cNvSpPr/>
          <p:nvPr/>
        </p:nvSpPr>
        <p:spPr>
          <a:xfrm>
            <a:off x="109331" y="449671"/>
            <a:ext cx="1015862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More marketers are planning to increase their investment in brand marketing to foster a greater relationship with customers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EEC7C-AC26-565B-37F4-A34D35E8968B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media investment insights</a:t>
            </a:r>
          </a:p>
        </p:txBody>
      </p:sp>
      <p:pic>
        <p:nvPicPr>
          <p:cNvPr id="7" name="Picture 2">
            <a:hlinkClick r:id="rId4"/>
            <a:extLst>
              <a:ext uri="{FF2B5EF4-FFF2-40B4-BE49-F238E27FC236}">
                <a16:creationId xmlns:a16="http://schemas.microsoft.com/office/drawing/2014/main" id="{6A265ED2-789A-4D5A-B889-D92D646C3C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C2A2050-F0FF-B51A-EF48-629BE0CEBB7F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FF4F1C-52C6-2847-93B5-9177D31EA1E8}"/>
              </a:ext>
            </a:extLst>
          </p:cNvPr>
          <p:cNvSpPr/>
          <p:nvPr/>
        </p:nvSpPr>
        <p:spPr>
          <a:xfrm>
            <a:off x="0" y="-1"/>
            <a:ext cx="3268494" cy="243192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Brand vs. Performance Marketing Investment</a:t>
            </a:r>
          </a:p>
        </p:txBody>
      </p:sp>
    </p:spTree>
    <p:extLst>
      <p:ext uri="{BB962C8B-B14F-4D97-AF65-F5344CB8AC3E}">
        <p14:creationId xmlns:p14="http://schemas.microsoft.com/office/powerpoint/2010/main" val="813886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2024-07-15T19:57:56Z</dcterms:created>
  <dcterms:modified xsi:type="dcterms:W3CDTF">2024-07-15T19:58:07Z</dcterms:modified>
</cp:coreProperties>
</file>