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684603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00A5A7-23F6-4E3A-9015-1D03A00F1F3B}" v="1" dt="2024-07-15T19:57:24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5600A5A7-23F6-4E3A-9015-1D03A00F1F3B}"/>
    <pc:docChg chg="addSld modSld">
      <pc:chgData name="Dylan Breger" userId="9b3da09f-10fe-42ec-9aa5-9fa2a3e9cc20" providerId="ADAL" clId="{5600A5A7-23F6-4E3A-9015-1D03A00F1F3B}" dt="2024-07-15T19:57:24.266" v="0"/>
      <pc:docMkLst>
        <pc:docMk/>
      </pc:docMkLst>
      <pc:sldChg chg="add">
        <pc:chgData name="Dylan Breger" userId="9b3da09f-10fe-42ec-9aa5-9fa2a3e9cc20" providerId="ADAL" clId="{5600A5A7-23F6-4E3A-9015-1D03A00F1F3B}" dt="2024-07-15T19:57:24.266" v="0"/>
        <pc:sldMkLst>
          <pc:docMk/>
          <pc:sldMk cId="2452001193" sldId="214684603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3.6610908767950806E-3"/>
          <c:w val="0.96562499999999996"/>
          <c:h val="0.847698783994815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Video ad that seemingly slows down the loading time</c:v>
                </c:pt>
                <c:pt idx="1">
                  <c:v>Multiple video ads playing simultaneously
on the same page </c:v>
                </c:pt>
                <c:pt idx="2">
                  <c:v>Same video ad plays repeatedly during a single viewing session </c:v>
                </c:pt>
                <c:pt idx="3">
                  <c:v>'Skip' button on a video ad is hidden or obscured </c:v>
                </c:pt>
                <c:pt idx="4">
                  <c:v>Video ads that 'auto-play' without any user interaction 
or initiation </c:v>
                </c:pt>
                <c:pt idx="5">
                  <c:v>Pop-up' video ad that plays 
in corner or side of a page</c:v>
                </c:pt>
                <c:pt idx="6">
                  <c:v>Video ad that runs out of 
sight on your screen 
while the audio plays 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0.71</c:v>
                </c:pt>
                <c:pt idx="1">
                  <c:v>0.7</c:v>
                </c:pt>
                <c:pt idx="2">
                  <c:v>0.69</c:v>
                </c:pt>
                <c:pt idx="3">
                  <c:v>0.68</c:v>
                </c:pt>
                <c:pt idx="4">
                  <c:v>0.63</c:v>
                </c:pt>
                <c:pt idx="5">
                  <c:v>0.62</c:v>
                </c:pt>
                <c:pt idx="6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3E-4667-8A48-79F871401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9342895"/>
        <c:axId val="1764756639"/>
      </c:barChart>
      <c:catAx>
        <c:axId val="259342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764756639"/>
        <c:crosses val="autoZero"/>
        <c:auto val="1"/>
        <c:lblAlgn val="ctr"/>
        <c:lblOffset val="100"/>
        <c:noMultiLvlLbl val="0"/>
      </c:catAx>
      <c:valAx>
        <c:axId val="1764756639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259342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397DB-9630-4CDB-A122-022165FD6B8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E71EF-48FB-40C1-870B-E44F341B5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72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AACFB9-4676-4C0B-B187-FBB2AEA93B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410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5CDC8-B82E-FE88-D846-23D8C4664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A10146-A580-68EC-8FE7-315A52342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9699A-B9B5-F032-8B54-AD0D5433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21EF3-9A64-BE51-8C57-7AD2C877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703DD-1DD1-6BFE-1635-D4F0C2382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3DA80-AFFF-A6B7-DF5A-26CCD757D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52B462-EBE5-F6A8-F7C4-9315256C3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BD741-5437-51E8-CB49-5C3A9F45B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42A07-E30A-B0F2-1E35-70683DE50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FAC80-19BE-6A88-8382-C75B50CB9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5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BE49B6-FB72-06AD-B038-77018FF38F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0466E-CA5D-5BDD-032C-F63AC014A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C9606-5DFC-295E-EAB4-5731A2C42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B9544-AE31-3D38-FA67-B2F110A55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F1723-922C-B718-A02D-573ABD523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5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F3854-C2A7-A765-6331-443ED146A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18096-3143-97E3-D945-20104CF3D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5C3D9-AA95-3F06-CEB1-CE62400B1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F62CC-1C42-6440-CFA1-D889E5AE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1D90C-7D65-FBEC-A702-B07C5788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3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378A0-FAA2-AE0F-DA16-BE46D7C49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9D162-11E5-6675-8129-96CD25C1F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6D3F3-6D85-207D-0605-75DB4556E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E7F9B-6365-B977-A731-1B840A79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5BD1A-C8C9-AEFA-5BAF-63C008FD5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EDAA0-C41B-F4FB-CF4C-0D10ED958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144D4-EC94-4338-1F2A-986819D1D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C1E2C-0267-834D-5147-6BA7D2481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FDC90-53BF-3387-3BF0-69D3BA6D9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F5C5A2-CFD1-9D6D-A8A1-381F97BFA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73487-84E2-A44C-EAAC-79F256BD8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0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4148F-B157-58D7-BD2F-0EE224848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6696D-42B4-5BD1-9D79-5B9F08DFA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9343A-73FD-C203-8388-CDF11F992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7996CD-B3AE-C89B-36F6-E4213726D0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BD41F1-2416-A33C-2042-E66F6EB08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9C82B8-DB43-1D42-0B00-5E0C1A46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D50C1A-8A98-9E42-79EF-4F8152F9F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E30427-3A05-1F6F-BE76-2F9F66D7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2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BDC0-C701-F529-93CF-7322CA1D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EE1CFD-2F71-C0D5-313B-585F3EC1D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936638-60AB-AFD5-EF63-EA40DB17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E63DE-A660-4EE3-5C5E-50DB1CDB5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4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5C558F-1385-C382-19D3-679D672EF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1D11DE-F243-BB8B-7745-1891F3853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1D8007-9EF9-824E-A231-E39306CE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4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957DA-E8DB-ED59-D5C5-88DB358C8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67844-74F3-1EBA-DC57-D6C62724E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CD556C-D1A1-9ED9-2BDD-A429C4AC0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D5BBB-7A21-48B0-0DA9-E053CE11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20741-ECE2-5822-440E-27C0FF390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42D06-3C18-8F6B-1EC8-E729771F6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5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4A6DE-462C-7896-E2A8-3775478B8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D4DC1A-98B3-B5C1-E73C-FC6280940D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ED931-EBAC-EBF2-B6BD-E24E510BA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F75B08-AF17-7AB9-333E-F91771430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E3154-E613-B2EE-E9F8-2AB5200F3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FC9A8-0851-0DE0-A96F-FB5F08E31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6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A31609-42D8-810F-D8D2-F000878A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3C51A-CBF4-0522-8B2C-F0A1A9DEC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CA233-4766-07FB-FC07-98C93D9013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524693-A9F2-4360-A207-F3E6AD82F96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05802-F323-9F8A-24D3-ED7DEB88C6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FA24E-2A6C-7E7C-02E2-8E415FDFC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5A3CB-5276-4A7C-8D4D-BD25083E8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0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hyperlink" Target="https://thevab.com/insight/consumer-connec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thevab.com/signin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FB8CDA-4586-9065-D019-49DEE97BFBDA}"/>
              </a:ext>
            </a:extLst>
          </p:cNvPr>
          <p:cNvSpPr>
            <a:spLocks/>
          </p:cNvSpPr>
          <p:nvPr/>
        </p:nvSpPr>
        <p:spPr>
          <a:xfrm>
            <a:off x="-23178" y="1696163"/>
            <a:ext cx="12215178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F894CE-5EB9-4BB3-F6C7-477E37F6A6AA}"/>
              </a:ext>
            </a:extLst>
          </p:cNvPr>
          <p:cNvSpPr/>
          <p:nvPr/>
        </p:nvSpPr>
        <p:spPr>
          <a:xfrm>
            <a:off x="311285" y="440921"/>
            <a:ext cx="995666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Low-quality advertising environments lead to high consumer annoyance for many types of these subpar video placements</a:t>
            </a:r>
            <a:endParaRPr kumimoji="0" lang="en-US" sz="2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124622-4FA0-C49E-B9D9-D003E4056A5B}"/>
              </a:ext>
            </a:extLst>
          </p:cNvPr>
          <p:cNvSpPr txBox="1"/>
          <p:nvPr/>
        </p:nvSpPr>
        <p:spPr>
          <a:xfrm>
            <a:off x="311285" y="1963462"/>
            <a:ext cx="1129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respondents who find the following ad experiences ‘annoying’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6C7166D-2BBD-CC55-A480-592DA61BB1E7}"/>
              </a:ext>
            </a:extLst>
          </p:cNvPr>
          <p:cNvGraphicFramePr/>
          <p:nvPr/>
        </p:nvGraphicFramePr>
        <p:xfrm>
          <a:off x="139817" y="2300134"/>
          <a:ext cx="11912366" cy="3455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Placeholder 24">
            <a:extLst>
              <a:ext uri="{FF2B5EF4-FFF2-40B4-BE49-F238E27FC236}">
                <a16:creationId xmlns:a16="http://schemas.microsoft.com/office/drawing/2014/main" id="{80D9805E-A607-997A-9142-2BD9F24FB365}"/>
              </a:ext>
            </a:extLst>
          </p:cNvPr>
          <p:cNvSpPr txBox="1">
            <a:spLocks/>
          </p:cNvSpPr>
          <p:nvPr/>
        </p:nvSpPr>
        <p:spPr>
          <a:xfrm>
            <a:off x="456088" y="6244331"/>
            <a:ext cx="11735911" cy="286924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VAB custom research fielded by Hub Entertainment Research as part of the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 Conquering Content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report. Data sourced from Hub’s survey of 1,600 TV consumers, ages 16-74 who meet the following criteria: watch at least one hour of TV / week, have broadband access / U.S. Census balanced. Data collected October 2023. QVAB1: Thinking of when you use your computer or mobile device to visit websites or apps, how do you feel about your experience with the following types of video ads?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C81D1FA-D420-DA44-A220-A15FFABD7BF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165CA50-C2EA-AA10-12E7-BE14294D93B2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330D59-C3E9-88C9-E6DE-621E1F75CA82}"/>
              </a:ext>
            </a:extLst>
          </p:cNvPr>
          <p:cNvSpPr/>
          <p:nvPr/>
        </p:nvSpPr>
        <p:spPr>
          <a:xfrm>
            <a:off x="-1" y="-1"/>
            <a:ext cx="3219855" cy="285977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Consumer Annoyance by Ad Experience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60DE09-A33E-1AC8-4119-08FCDA4360BA}"/>
              </a:ext>
            </a:extLst>
          </p:cNvPr>
          <p:cNvSpPr txBox="1"/>
          <p:nvPr/>
        </p:nvSpPr>
        <p:spPr>
          <a:xfrm>
            <a:off x="10267952" y="26057"/>
            <a:ext cx="1924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engagement insights</a:t>
            </a:r>
          </a:p>
        </p:txBody>
      </p:sp>
      <p:pic>
        <p:nvPicPr>
          <p:cNvPr id="7" name="Picture 2">
            <a:hlinkClick r:id="rId5"/>
            <a:extLst>
              <a:ext uri="{FF2B5EF4-FFF2-40B4-BE49-F238E27FC236}">
                <a16:creationId xmlns:a16="http://schemas.microsoft.com/office/drawing/2014/main" id="{90361F52-F81C-FAA4-DA08-6099BFFEB3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BBB564-C64C-D4FB-7130-1B0D3CDFEE51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7"/>
            <a:extLst>
              <a:ext uri="{FF2B5EF4-FFF2-40B4-BE49-F238E27FC236}">
                <a16:creationId xmlns:a16="http://schemas.microsoft.com/office/drawing/2014/main" id="{7B195303-04CA-5811-8C4E-9A80B69C337B}"/>
              </a:ext>
            </a:extLst>
          </p:cNvPr>
          <p:cNvSpPr txBox="1">
            <a:spLocks/>
          </p:cNvSpPr>
          <p:nvPr/>
        </p:nvSpPr>
        <p:spPr>
          <a:xfrm>
            <a:off x="-3" y="5910910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Consumer Connection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245200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2024-07-15T19:57:23Z</dcterms:created>
  <dcterms:modified xsi:type="dcterms:W3CDTF">2024-07-15T19:57:32Z</dcterms:modified>
</cp:coreProperties>
</file>