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684642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0A0998-8E85-4649-B665-595DD24C3C05}" v="1" dt="2024-07-15T19:57:00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7E0A0998-8E85-4649-B665-595DD24C3C05}"/>
    <pc:docChg chg="addSld modSld">
      <pc:chgData name="Dylan Breger" userId="9b3da09f-10fe-42ec-9aa5-9fa2a3e9cc20" providerId="ADAL" clId="{7E0A0998-8E85-4649-B665-595DD24C3C05}" dt="2024-07-15T19:57:00.435" v="0"/>
      <pc:docMkLst>
        <pc:docMk/>
      </pc:docMkLst>
      <pc:sldChg chg="add">
        <pc:chgData name="Dylan Breger" userId="9b3da09f-10fe-42ec-9aa5-9fa2a3e9cc20" providerId="ADAL" clId="{7E0A0998-8E85-4649-B665-595DD24C3C05}" dt="2024-07-15T19:57:00.435" v="0"/>
        <pc:sldMkLst>
          <pc:docMk/>
          <pc:sldMk cId="481757649" sldId="214684642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4992404118433129E-2"/>
          <c:w val="0.99752445764721953"/>
          <c:h val="0.773513723471413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F1A6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38B-4BBA-B9D6-7C19B11DD486}"/>
              </c:ext>
            </c:extLst>
          </c:dPt>
          <c:dPt>
            <c:idx val="1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38B-4BBA-B9D6-7C19B11DD4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TV</c:v>
                </c:pt>
                <c:pt idx="1">
                  <c:v>Cinema</c:v>
                </c:pt>
                <c:pt idx="2">
                  <c:v>Newspapers</c:v>
                </c:pt>
                <c:pt idx="3">
                  <c:v>Radio</c:v>
                </c:pt>
                <c:pt idx="4">
                  <c:v>Content Creators</c:v>
                </c:pt>
                <c:pt idx="5">
                  <c:v>OOH</c:v>
                </c:pt>
                <c:pt idx="6">
                  <c:v>Video Sharing Sites</c:v>
                </c:pt>
                <c:pt idx="7">
                  <c:v>Social Media</c:v>
                </c:pt>
                <c:pt idx="8">
                  <c:v>Podcasts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0.46</c:v>
                </c:pt>
                <c:pt idx="1">
                  <c:v>0.41</c:v>
                </c:pt>
                <c:pt idx="2">
                  <c:v>0.36</c:v>
                </c:pt>
                <c:pt idx="3">
                  <c:v>0.34</c:v>
                </c:pt>
                <c:pt idx="4">
                  <c:v>0.32</c:v>
                </c:pt>
                <c:pt idx="5">
                  <c:v>0.3</c:v>
                </c:pt>
                <c:pt idx="6">
                  <c:v>0.3</c:v>
                </c:pt>
                <c:pt idx="7">
                  <c:v>0.28999999999999998</c:v>
                </c:pt>
                <c:pt idx="8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8B-4BBA-B9D6-7C19B11DD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9342895"/>
        <c:axId val="1764756639"/>
      </c:barChart>
      <c:catAx>
        <c:axId val="259342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764756639"/>
        <c:crosses val="autoZero"/>
        <c:auto val="1"/>
        <c:lblAlgn val="ctr"/>
        <c:lblOffset val="100"/>
        <c:noMultiLvlLbl val="0"/>
      </c:catAx>
      <c:valAx>
        <c:axId val="1764756639"/>
        <c:scaling>
          <c:orientation val="minMax"/>
          <c:max val="0.5"/>
          <c:min val="0.2"/>
        </c:scaling>
        <c:delete val="1"/>
        <c:axPos val="l"/>
        <c:numFmt formatCode="0%" sourceLinked="1"/>
        <c:majorTickMark val="out"/>
        <c:minorTickMark val="none"/>
        <c:tickLblPos val="nextTo"/>
        <c:crossAx val="259342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7F8CC-88B4-4369-9A95-E07F1627A95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A6699-4944-4F09-8C83-9BE7E5162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24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523DC1-0FBE-9C29-9C7E-6BDC35C2B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9C1AF18-1E65-C667-7234-AD0A8DB6B3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68106F-D2BE-D9DF-AB48-9400DF8AA7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CF55C-601E-EC0C-4F18-E7A984B3A0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350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95930-D36A-7540-515C-8BC41F1DB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155150-E9AB-BEFE-4B12-5F856ED74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10F62-7B8F-213B-FD34-F72B72398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29B93-DE70-7EA3-7B61-E8DB74C8C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5914F-2B50-11BE-E69A-EF4A1396F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4C9E8-33A7-0B3A-8534-6646BB3C2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5C1B6-EA37-47C6-60AF-D10B88505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9F6B9-AE61-AC05-2AFB-1AC763A1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C89BD-469C-4CE4-958E-2F540B74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5F667-3B24-8424-7A00-A3C81557D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8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1F682D-7010-E553-2B12-85F1B3AFE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C0E26D-4B2D-2CDC-6E0A-849EFB254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FAF18-6C81-15CF-2D24-2A6DB6620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DD80E-ADE2-463B-DF26-473372B2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BDB1B-F7E2-BFAE-0A64-3BB74E54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6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0F22-9754-4C7E-050F-30EB10A8F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7119B-9740-FA84-C9C7-42C5790B3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D01B2-BD64-F38B-7084-6B3309558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4362C-F18B-E9CE-A108-271C1AF00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EDC8E-92FE-2E6F-7177-B4769D3E3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E311D-5757-4E27-E66A-FA8948E24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CC5D2-9096-778E-B287-AA7E17C30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BCD35-9A96-B996-B1BC-FFA05DE3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739E5-E622-2637-8D5C-8D979EF12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03E31-89DC-2EEB-24CE-417CBD39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3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1FDC-EDB1-3F92-45B7-AC2B18CA4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E426A-8D44-9E51-0D41-BEEAB7AD4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0B2C7-236E-3E21-0D82-F2C5267F9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49B70-AED9-3F26-53A2-7D98A2C3D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68C5A-2945-E9B4-48F7-AB2ADF982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CB4379-62BE-EEC1-00CC-7DDEF1E09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4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63B44-A658-0A8A-DE2F-BBF954F0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7C70C-4829-D84D-51EE-CFEC8E982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C5303-42F0-74C6-9EAD-B8510FBF2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10A28-1182-8568-1CDB-457E1A969E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C5EFB5-7AD1-5FA0-51AD-800369DB4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3747B9-1546-D7FF-3355-37DE89FFD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ECD9C-6F06-BB0F-C449-1654E682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EBDCC-4221-F932-0F63-FBF2F0359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8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16137-F3E3-ED55-A1AD-8441C2FD7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F7ABA2-3E6F-43B3-EC3B-1C3F54D25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53D445-D288-F737-D81B-0E4120B8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C1E12-5B5C-6B2A-5FD2-D171EF8C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0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4116A5-042F-37B2-901A-434D1DD2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09189-6323-D34A-34EF-306651EC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EA453-4FFE-93CF-59C2-9DD884CC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5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C576-E687-BCE5-141F-3C120AAB7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10A3A-94F9-262B-3C5F-38B3D4F7C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48097C-08A4-3372-6635-50887C221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89B2F-3B1B-E417-3AD7-02D823AC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44D35-AC45-3BEC-8D66-66DD9A838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FBEBB-A0DF-AA88-1ACC-E7ACD32B6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1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F1AF0-32D7-3D87-3924-7C0817F6B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9F4BD4-F194-0F18-AC11-7F68D9603C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34D4EE-485C-5D8B-56DD-B338B90B6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A9435-514C-5E6B-E139-B09E4611B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685BB-A9B1-16D6-4A05-82EF755AB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26396-4D19-3F52-A4CC-2BF5D38A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2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5074A9-4D1E-1AE5-3E60-471B1A09A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05705-0CB9-9B3E-BE38-099A13F9A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E8E43-FFC5-88B7-581A-BF1AC8BBD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D80FE3-9FCF-46A8-970A-E7A71088A89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74190-F044-A955-1ACB-D9D4A61B5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62B0C-0629-189D-5E34-4242D10AB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56AF21-D5BE-417B-B90B-E039238B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7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hyperlink" Target="https://thevab.com/insight/consumer-connec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thevab.com/signin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29BA5-7BA6-0C60-5DB8-64C161235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860216B-DB84-4FD3-AFD9-743C45938B16}"/>
              </a:ext>
            </a:extLst>
          </p:cNvPr>
          <p:cNvSpPr/>
          <p:nvPr/>
        </p:nvSpPr>
        <p:spPr>
          <a:xfrm>
            <a:off x="7" y="1696163"/>
            <a:ext cx="4382032" cy="4428867"/>
          </a:xfrm>
          <a:prstGeom prst="rect">
            <a:avLst/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C3E37B-F733-B1AF-1C57-9A96E5730A49}"/>
              </a:ext>
            </a:extLst>
          </p:cNvPr>
          <p:cNvSpPr>
            <a:spLocks/>
          </p:cNvSpPr>
          <p:nvPr/>
        </p:nvSpPr>
        <p:spPr>
          <a:xfrm>
            <a:off x="4382040" y="1696164"/>
            <a:ext cx="7809960" cy="4428866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8631FE-7C10-6268-8E32-4505674193F9}"/>
              </a:ext>
            </a:extLst>
          </p:cNvPr>
          <p:cNvSpPr/>
          <p:nvPr/>
        </p:nvSpPr>
        <p:spPr>
          <a:xfrm>
            <a:off x="139819" y="388349"/>
            <a:ext cx="1023109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Calibri" panose="020F0502020204030204" pitchFamily="34" charset="0"/>
                <a:cs typeface="+mn-cs"/>
              </a:rPr>
              <a:t>The halo effect of high-quality video content positively impacts consumer perception of advertisers more than digital platforms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BC5526-2CC2-76B3-5C2A-EBBBF2604C72}"/>
              </a:ext>
            </a:extLst>
          </p:cNvPr>
          <p:cNvSpPr txBox="1"/>
          <p:nvPr/>
        </p:nvSpPr>
        <p:spPr>
          <a:xfrm>
            <a:off x="4360521" y="1845578"/>
            <a:ext cx="7809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‘Signaling strength’ by channel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94AAD72-F766-E429-962E-6802550699E5}"/>
              </a:ext>
            </a:extLst>
          </p:cNvPr>
          <p:cNvGraphicFramePr/>
          <p:nvPr/>
        </p:nvGraphicFramePr>
        <p:xfrm>
          <a:off x="4487779" y="2338021"/>
          <a:ext cx="7564403" cy="3648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007BE06-53BF-8C62-058C-2F7D05DE2B75}"/>
              </a:ext>
            </a:extLst>
          </p:cNvPr>
          <p:cNvSpPr txBox="1"/>
          <p:nvPr/>
        </p:nvSpPr>
        <p:spPr>
          <a:xfrm>
            <a:off x="472837" y="6344421"/>
            <a:ext cx="11478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WARC,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Why media quality will take </a:t>
            </a:r>
            <a:r>
              <a:rPr kumimoji="0" lang="en-US" sz="800" b="0" i="1" u="none" strike="noStrike" kern="1200" cap="none" spc="0" normalizeH="0" baseline="0" noProof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centre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stage in 2024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1/22/24.</a:t>
            </a:r>
            <a:endParaRPr kumimoji="0" lang="fr-FR" sz="800" b="0" i="1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3587F6F-94F9-EAAF-66A3-48905C9DF91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BA06D51-4662-622A-EC0D-3DC1C4C35DD1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1068DB-FD5B-5094-FD5E-E36E6E755A34}"/>
              </a:ext>
            </a:extLst>
          </p:cNvPr>
          <p:cNvSpPr txBox="1"/>
          <p:nvPr/>
        </p:nvSpPr>
        <p:spPr>
          <a:xfrm>
            <a:off x="139819" y="1967489"/>
            <a:ext cx="410240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Media signaling: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The perceived cost and scale </a:t>
            </a:r>
            <a:b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of an advertising channel that </a:t>
            </a:r>
            <a:b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can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enhance brand attributes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</a:t>
            </a:r>
            <a:b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in the eyes of the consumer.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Signaling determines a platform’s ability to strengthen brand perception in terms of its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financial footing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popularity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and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degree to which it could be trusted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165715-E345-F37E-8CBB-683C92BA2E07}"/>
              </a:ext>
            </a:extLst>
          </p:cNvPr>
          <p:cNvSpPr txBox="1"/>
          <p:nvPr/>
        </p:nvSpPr>
        <p:spPr>
          <a:xfrm>
            <a:off x="4487778" y="5801865"/>
            <a:ext cx="7017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How to read: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46% of respondents believe TV advertising enhances a brand’s attributes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E80C98-B302-58A3-EAB9-B69C3E0E67E5}"/>
              </a:ext>
            </a:extLst>
          </p:cNvPr>
          <p:cNvSpPr/>
          <p:nvPr/>
        </p:nvSpPr>
        <p:spPr>
          <a:xfrm>
            <a:off x="-1" y="-1"/>
            <a:ext cx="3627783" cy="29813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Halo Effect of Brand Perception by Media Platform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4AC61D-E353-19E2-7728-DC8804241C5C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premium video insights</a:t>
            </a:r>
          </a:p>
        </p:txBody>
      </p:sp>
      <p:pic>
        <p:nvPicPr>
          <p:cNvPr id="12" name="Picture 2">
            <a:hlinkClick r:id="rId5"/>
            <a:extLst>
              <a:ext uri="{FF2B5EF4-FFF2-40B4-BE49-F238E27FC236}">
                <a16:creationId xmlns:a16="http://schemas.microsoft.com/office/drawing/2014/main" id="{E5116AE0-93F7-1B73-6D01-E6911D2F3F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2CEBFAF-C378-FD85-FD36-728A634DA086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hlinkClick r:id="rId7"/>
            <a:extLst>
              <a:ext uri="{FF2B5EF4-FFF2-40B4-BE49-F238E27FC236}">
                <a16:creationId xmlns:a16="http://schemas.microsoft.com/office/drawing/2014/main" id="{2D3C107B-15F9-6094-D4D8-AD5755DB8DDA}"/>
              </a:ext>
            </a:extLst>
          </p:cNvPr>
          <p:cNvSpPr txBox="1">
            <a:spLocks/>
          </p:cNvSpPr>
          <p:nvPr/>
        </p:nvSpPr>
        <p:spPr>
          <a:xfrm>
            <a:off x="-3" y="606138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Consumer Connection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481757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2024-07-15T19:56:55Z</dcterms:created>
  <dcterms:modified xsi:type="dcterms:W3CDTF">2024-07-15T19:57:05Z</dcterms:modified>
</cp:coreProperties>
</file>