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147376352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0AFD45E-9700-4B5C-9D7A-621937AE98F2}" v="1" dt="2024-07-15T19:52:51.14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79" d="100"/>
          <a:sy n="79" d="100"/>
        </p:scale>
        <p:origin x="821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ylan Breger" userId="9b3da09f-10fe-42ec-9aa5-9fa2a3e9cc20" providerId="ADAL" clId="{F0AFD45E-9700-4B5C-9D7A-621937AE98F2}"/>
    <pc:docChg chg="addSld modSld">
      <pc:chgData name="Dylan Breger" userId="9b3da09f-10fe-42ec-9aa5-9fa2a3e9cc20" providerId="ADAL" clId="{F0AFD45E-9700-4B5C-9D7A-621937AE98F2}" dt="2024-07-15T19:52:51.137" v="0"/>
      <pc:docMkLst>
        <pc:docMk/>
      </pc:docMkLst>
      <pc:sldChg chg="add">
        <pc:chgData name="Dylan Breger" userId="9b3da09f-10fe-42ec-9aa5-9fa2a3e9cc20" providerId="ADAL" clId="{F0AFD45E-9700-4B5C-9D7A-621937AE98F2}" dt="2024-07-15T19:52:51.137" v="0"/>
        <pc:sldMkLst>
          <pc:docMk/>
          <pc:sldMk cId="3801224372" sldId="2147376352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8116ED-9BDB-C426-726F-CBA3D05AF9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0D27097-2732-6586-A22B-822FDA3A93E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BED889-0AAE-A021-7904-DD54ABAE90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E7222-89AB-4DC5-A28C-E6EBCDE66D8C}" type="datetimeFigureOut">
              <a:rPr lang="en-US" smtClean="0"/>
              <a:t>7/15/2024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00DE86-8134-47D4-2287-2B42ABAF54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FDC4F7-7D83-5D10-4409-45EF441A0B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AB982-14C8-4D0D-9575-C5405634AA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9921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7A501A-54F9-0ABE-FACB-D60B891F4D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28874C-879E-7C71-00B0-1A8D81B7B1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C3F53F-FF79-173A-FDE6-5FCE826A1F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E7222-89AB-4DC5-A28C-E6EBCDE66D8C}" type="datetimeFigureOut">
              <a:rPr lang="en-US" smtClean="0"/>
              <a:t>7/15/2024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149EA3-BEEF-82C2-0F89-B5253F03FE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14793D-4468-5F2F-8F57-2258085D35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AB982-14C8-4D0D-9575-C5405634AA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8766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7CBA499-C324-F0EC-A3F5-16A6B91CD85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E6D4819-B9BD-1597-6988-F8BBA030D3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66050B-C5CE-39D1-7E7A-E404AC0410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E7222-89AB-4DC5-A28C-E6EBCDE66D8C}" type="datetimeFigureOut">
              <a:rPr lang="en-US" smtClean="0"/>
              <a:t>7/15/2024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38846F-4B37-3688-03C9-D416EEA865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18CDC6-5C12-D517-47C3-3D61A28F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AB982-14C8-4D0D-9575-C5405634AA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981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B0704D-7BEC-0CAA-B2BC-65D18B4D46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4DF056-B35E-7393-E5F8-E1DCCC6DC2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8D2BCB-368B-E9D6-EA2F-290BFD2F97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E7222-89AB-4DC5-A28C-E6EBCDE66D8C}" type="datetimeFigureOut">
              <a:rPr lang="en-US" smtClean="0"/>
              <a:t>7/15/2024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5EF6A7-A843-19E7-F372-E5ED22678A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FD7FCE-C8DF-E5C0-E71C-2142A1B726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AB982-14C8-4D0D-9575-C5405634AA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8964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4B1760-F317-E2B7-69F1-C4119CE1BC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695404-629C-6708-433D-B1B9F807C4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2D7149-C27B-DAA3-0A7A-C16FD361A9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E7222-89AB-4DC5-A28C-E6EBCDE66D8C}" type="datetimeFigureOut">
              <a:rPr lang="en-US" smtClean="0"/>
              <a:t>7/15/2024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E474B1-8C96-4A4B-7ACF-828D65D404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1C5972-C06B-6EC9-9BC6-51A441871B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AB982-14C8-4D0D-9575-C5405634AA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6201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8E1FE4-38BB-E829-7CA4-4E26C5C8F7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FDC8B8-5E9B-35F7-6281-1C40F863A37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F037CD1-7F68-F0DA-47BC-2005ABF933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9FB15E-E27D-4502-8A73-C86DB59820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E7222-89AB-4DC5-A28C-E6EBCDE66D8C}" type="datetimeFigureOut">
              <a:rPr lang="en-US" smtClean="0"/>
              <a:t>7/15/2024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6679D8D-CFEA-0ABB-BB13-A257A20298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CD0A946-1F3A-7448-0C26-E0E5A952AE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AB982-14C8-4D0D-9575-C5405634AA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8217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C804E3-48C5-28A3-6BC3-3439DD0B55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C839CD-DBFD-36F4-8549-23296709F2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A83EB3C-D618-B0AB-4C84-DB8A197E4F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FCA4063-51B0-97EA-8178-B6BA4555EF5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9B8B505-9B8A-4CDE-42E8-C673EF77607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64B3309-B2AE-E9FE-409D-5B7A29AE83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E7222-89AB-4DC5-A28C-E6EBCDE66D8C}" type="datetimeFigureOut">
              <a:rPr lang="en-US" smtClean="0"/>
              <a:t>7/15/2024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85C50C4-6B37-1BE2-BCBE-432B5C44C6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DBFFA47-C371-86E0-54F6-BCA83C6140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AB982-14C8-4D0D-9575-C5405634AA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136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6B7170-CC4C-DC1F-DD91-5B01F3DE8D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624F3B7-D0E7-D81B-F256-4EC5B91846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E7222-89AB-4DC5-A28C-E6EBCDE66D8C}" type="datetimeFigureOut">
              <a:rPr lang="en-US" smtClean="0"/>
              <a:t>7/15/2024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122B7BF-DF1F-8A05-6ED5-0CB47188EB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E6A3EF4-3CD2-6B41-DDD7-9A3429CCC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AB982-14C8-4D0D-9575-C5405634AA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5788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DEB44EB-E574-0941-688A-6EA6620BC9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E7222-89AB-4DC5-A28C-E6EBCDE66D8C}" type="datetimeFigureOut">
              <a:rPr lang="en-US" smtClean="0"/>
              <a:t>7/15/2024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E44BB0E-E109-F654-2842-7ACBBE067B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BDB1640-4652-7CA5-622D-DB858466C9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AB982-14C8-4D0D-9575-C5405634AA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7855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473CE9-EFA4-2EF0-D818-B8BB650173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C9258A-30AF-4527-7EE9-DC5C41BD95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544391F-51DF-C93E-951E-51BED151ED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5218D4-E453-0228-B0AC-6A6AD7BF25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E7222-89AB-4DC5-A28C-E6EBCDE66D8C}" type="datetimeFigureOut">
              <a:rPr lang="en-US" smtClean="0"/>
              <a:t>7/15/2024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83D3A2-B357-7FE0-98A8-807F73A314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37054A0-C0AE-599E-25B5-514DEAE33D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AB982-14C8-4D0D-9575-C5405634AA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9991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DB8855-A015-4BA9-903A-4F63704CA3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2E97619-8DAA-974E-5359-46ED868E3CA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A590FB8-4CC5-83AE-A2E5-733DD1E477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EB695D-0599-1677-90D2-FFCD4A361B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E7222-89AB-4DC5-A28C-E6EBCDE66D8C}" type="datetimeFigureOut">
              <a:rPr lang="en-US" smtClean="0"/>
              <a:t>7/15/2024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37311A-B981-57AA-F353-E2E44CD2C0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2D0F0CC-B35D-F465-C1C4-A732CC3012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AB982-14C8-4D0D-9575-C5405634AA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3912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22F89C1-0D00-B130-1AC7-D47917CE0B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1F74945-5381-EA3D-1C25-9EE35DC7C2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34BD68-14A5-3507-AE76-0A15361B0C3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65E7222-89AB-4DC5-A28C-E6EBCDE66D8C}" type="datetimeFigureOut">
              <a:rPr lang="en-US" smtClean="0"/>
              <a:t>7/15/2024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338B49-641B-82F6-3267-B1622124B81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565CD6-34BE-65C1-778C-5D2957317F0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4CAB982-14C8-4D0D-9575-C5405634AA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5424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thevab.com/signin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54AEF74-ED62-75CC-B940-75E3FB7EDB5C}"/>
              </a:ext>
            </a:extLst>
          </p:cNvPr>
          <p:cNvSpPr/>
          <p:nvPr/>
        </p:nvSpPr>
        <p:spPr>
          <a:xfrm>
            <a:off x="0" y="1685013"/>
            <a:ext cx="12192000" cy="5172987"/>
          </a:xfrm>
          <a:prstGeom prst="rect">
            <a:avLst/>
          </a:prstGeom>
          <a:solidFill>
            <a:srgbClr val="E2E8F1"/>
          </a:solidFill>
          <a:ln>
            <a:solidFill>
              <a:srgbClr val="E2E8F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921D057-3F76-C9D0-7D67-A9755CF51613}"/>
              </a:ext>
            </a:extLst>
          </p:cNvPr>
          <p:cNvSpPr/>
          <p:nvPr/>
        </p:nvSpPr>
        <p:spPr>
          <a:xfrm>
            <a:off x="675861" y="2797520"/>
            <a:ext cx="3081701" cy="2416564"/>
          </a:xfrm>
          <a:prstGeom prst="rect">
            <a:avLst/>
          </a:prstGeom>
          <a:solidFill>
            <a:schemeClr val="bg1"/>
          </a:solidFill>
          <a:ln w="38100">
            <a:solidFill>
              <a:srgbClr val="00BFF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744265B-F245-8EFA-1064-ACB79B048A0D}"/>
              </a:ext>
            </a:extLst>
          </p:cNvPr>
          <p:cNvSpPr/>
          <p:nvPr/>
        </p:nvSpPr>
        <p:spPr>
          <a:xfrm>
            <a:off x="4527493" y="2797520"/>
            <a:ext cx="3081701" cy="2416564"/>
          </a:xfrm>
          <a:prstGeom prst="rect">
            <a:avLst/>
          </a:prstGeom>
          <a:solidFill>
            <a:schemeClr val="bg1"/>
          </a:solidFill>
          <a:ln w="38100">
            <a:solidFill>
              <a:srgbClr val="00BFF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F44A56F-1292-2953-EDFB-C8B49E718698}"/>
              </a:ext>
            </a:extLst>
          </p:cNvPr>
          <p:cNvSpPr/>
          <p:nvPr/>
        </p:nvSpPr>
        <p:spPr>
          <a:xfrm>
            <a:off x="8359746" y="2805250"/>
            <a:ext cx="3081701" cy="2416564"/>
          </a:xfrm>
          <a:prstGeom prst="rect">
            <a:avLst/>
          </a:prstGeom>
          <a:solidFill>
            <a:schemeClr val="bg1"/>
          </a:solidFill>
          <a:ln w="38100">
            <a:solidFill>
              <a:srgbClr val="00BFF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8C02BF9-F2E0-5B6B-6620-5629BC40E4B2}"/>
              </a:ext>
            </a:extLst>
          </p:cNvPr>
          <p:cNvSpPr/>
          <p:nvPr/>
        </p:nvSpPr>
        <p:spPr>
          <a:xfrm>
            <a:off x="218808" y="468433"/>
            <a:ext cx="9779958" cy="892552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600" b="1" i="0" u="none" strike="noStrike" kern="1200" cap="none" spc="0" normalizeH="0" baseline="0" noProof="0">
                <a:ln>
                  <a:noFill/>
                </a:ln>
                <a:solidFill>
                  <a:srgbClr val="1F1A62"/>
                </a:solidFill>
                <a:effectLst/>
                <a:uLnTx/>
                <a:uFillTx/>
                <a:latin typeface="Helvetica"/>
                <a:cs typeface="Helvetica"/>
              </a:rPr>
              <a:t>Quality content and viewing experiences have been shown to drive increases </a:t>
            </a:r>
            <a:r>
              <a:rPr lang="en-US" sz="2600" b="1">
                <a:solidFill>
                  <a:srgbClr val="1F1A62"/>
                </a:solidFill>
                <a:latin typeface="Helvetica"/>
                <a:cs typeface="Helvetica"/>
              </a:rPr>
              <a:t>across</a:t>
            </a:r>
            <a:r>
              <a:rPr kumimoji="0" lang="en-US" sz="2600" b="1" i="0" u="none" strike="noStrike" kern="1200" cap="none" spc="0" normalizeH="0" baseline="0" noProof="0">
                <a:ln>
                  <a:noFill/>
                </a:ln>
                <a:solidFill>
                  <a:srgbClr val="1F1A62"/>
                </a:solidFill>
                <a:effectLst/>
                <a:uLnTx/>
                <a:uFillTx/>
                <a:latin typeface="Helvetica"/>
                <a:cs typeface="Helvetica"/>
              </a:rPr>
              <a:t> important ad engagement metrics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FFD5FCB-282A-04DA-4860-2985ACCCF5B7}"/>
              </a:ext>
            </a:extLst>
          </p:cNvPr>
          <p:cNvSpPr/>
          <p:nvPr/>
        </p:nvSpPr>
        <p:spPr>
          <a:xfrm>
            <a:off x="-3" y="-1"/>
            <a:ext cx="3360139" cy="248479"/>
          </a:xfrm>
          <a:prstGeom prst="rect">
            <a:avLst/>
          </a:prstGeom>
          <a:solidFill>
            <a:srgbClr val="1B1464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High Quality Environments: Ad Engagement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89859BC-3766-BE73-75C6-B33FCA6F6351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1"/>
          <a:stretch/>
        </p:blipFill>
        <p:spPr>
          <a:xfrm>
            <a:off x="483207" y="6519043"/>
            <a:ext cx="11708793" cy="350107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20F8B73A-B75C-9792-9229-BAEB426A0A76}"/>
              </a:ext>
            </a:extLst>
          </p:cNvPr>
          <p:cNvSpPr/>
          <p:nvPr/>
        </p:nvSpPr>
        <p:spPr>
          <a:xfrm>
            <a:off x="483207" y="6586958"/>
            <a:ext cx="11687274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 Light" panose="020B0403020202020204"/>
                <a:ea typeface="Open Sans" panose="020B0606030504020204" pitchFamily="34" charset="0"/>
                <a:cs typeface="Open Sans" panose="020B0606030504020204" pitchFamily="34" charset="0"/>
              </a:rPr>
              <a:t>This information is exclusively provided to VAB members and qualified marketers.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3590D04-FAFC-AD6F-48A4-0F92C56B8544}"/>
              </a:ext>
            </a:extLst>
          </p:cNvPr>
          <p:cNvSpPr txBox="1"/>
          <p:nvPr/>
        </p:nvSpPr>
        <p:spPr>
          <a:xfrm>
            <a:off x="10267952" y="26057"/>
            <a:ext cx="192404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>
                <a:ln>
                  <a:noFill/>
                </a:ln>
                <a:solidFill>
                  <a:srgbClr val="ED3C8D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Scan or click to access more ad engagement insights</a:t>
            </a:r>
          </a:p>
        </p:txBody>
      </p:sp>
      <p:pic>
        <p:nvPicPr>
          <p:cNvPr id="10" name="Picture 2">
            <a:hlinkClick r:id="rId3"/>
            <a:extLst>
              <a:ext uri="{FF2B5EF4-FFF2-40B4-BE49-F238E27FC236}">
                <a16:creationId xmlns:a16="http://schemas.microsoft.com/office/drawing/2014/main" id="{C058D375-1746-76DF-C9FA-4FFAC183E85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8627" t="8925" r="8225" b="7734"/>
          <a:stretch/>
        </p:blipFill>
        <p:spPr bwMode="auto">
          <a:xfrm>
            <a:off x="10676741" y="521763"/>
            <a:ext cx="1106470" cy="1109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3A0F559A-2C41-0CB0-5F35-A4178B7122A5}"/>
              </a:ext>
            </a:extLst>
          </p:cNvPr>
          <p:cNvSpPr/>
          <p:nvPr/>
        </p:nvSpPr>
        <p:spPr>
          <a:xfrm>
            <a:off x="10267952" y="0"/>
            <a:ext cx="1924048" cy="1671565"/>
          </a:xfrm>
          <a:prstGeom prst="rect">
            <a:avLst/>
          </a:prstGeom>
          <a:noFill/>
          <a:ln w="28575">
            <a:solidFill>
              <a:srgbClr val="ED3C8D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B5A10B01-F3C1-D2B5-9029-25DAB1DA81F5}"/>
              </a:ext>
            </a:extLst>
          </p:cNvPr>
          <p:cNvSpPr txBox="1"/>
          <p:nvPr/>
        </p:nvSpPr>
        <p:spPr>
          <a:xfrm>
            <a:off x="390617" y="6337905"/>
            <a:ext cx="11538916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12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403020202020204" pitchFamily="34" charset="0"/>
                <a:ea typeface="+mn-ea"/>
                <a:cs typeface="+mn-cs"/>
              </a:rPr>
              <a:t>Source: Integral Ad Science, The Halo Effect: Ad Environment &amp; Receptivity, July 2019.</a:t>
            </a:r>
          </a:p>
        </p:txBody>
      </p:sp>
      <p:sp>
        <p:nvSpPr>
          <p:cNvPr id="22" name="Text Box 6">
            <a:extLst>
              <a:ext uri="{FF2B5EF4-FFF2-40B4-BE49-F238E27FC236}">
                <a16:creationId xmlns:a16="http://schemas.microsoft.com/office/drawing/2014/main" id="{3F5E31DC-9834-A4A8-DF5F-071CF2459165}"/>
              </a:ext>
            </a:extLst>
          </p:cNvPr>
          <p:cNvSpPr txBox="1"/>
          <p:nvPr/>
        </p:nvSpPr>
        <p:spPr>
          <a:xfrm>
            <a:off x="-1" y="2136705"/>
            <a:ext cx="8260081" cy="348101"/>
          </a:xfrm>
          <a:prstGeom prst="rect">
            <a:avLst/>
          </a:prstGeom>
          <a:solidFill>
            <a:srgbClr val="4EBEA4"/>
          </a:solidFill>
          <a:ln w="6350">
            <a:noFill/>
          </a:ln>
        </p:spPr>
        <p:txBody>
          <a:bodyPr rot="0" spcFirstLastPara="0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b="1">
                <a:solidFill>
                  <a:schemeClr val="bg1"/>
                </a:solidFill>
                <a:latin typeface="Helvetica" panose="020B04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Ads shown in high quality environments have been found to be…</a:t>
            </a:r>
            <a:endParaRPr lang="en-US" sz="2000">
              <a:solidFill>
                <a:schemeClr val="bg1"/>
              </a:solidFill>
              <a:effectLst/>
              <a:latin typeface="Helvetica" panose="020B0403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B6635B25-EE69-23A6-0B5F-D71EC9B9397E}"/>
              </a:ext>
            </a:extLst>
          </p:cNvPr>
          <p:cNvSpPr txBox="1"/>
          <p:nvPr/>
        </p:nvSpPr>
        <p:spPr>
          <a:xfrm>
            <a:off x="1100206" y="4451087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>
                <a:solidFill>
                  <a:srgbClr val="1B1464"/>
                </a:solidFill>
                <a:latin typeface="Helvetica" panose="020B0403020202020204" pitchFamily="34" charset="0"/>
                <a:cs typeface="Helvetica" panose="020B0604020202020204" pitchFamily="34" charset="0"/>
              </a:rPr>
              <a:t>More Likeable</a:t>
            </a:r>
            <a:endParaRPr lang="en-US" b="1" baseline="30000">
              <a:solidFill>
                <a:srgbClr val="1B1464"/>
              </a:solidFill>
              <a:latin typeface="Helvetica" panose="020B0403020202020204" pitchFamily="34" charset="0"/>
              <a:cs typeface="Helvetica" panose="020B0604020202020204" pitchFamily="34" charset="0"/>
            </a:endParaRP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A762E71F-2ABD-A235-047B-893376D052B6}"/>
              </a:ext>
            </a:extLst>
          </p:cNvPr>
          <p:cNvGrpSpPr/>
          <p:nvPr/>
        </p:nvGrpSpPr>
        <p:grpSpPr>
          <a:xfrm>
            <a:off x="1286685" y="2957772"/>
            <a:ext cx="1913042" cy="1569660"/>
            <a:chOff x="1550053" y="3688959"/>
            <a:chExt cx="1913042" cy="1569660"/>
          </a:xfrm>
        </p:grpSpPr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5E7F06D1-F76D-7F82-7EE6-3E9812AE0F1B}"/>
                </a:ext>
              </a:extLst>
            </p:cNvPr>
            <p:cNvSpPr txBox="1"/>
            <p:nvPr/>
          </p:nvSpPr>
          <p:spPr>
            <a:xfrm>
              <a:off x="1550053" y="3688959"/>
              <a:ext cx="1553630" cy="156966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600" b="1">
                  <a:solidFill>
                    <a:srgbClr val="00BFF2"/>
                  </a:solidFill>
                  <a:latin typeface="Helvetica" panose="020B0403020202020204" pitchFamily="34" charset="0"/>
                </a:rPr>
                <a:t>74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06619752-659C-73D5-A5AC-B1ED34BB91E6}"/>
                </a:ext>
              </a:extLst>
            </p:cNvPr>
            <p:cNvSpPr txBox="1"/>
            <p:nvPr/>
          </p:nvSpPr>
          <p:spPr>
            <a:xfrm>
              <a:off x="2885315" y="3688959"/>
              <a:ext cx="577780" cy="76944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4400" b="1">
                  <a:solidFill>
                    <a:srgbClr val="00BFF2"/>
                  </a:solidFill>
                  <a:latin typeface="Helvetica" panose="020B0403020202020204" pitchFamily="34" charset="0"/>
                </a:rPr>
                <a:t>%</a:t>
              </a:r>
              <a:endParaRPr lang="en-US" sz="4400">
                <a:solidFill>
                  <a:srgbClr val="00BFF2"/>
                </a:solidFill>
                <a:latin typeface="Helvetica" panose="020B0403020202020204" pitchFamily="34" charset="0"/>
              </a:endParaRP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43CDE8D7-7169-A4A5-348B-C9FC3700ABB5}"/>
              </a:ext>
            </a:extLst>
          </p:cNvPr>
          <p:cNvGrpSpPr/>
          <p:nvPr/>
        </p:nvGrpSpPr>
        <p:grpSpPr>
          <a:xfrm>
            <a:off x="8585954" y="2940046"/>
            <a:ext cx="2623779" cy="1623150"/>
            <a:chOff x="7572694" y="3610605"/>
            <a:chExt cx="2389145" cy="1623150"/>
          </a:xfrm>
        </p:grpSpPr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EA4E60D3-5A8F-A214-B2C1-23EF05BC14E4}"/>
                </a:ext>
              </a:extLst>
            </p:cNvPr>
            <p:cNvSpPr txBox="1"/>
            <p:nvPr/>
          </p:nvSpPr>
          <p:spPr>
            <a:xfrm>
              <a:off x="7572694" y="3664095"/>
              <a:ext cx="2070080" cy="156966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600" b="1">
                  <a:solidFill>
                    <a:srgbClr val="00BFF2"/>
                  </a:solidFill>
                  <a:latin typeface="Helvetica" panose="020B0403020202020204" pitchFamily="34" charset="0"/>
                </a:rPr>
                <a:t>+30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45B9E155-7BA1-59BD-6C7B-5A0749DAA319}"/>
                </a:ext>
              </a:extLst>
            </p:cNvPr>
            <p:cNvSpPr txBox="1"/>
            <p:nvPr/>
          </p:nvSpPr>
          <p:spPr>
            <a:xfrm>
              <a:off x="9384059" y="3610605"/>
              <a:ext cx="577780" cy="76944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4400" b="1">
                  <a:solidFill>
                    <a:srgbClr val="00BFF2"/>
                  </a:solidFill>
                  <a:latin typeface="Helvetica" panose="020B0403020202020204" pitchFamily="34" charset="0"/>
                </a:rPr>
                <a:t>%</a:t>
              </a:r>
              <a:endParaRPr lang="en-US" sz="4400">
                <a:solidFill>
                  <a:srgbClr val="00BFF2"/>
                </a:solidFill>
                <a:latin typeface="Helvetica" panose="020B0403020202020204" pitchFamily="34" charset="0"/>
              </a:endParaRPr>
            </a:p>
          </p:txBody>
        </p:sp>
      </p:grpSp>
      <p:sp>
        <p:nvSpPr>
          <p:cNvPr id="31" name="TextBox 30">
            <a:extLst>
              <a:ext uri="{FF2B5EF4-FFF2-40B4-BE49-F238E27FC236}">
                <a16:creationId xmlns:a16="http://schemas.microsoft.com/office/drawing/2014/main" id="{7E7DE7EE-E18C-A35B-6FE9-F75396915F73}"/>
              </a:ext>
            </a:extLst>
          </p:cNvPr>
          <p:cNvSpPr txBox="1"/>
          <p:nvPr/>
        </p:nvSpPr>
        <p:spPr>
          <a:xfrm>
            <a:off x="4908202" y="4451087"/>
            <a:ext cx="228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>
                <a:solidFill>
                  <a:srgbClr val="1B1464"/>
                </a:solidFill>
                <a:latin typeface="Helvetica" panose="020B0403020202020204" pitchFamily="34" charset="0"/>
                <a:cs typeface="Helvetica" panose="020B0604020202020204" pitchFamily="34" charset="0"/>
              </a:rPr>
              <a:t>Higher Engagement</a:t>
            </a:r>
            <a:endParaRPr lang="en-US" b="1" baseline="30000">
              <a:solidFill>
                <a:srgbClr val="1B1464"/>
              </a:solidFill>
              <a:latin typeface="Helvetica" panose="020B0403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00E198C8-71E7-BA5D-E703-566F2F4498AA}"/>
              </a:ext>
            </a:extLst>
          </p:cNvPr>
          <p:cNvSpPr txBox="1"/>
          <p:nvPr/>
        </p:nvSpPr>
        <p:spPr>
          <a:xfrm>
            <a:off x="8680600" y="4433361"/>
            <a:ext cx="24344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>
                <a:solidFill>
                  <a:srgbClr val="1B1464"/>
                </a:solidFill>
                <a:latin typeface="Helvetica" panose="020B0403020202020204" pitchFamily="34" charset="0"/>
                <a:cs typeface="Helvetica" panose="020B0604020202020204" pitchFamily="34" charset="0"/>
              </a:rPr>
              <a:t>Greater Memorability</a:t>
            </a:r>
            <a:endParaRPr lang="en-US" b="1" baseline="30000">
              <a:solidFill>
                <a:srgbClr val="1B1464"/>
              </a:solidFill>
              <a:latin typeface="Helvetica" panose="020B0403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33" name="Text Box 6">
            <a:extLst>
              <a:ext uri="{FF2B5EF4-FFF2-40B4-BE49-F238E27FC236}">
                <a16:creationId xmlns:a16="http://schemas.microsoft.com/office/drawing/2014/main" id="{64EA16EF-E383-F368-9691-34C901D8CE22}"/>
              </a:ext>
            </a:extLst>
          </p:cNvPr>
          <p:cNvSpPr txBox="1"/>
          <p:nvPr/>
        </p:nvSpPr>
        <p:spPr>
          <a:xfrm>
            <a:off x="4826001" y="5649682"/>
            <a:ext cx="7344480" cy="364195"/>
          </a:xfrm>
          <a:prstGeom prst="rect">
            <a:avLst/>
          </a:prstGeom>
          <a:solidFill>
            <a:srgbClr val="4EBEA4"/>
          </a:solidFill>
          <a:ln w="6350">
            <a:noFill/>
          </a:ln>
        </p:spPr>
        <p:txBody>
          <a:bodyPr rot="0" spcFirstLastPara="0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b="1">
                <a:solidFill>
                  <a:schemeClr val="bg1"/>
                </a:solidFill>
                <a:latin typeface="Helvetica" panose="020B04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…than the same ads shown in lower quality environments</a:t>
            </a:r>
            <a:endParaRPr lang="en-US" sz="2000">
              <a:solidFill>
                <a:schemeClr val="bg1"/>
              </a:solidFill>
              <a:effectLst/>
              <a:latin typeface="Helvetica" panose="020B0403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96936C47-7CBD-5D79-795D-340DFD4D2936}"/>
              </a:ext>
            </a:extLst>
          </p:cNvPr>
          <p:cNvGrpSpPr/>
          <p:nvPr/>
        </p:nvGrpSpPr>
        <p:grpSpPr>
          <a:xfrm>
            <a:off x="4802038" y="2850169"/>
            <a:ext cx="2498329" cy="1730753"/>
            <a:chOff x="4422312" y="3503002"/>
            <a:chExt cx="2498329" cy="1730753"/>
          </a:xfrm>
        </p:grpSpPr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69759F5E-60F0-1819-975A-3EA783A8C4CF}"/>
                </a:ext>
              </a:extLst>
            </p:cNvPr>
            <p:cNvSpPr txBox="1"/>
            <p:nvPr/>
          </p:nvSpPr>
          <p:spPr>
            <a:xfrm>
              <a:off x="4422312" y="3664095"/>
              <a:ext cx="2273379" cy="156966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600" b="1">
                  <a:solidFill>
                    <a:srgbClr val="00BFF2"/>
                  </a:solidFill>
                  <a:latin typeface="Helvetica" panose="020B0403020202020204" pitchFamily="34" charset="0"/>
                </a:rPr>
                <a:t>+20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399B169D-05B9-C4B5-CE34-099D806B32D5}"/>
                </a:ext>
              </a:extLst>
            </p:cNvPr>
            <p:cNvSpPr txBox="1"/>
            <p:nvPr/>
          </p:nvSpPr>
          <p:spPr>
            <a:xfrm>
              <a:off x="6342861" y="3503002"/>
              <a:ext cx="577780" cy="76944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4400" b="1">
                  <a:solidFill>
                    <a:srgbClr val="00BFF2"/>
                  </a:solidFill>
                  <a:latin typeface="Helvetica" panose="020B0403020202020204" pitchFamily="34" charset="0"/>
                </a:rPr>
                <a:t>%</a:t>
              </a:r>
              <a:endParaRPr lang="en-US" sz="4400">
                <a:solidFill>
                  <a:srgbClr val="00BFF2"/>
                </a:solidFill>
                <a:latin typeface="Helvetica" panose="020B0403020202020204" pitchFamily="34" charset="0"/>
              </a:endParaRPr>
            </a:p>
          </p:txBody>
        </p:sp>
      </p:grp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2CDEC18E-C340-DBCF-FCFA-7DC854D6C2C8}"/>
              </a:ext>
            </a:extLst>
          </p:cNvPr>
          <p:cNvCxnSpPr>
            <a:cxnSpLocks/>
          </p:cNvCxnSpPr>
          <p:nvPr/>
        </p:nvCxnSpPr>
        <p:spPr>
          <a:xfrm>
            <a:off x="4247262" y="2829744"/>
            <a:ext cx="0" cy="2140608"/>
          </a:xfrm>
          <a:prstGeom prst="line">
            <a:avLst/>
          </a:prstGeom>
          <a:ln w="28575"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E45CBD64-C206-4CC4-E416-6C86A869EB93}"/>
              </a:ext>
            </a:extLst>
          </p:cNvPr>
          <p:cNvCxnSpPr>
            <a:cxnSpLocks/>
          </p:cNvCxnSpPr>
          <p:nvPr/>
        </p:nvCxnSpPr>
        <p:spPr>
          <a:xfrm>
            <a:off x="7944738" y="2829744"/>
            <a:ext cx="0" cy="2140608"/>
          </a:xfrm>
          <a:prstGeom prst="line">
            <a:avLst/>
          </a:prstGeom>
          <a:ln w="28575"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012243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97</Words>
  <Application>Microsoft Office PowerPoint</Application>
  <PresentationFormat>Widescreen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Aptos</vt:lpstr>
      <vt:lpstr>Aptos Display</vt:lpstr>
      <vt:lpstr>Arial</vt:lpstr>
      <vt:lpstr>Calibri</vt:lpstr>
      <vt:lpstr>Helvetica</vt:lpstr>
      <vt:lpstr>Helvetica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Dylan Breger</dc:creator>
  <cp:lastModifiedBy>Dylan Breger</cp:lastModifiedBy>
  <cp:revision>1</cp:revision>
  <dcterms:created xsi:type="dcterms:W3CDTF">2024-07-15T19:52:50Z</dcterms:created>
  <dcterms:modified xsi:type="dcterms:W3CDTF">2024-07-15T19:52:59Z</dcterms:modified>
</cp:coreProperties>
</file>