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35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AFD45E-9700-4B5C-9D7A-621937AE98F2}" v="1" dt="2024-07-15T19:52:51.1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21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F0AFD45E-9700-4B5C-9D7A-621937AE98F2}"/>
    <pc:docChg chg="addSld modSld">
      <pc:chgData name="Dylan Breger" userId="9b3da09f-10fe-42ec-9aa5-9fa2a3e9cc20" providerId="ADAL" clId="{F0AFD45E-9700-4B5C-9D7A-621937AE98F2}" dt="2024-07-15T19:52:51.137" v="0"/>
      <pc:docMkLst>
        <pc:docMk/>
      </pc:docMkLst>
      <pc:sldChg chg="add">
        <pc:chgData name="Dylan Breger" userId="9b3da09f-10fe-42ec-9aa5-9fa2a3e9cc20" providerId="ADAL" clId="{F0AFD45E-9700-4B5C-9D7A-621937AE98F2}" dt="2024-07-15T19:52:51.137" v="0"/>
        <pc:sldMkLst>
          <pc:docMk/>
          <pc:sldMk cId="3801224372" sldId="214737635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116ED-9BDB-C426-726F-CBA3D05AF9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D27097-2732-6586-A22B-822FDA3A93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BED889-0AAE-A021-7904-DD54ABAE9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E7222-89AB-4DC5-A28C-E6EBCDE66D8C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0DE86-8134-47D4-2287-2B42ABAF5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DC4F7-7D83-5D10-4409-45EF441A0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AB982-14C8-4D0D-9575-C5405634A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992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A501A-54F9-0ABE-FACB-D60B891F4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28874C-879E-7C71-00B0-1A8D81B7B1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C3F53F-FF79-173A-FDE6-5FCE826A1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E7222-89AB-4DC5-A28C-E6EBCDE66D8C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49EA3-BEEF-82C2-0F89-B5253F03F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4793D-4468-5F2F-8F57-2258085D3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AB982-14C8-4D0D-9575-C5405634A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876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CBA499-C324-F0EC-A3F5-16A6B91CD8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6D4819-B9BD-1597-6988-F8BBA030D3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66050B-C5CE-39D1-7E7A-E404AC041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E7222-89AB-4DC5-A28C-E6EBCDE66D8C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8846F-4B37-3688-03C9-D416EEA86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18CDC6-5C12-D517-47C3-3D61A28F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AB982-14C8-4D0D-9575-C5405634A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98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0704D-7BEC-0CAA-B2BC-65D18B4D4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4DF056-B35E-7393-E5F8-E1DCCC6DC2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8D2BCB-368B-E9D6-EA2F-290BFD2F9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E7222-89AB-4DC5-A28C-E6EBCDE66D8C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EF6A7-A843-19E7-F372-E5ED22678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FD7FCE-C8DF-E5C0-E71C-2142A1B72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AB982-14C8-4D0D-9575-C5405634A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896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B1760-F317-E2B7-69F1-C4119CE1B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695404-629C-6708-433D-B1B9F807C4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2D7149-C27B-DAA3-0A7A-C16FD361A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E7222-89AB-4DC5-A28C-E6EBCDE66D8C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E474B1-8C96-4A4B-7ACF-828D65D40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C5972-C06B-6EC9-9BC6-51A441871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AB982-14C8-4D0D-9575-C5405634A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620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E1FE4-38BB-E829-7CA4-4E26C5C8F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DC8B8-5E9B-35F7-6281-1C40F863A3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037CD1-7F68-F0DA-47BC-2005ABF933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9FB15E-E27D-4502-8A73-C86DB598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E7222-89AB-4DC5-A28C-E6EBCDE66D8C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679D8D-CFEA-0ABB-BB13-A257A2029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D0A946-1F3A-7448-0C26-E0E5A952A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AB982-14C8-4D0D-9575-C5405634A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821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804E3-48C5-28A3-6BC3-3439DD0B5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C839CD-DBFD-36F4-8549-23296709F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83EB3C-D618-B0AB-4C84-DB8A197E4F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CA4063-51B0-97EA-8178-B6BA4555EF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B8B505-9B8A-4CDE-42E8-C673EF7760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4B3309-B2AE-E9FE-409D-5B7A29AE8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E7222-89AB-4DC5-A28C-E6EBCDE66D8C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C50C4-6B37-1BE2-BCBE-432B5C44C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BFFA47-C371-86E0-54F6-BCA83C614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AB982-14C8-4D0D-9575-C5405634A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136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B7170-CC4C-DC1F-DD91-5B01F3DE8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24F3B7-D0E7-D81B-F256-4EC5B9184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E7222-89AB-4DC5-A28C-E6EBCDE66D8C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22B7BF-DF1F-8A05-6ED5-0CB47188E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6A3EF4-3CD2-6B41-DDD7-9A3429CCC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AB982-14C8-4D0D-9575-C5405634A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578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EB44EB-E574-0941-688A-6EA6620BC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E7222-89AB-4DC5-A28C-E6EBCDE66D8C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44BB0E-E109-F654-2842-7ACBBE067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DB1640-4652-7CA5-622D-DB858466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AB982-14C8-4D0D-9575-C5405634A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785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73CE9-EFA4-2EF0-D818-B8BB65017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C9258A-30AF-4527-7EE9-DC5C41BD95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44391F-51DF-C93E-951E-51BED151ED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5218D4-E453-0228-B0AC-6A6AD7BF2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E7222-89AB-4DC5-A28C-E6EBCDE66D8C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83D3A2-B357-7FE0-98A8-807F73A31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7054A0-C0AE-599E-25B5-514DEAE33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AB982-14C8-4D0D-9575-C5405634A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999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B8855-A015-4BA9-903A-4F63704CA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E97619-8DAA-974E-5359-46ED868E3C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590FB8-4CC5-83AE-A2E5-733DD1E477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EB695D-0599-1677-90D2-FFCD4A361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E7222-89AB-4DC5-A28C-E6EBCDE66D8C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37311A-B981-57AA-F353-E2E44CD2C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D0F0CC-B35D-F465-C1C4-A732CC301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AB982-14C8-4D0D-9575-C5405634A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391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2F89C1-0D00-B130-1AC7-D47917CE0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F74945-5381-EA3D-1C25-9EE35DC7C2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34BD68-14A5-3507-AE76-0A15361B0C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65E7222-89AB-4DC5-A28C-E6EBCDE66D8C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38B49-641B-82F6-3267-B1622124B8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565CD6-34BE-65C1-778C-5D2957317F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4CAB982-14C8-4D0D-9575-C5405634A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542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ab.com/signi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54AEF74-ED62-75CC-B940-75E3FB7EDB5C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921D057-3F76-C9D0-7D67-A9755CF51613}"/>
              </a:ext>
            </a:extLst>
          </p:cNvPr>
          <p:cNvSpPr/>
          <p:nvPr/>
        </p:nvSpPr>
        <p:spPr>
          <a:xfrm>
            <a:off x="675861" y="2797520"/>
            <a:ext cx="3081701" cy="2416564"/>
          </a:xfrm>
          <a:prstGeom prst="rect">
            <a:avLst/>
          </a:prstGeom>
          <a:solidFill>
            <a:schemeClr val="bg1"/>
          </a:solidFill>
          <a:ln w="38100">
            <a:solidFill>
              <a:srgbClr val="00BFF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744265B-F245-8EFA-1064-ACB79B048A0D}"/>
              </a:ext>
            </a:extLst>
          </p:cNvPr>
          <p:cNvSpPr/>
          <p:nvPr/>
        </p:nvSpPr>
        <p:spPr>
          <a:xfrm>
            <a:off x="4527493" y="2797520"/>
            <a:ext cx="3081701" cy="2416564"/>
          </a:xfrm>
          <a:prstGeom prst="rect">
            <a:avLst/>
          </a:prstGeom>
          <a:solidFill>
            <a:schemeClr val="bg1"/>
          </a:solidFill>
          <a:ln w="38100">
            <a:solidFill>
              <a:srgbClr val="00BFF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F44A56F-1292-2953-EDFB-C8B49E718698}"/>
              </a:ext>
            </a:extLst>
          </p:cNvPr>
          <p:cNvSpPr/>
          <p:nvPr/>
        </p:nvSpPr>
        <p:spPr>
          <a:xfrm>
            <a:off x="8359746" y="2805250"/>
            <a:ext cx="3081701" cy="2416564"/>
          </a:xfrm>
          <a:prstGeom prst="rect">
            <a:avLst/>
          </a:prstGeom>
          <a:solidFill>
            <a:schemeClr val="bg1"/>
          </a:solidFill>
          <a:ln w="38100">
            <a:solidFill>
              <a:srgbClr val="00BFF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C02BF9-F2E0-5B6B-6620-5629BC40E4B2}"/>
              </a:ext>
            </a:extLst>
          </p:cNvPr>
          <p:cNvSpPr/>
          <p:nvPr/>
        </p:nvSpPr>
        <p:spPr>
          <a:xfrm>
            <a:off x="218808" y="468433"/>
            <a:ext cx="9779958" cy="89255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/>
                <a:cs typeface="Helvetica"/>
              </a:rPr>
              <a:t>Quality content and viewing experiences have been shown to drive increases </a:t>
            </a:r>
            <a:r>
              <a:rPr lang="en-US" sz="2600" b="1">
                <a:solidFill>
                  <a:srgbClr val="1F1A62"/>
                </a:solidFill>
                <a:latin typeface="Helvetica"/>
                <a:cs typeface="Helvetica"/>
              </a:rPr>
              <a:t>across</a:t>
            </a: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/>
                <a:cs typeface="Helvetica"/>
              </a:rPr>
              <a:t> important ad engagement metrics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FD5FCB-282A-04DA-4860-2985ACCCF5B7}"/>
              </a:ext>
            </a:extLst>
          </p:cNvPr>
          <p:cNvSpPr/>
          <p:nvPr/>
        </p:nvSpPr>
        <p:spPr>
          <a:xfrm>
            <a:off x="-3" y="-1"/>
            <a:ext cx="3360139" cy="248479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High Quality Environments: Ad Engagement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9859BC-3766-BE73-75C6-B33FCA6F635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0F8B73A-B75C-9792-9229-BAEB426A0A76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590D04-FAFC-AD6F-48A4-0F92C56B8544}"/>
              </a:ext>
            </a:extLst>
          </p:cNvPr>
          <p:cNvSpPr txBox="1"/>
          <p:nvPr/>
        </p:nvSpPr>
        <p:spPr>
          <a:xfrm>
            <a:off x="10267952" y="26057"/>
            <a:ext cx="19240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ad engagement insights</a:t>
            </a:r>
          </a:p>
        </p:txBody>
      </p:sp>
      <p:pic>
        <p:nvPicPr>
          <p:cNvPr id="10" name="Picture 2">
            <a:hlinkClick r:id="rId3"/>
            <a:extLst>
              <a:ext uri="{FF2B5EF4-FFF2-40B4-BE49-F238E27FC236}">
                <a16:creationId xmlns:a16="http://schemas.microsoft.com/office/drawing/2014/main" id="{C058D375-1746-76DF-C9FA-4FFAC183E8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A0F559A-2C41-0CB0-5F35-A4178B7122A5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5A10B01-F3C1-D2B5-9029-25DAB1DA81F5}"/>
              </a:ext>
            </a:extLst>
          </p:cNvPr>
          <p:cNvSpPr txBox="1"/>
          <p:nvPr/>
        </p:nvSpPr>
        <p:spPr>
          <a:xfrm>
            <a:off x="390617" y="6337905"/>
            <a:ext cx="115389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Integral Ad Science, The Halo Effect: Ad Environment &amp; Receptivity, July 2019.</a:t>
            </a:r>
          </a:p>
        </p:txBody>
      </p:sp>
      <p:sp>
        <p:nvSpPr>
          <p:cNvPr id="22" name="Text Box 6">
            <a:extLst>
              <a:ext uri="{FF2B5EF4-FFF2-40B4-BE49-F238E27FC236}">
                <a16:creationId xmlns:a16="http://schemas.microsoft.com/office/drawing/2014/main" id="{3F5E31DC-9834-A4A8-DF5F-071CF2459165}"/>
              </a:ext>
            </a:extLst>
          </p:cNvPr>
          <p:cNvSpPr txBox="1"/>
          <p:nvPr/>
        </p:nvSpPr>
        <p:spPr>
          <a:xfrm>
            <a:off x="-1" y="2136705"/>
            <a:ext cx="8260081" cy="348101"/>
          </a:xfrm>
          <a:prstGeom prst="rect">
            <a:avLst/>
          </a:prstGeom>
          <a:solidFill>
            <a:srgbClr val="4EBEA4"/>
          </a:solidFill>
          <a:ln w="6350">
            <a:noFill/>
          </a:ln>
        </p:spPr>
        <p:txBody>
          <a:bodyPr rot="0" spcFirstLastPara="0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b="1">
                <a:solidFill>
                  <a:schemeClr val="bg1"/>
                </a:solidFill>
                <a:latin typeface="Helvetica" panose="020B04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Ads shown in high quality environments have been found to be…</a:t>
            </a:r>
            <a:endParaRPr lang="en-US" sz="2000">
              <a:solidFill>
                <a:schemeClr val="bg1"/>
              </a:solidFill>
              <a:effectLst/>
              <a:latin typeface="Helvetica" panose="020B04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6635B25-EE69-23A6-0B5F-D71EC9B9397E}"/>
              </a:ext>
            </a:extLst>
          </p:cNvPr>
          <p:cNvSpPr txBox="1"/>
          <p:nvPr/>
        </p:nvSpPr>
        <p:spPr>
          <a:xfrm>
            <a:off x="1100206" y="4451087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1B1464"/>
                </a:solidFill>
                <a:latin typeface="Helvetica" panose="020B0403020202020204" pitchFamily="34" charset="0"/>
                <a:cs typeface="Helvetica" panose="020B0604020202020204" pitchFamily="34" charset="0"/>
              </a:rPr>
              <a:t>More Likeable</a:t>
            </a:r>
            <a:endParaRPr lang="en-US" b="1" baseline="30000">
              <a:solidFill>
                <a:srgbClr val="1B1464"/>
              </a:solidFill>
              <a:latin typeface="Helvetica" panose="020B0403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762E71F-2ABD-A235-047B-893376D052B6}"/>
              </a:ext>
            </a:extLst>
          </p:cNvPr>
          <p:cNvGrpSpPr/>
          <p:nvPr/>
        </p:nvGrpSpPr>
        <p:grpSpPr>
          <a:xfrm>
            <a:off x="1286685" y="2957772"/>
            <a:ext cx="1913042" cy="1569660"/>
            <a:chOff x="1550053" y="3688959"/>
            <a:chExt cx="1913042" cy="1569660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5E7F06D1-F76D-7F82-7EE6-3E9812AE0F1B}"/>
                </a:ext>
              </a:extLst>
            </p:cNvPr>
            <p:cNvSpPr txBox="1"/>
            <p:nvPr/>
          </p:nvSpPr>
          <p:spPr>
            <a:xfrm>
              <a:off x="1550053" y="3688959"/>
              <a:ext cx="1553630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600" b="1">
                  <a:solidFill>
                    <a:srgbClr val="00BFF2"/>
                  </a:solidFill>
                  <a:latin typeface="Helvetica" panose="020B0403020202020204" pitchFamily="34" charset="0"/>
                </a:rPr>
                <a:t>74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06619752-659C-73D5-A5AC-B1ED34BB91E6}"/>
                </a:ext>
              </a:extLst>
            </p:cNvPr>
            <p:cNvSpPr txBox="1"/>
            <p:nvPr/>
          </p:nvSpPr>
          <p:spPr>
            <a:xfrm>
              <a:off x="2885315" y="3688959"/>
              <a:ext cx="577780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400" b="1">
                  <a:solidFill>
                    <a:srgbClr val="00BFF2"/>
                  </a:solidFill>
                  <a:latin typeface="Helvetica" panose="020B0403020202020204" pitchFamily="34" charset="0"/>
                </a:rPr>
                <a:t>%</a:t>
              </a:r>
              <a:endParaRPr lang="en-US" sz="4400">
                <a:solidFill>
                  <a:srgbClr val="00BFF2"/>
                </a:solidFill>
                <a:latin typeface="Helvetica" panose="020B0403020202020204" pitchFamily="34" charset="0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43CDE8D7-7169-A4A5-348B-C9FC3700ABB5}"/>
              </a:ext>
            </a:extLst>
          </p:cNvPr>
          <p:cNvGrpSpPr/>
          <p:nvPr/>
        </p:nvGrpSpPr>
        <p:grpSpPr>
          <a:xfrm>
            <a:off x="8585954" y="2940046"/>
            <a:ext cx="2623779" cy="1623150"/>
            <a:chOff x="7572694" y="3610605"/>
            <a:chExt cx="2389145" cy="1623150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EA4E60D3-5A8F-A214-B2C1-23EF05BC14E4}"/>
                </a:ext>
              </a:extLst>
            </p:cNvPr>
            <p:cNvSpPr txBox="1"/>
            <p:nvPr/>
          </p:nvSpPr>
          <p:spPr>
            <a:xfrm>
              <a:off x="7572694" y="3664095"/>
              <a:ext cx="2070080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600" b="1">
                  <a:solidFill>
                    <a:srgbClr val="00BFF2"/>
                  </a:solidFill>
                  <a:latin typeface="Helvetica" panose="020B0403020202020204" pitchFamily="34" charset="0"/>
                </a:rPr>
                <a:t>+30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45B9E155-7BA1-59BD-6C7B-5A0749DAA319}"/>
                </a:ext>
              </a:extLst>
            </p:cNvPr>
            <p:cNvSpPr txBox="1"/>
            <p:nvPr/>
          </p:nvSpPr>
          <p:spPr>
            <a:xfrm>
              <a:off x="9384059" y="3610605"/>
              <a:ext cx="577780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400" b="1">
                  <a:solidFill>
                    <a:srgbClr val="00BFF2"/>
                  </a:solidFill>
                  <a:latin typeface="Helvetica" panose="020B0403020202020204" pitchFamily="34" charset="0"/>
                </a:rPr>
                <a:t>%</a:t>
              </a:r>
              <a:endParaRPr lang="en-US" sz="4400">
                <a:solidFill>
                  <a:srgbClr val="00BFF2"/>
                </a:solidFill>
                <a:latin typeface="Helvetica" panose="020B0403020202020204" pitchFamily="34" charset="0"/>
              </a:endParaRP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7E7DE7EE-E18C-A35B-6FE9-F75396915F73}"/>
              </a:ext>
            </a:extLst>
          </p:cNvPr>
          <p:cNvSpPr txBox="1"/>
          <p:nvPr/>
        </p:nvSpPr>
        <p:spPr>
          <a:xfrm>
            <a:off x="4908202" y="4451087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1B1464"/>
                </a:solidFill>
                <a:latin typeface="Helvetica" panose="020B0403020202020204" pitchFamily="34" charset="0"/>
                <a:cs typeface="Helvetica" panose="020B0604020202020204" pitchFamily="34" charset="0"/>
              </a:rPr>
              <a:t>Higher Engagement</a:t>
            </a:r>
            <a:endParaRPr lang="en-US" b="1" baseline="30000">
              <a:solidFill>
                <a:srgbClr val="1B1464"/>
              </a:solidFill>
              <a:latin typeface="Helvetica" panose="020B0403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0E198C8-71E7-BA5D-E703-566F2F4498AA}"/>
              </a:ext>
            </a:extLst>
          </p:cNvPr>
          <p:cNvSpPr txBox="1"/>
          <p:nvPr/>
        </p:nvSpPr>
        <p:spPr>
          <a:xfrm>
            <a:off x="8680600" y="4433361"/>
            <a:ext cx="2434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1B1464"/>
                </a:solidFill>
                <a:latin typeface="Helvetica" panose="020B0403020202020204" pitchFamily="34" charset="0"/>
                <a:cs typeface="Helvetica" panose="020B0604020202020204" pitchFamily="34" charset="0"/>
              </a:rPr>
              <a:t>Greater Memorability</a:t>
            </a:r>
            <a:endParaRPr lang="en-US" b="1" baseline="30000">
              <a:solidFill>
                <a:srgbClr val="1B1464"/>
              </a:solidFill>
              <a:latin typeface="Helvetica" panose="020B0403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3" name="Text Box 6">
            <a:extLst>
              <a:ext uri="{FF2B5EF4-FFF2-40B4-BE49-F238E27FC236}">
                <a16:creationId xmlns:a16="http://schemas.microsoft.com/office/drawing/2014/main" id="{64EA16EF-E383-F368-9691-34C901D8CE22}"/>
              </a:ext>
            </a:extLst>
          </p:cNvPr>
          <p:cNvSpPr txBox="1"/>
          <p:nvPr/>
        </p:nvSpPr>
        <p:spPr>
          <a:xfrm>
            <a:off x="4826001" y="5649682"/>
            <a:ext cx="7344480" cy="364195"/>
          </a:xfrm>
          <a:prstGeom prst="rect">
            <a:avLst/>
          </a:prstGeom>
          <a:solidFill>
            <a:srgbClr val="4EBEA4"/>
          </a:solidFill>
          <a:ln w="6350">
            <a:noFill/>
          </a:ln>
        </p:spPr>
        <p:txBody>
          <a:bodyPr rot="0" spcFirstLastPara="0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b="1">
                <a:solidFill>
                  <a:schemeClr val="bg1"/>
                </a:solidFill>
                <a:latin typeface="Helvetica" panose="020B04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…than the same ads shown in lower quality environments</a:t>
            </a:r>
            <a:endParaRPr lang="en-US" sz="2000">
              <a:solidFill>
                <a:schemeClr val="bg1"/>
              </a:solidFill>
              <a:effectLst/>
              <a:latin typeface="Helvetica" panose="020B04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96936C47-7CBD-5D79-795D-340DFD4D2936}"/>
              </a:ext>
            </a:extLst>
          </p:cNvPr>
          <p:cNvGrpSpPr/>
          <p:nvPr/>
        </p:nvGrpSpPr>
        <p:grpSpPr>
          <a:xfrm>
            <a:off x="4802038" y="2850169"/>
            <a:ext cx="2498329" cy="1730753"/>
            <a:chOff x="4422312" y="3503002"/>
            <a:chExt cx="2498329" cy="1730753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69759F5E-60F0-1819-975A-3EA783A8C4CF}"/>
                </a:ext>
              </a:extLst>
            </p:cNvPr>
            <p:cNvSpPr txBox="1"/>
            <p:nvPr/>
          </p:nvSpPr>
          <p:spPr>
            <a:xfrm>
              <a:off x="4422312" y="3664095"/>
              <a:ext cx="2273379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600" b="1">
                  <a:solidFill>
                    <a:srgbClr val="00BFF2"/>
                  </a:solidFill>
                  <a:latin typeface="Helvetica" panose="020B0403020202020204" pitchFamily="34" charset="0"/>
                </a:rPr>
                <a:t>+20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399B169D-05B9-C4B5-CE34-099D806B32D5}"/>
                </a:ext>
              </a:extLst>
            </p:cNvPr>
            <p:cNvSpPr txBox="1"/>
            <p:nvPr/>
          </p:nvSpPr>
          <p:spPr>
            <a:xfrm>
              <a:off x="6342861" y="3503002"/>
              <a:ext cx="577780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400" b="1">
                  <a:solidFill>
                    <a:srgbClr val="00BFF2"/>
                  </a:solidFill>
                  <a:latin typeface="Helvetica" panose="020B0403020202020204" pitchFamily="34" charset="0"/>
                </a:rPr>
                <a:t>%</a:t>
              </a:r>
              <a:endParaRPr lang="en-US" sz="4400">
                <a:solidFill>
                  <a:srgbClr val="00BFF2"/>
                </a:solidFill>
                <a:latin typeface="Helvetica" panose="020B0403020202020204" pitchFamily="34" charset="0"/>
              </a:endParaRPr>
            </a:p>
          </p:txBody>
        </p:sp>
      </p:grp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2CDEC18E-C340-DBCF-FCFA-7DC854D6C2C8}"/>
              </a:ext>
            </a:extLst>
          </p:cNvPr>
          <p:cNvCxnSpPr>
            <a:cxnSpLocks/>
          </p:cNvCxnSpPr>
          <p:nvPr/>
        </p:nvCxnSpPr>
        <p:spPr>
          <a:xfrm>
            <a:off x="4247262" y="2829744"/>
            <a:ext cx="0" cy="2140608"/>
          </a:xfrm>
          <a:prstGeom prst="line">
            <a:avLst/>
          </a:prstGeom>
          <a:ln w="28575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E45CBD64-C206-4CC4-E416-6C86A869EB93}"/>
              </a:ext>
            </a:extLst>
          </p:cNvPr>
          <p:cNvCxnSpPr>
            <a:cxnSpLocks/>
          </p:cNvCxnSpPr>
          <p:nvPr/>
        </p:nvCxnSpPr>
        <p:spPr>
          <a:xfrm>
            <a:off x="7944738" y="2829744"/>
            <a:ext cx="0" cy="2140608"/>
          </a:xfrm>
          <a:prstGeom prst="line">
            <a:avLst/>
          </a:prstGeom>
          <a:ln w="28575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1224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2024-07-15T19:52:50Z</dcterms:created>
  <dcterms:modified xsi:type="dcterms:W3CDTF">2024-07-15T19:52:59Z</dcterms:modified>
</cp:coreProperties>
</file>