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14737644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1E9165-5173-449B-B8F4-16924E0BE723}" v="1" dt="2024-10-09T20:24:56.2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5" d="100"/>
          <a:sy n="75" d="100"/>
        </p:scale>
        <p:origin x="946"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2.xml"/><Relationship Id="rId5" Type="http://schemas.openxmlformats.org/officeDocument/2006/relationships/viewProps" Target="viewProps.xml"/><Relationship Id="rId10" Type="http://schemas.openxmlformats.org/officeDocument/2006/relationships/customXml" Target="../customXml/item1.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ylan Breger" userId="9b3da09f-10fe-42ec-9aa5-9fa2a3e9cc20" providerId="ADAL" clId="{4E1E9165-5173-449B-B8F4-16924E0BE723}"/>
    <pc:docChg chg="addSld modSld">
      <pc:chgData name="Dylan Breger" userId="9b3da09f-10fe-42ec-9aa5-9fa2a3e9cc20" providerId="ADAL" clId="{4E1E9165-5173-449B-B8F4-16924E0BE723}" dt="2024-10-09T20:24:56.294" v="0"/>
      <pc:docMkLst>
        <pc:docMk/>
      </pc:docMkLst>
      <pc:sldChg chg="add">
        <pc:chgData name="Dylan Breger" userId="9b3da09f-10fe-42ec-9aa5-9fa2a3e9cc20" providerId="ADAL" clId="{4E1E9165-5173-449B-B8F4-16924E0BE723}" dt="2024-10-09T20:24:56.294" v="0"/>
        <pc:sldMkLst>
          <pc:docMk/>
          <pc:sldMk cId="3486395939" sldId="2147376442"/>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187500000000001E-2"/>
          <c:y val="9.9422566260834705E-2"/>
          <c:w val="0.96562499999999996"/>
          <c:h val="0.78579055814419563"/>
        </c:manualLayout>
      </c:layout>
      <c:barChart>
        <c:barDir val="col"/>
        <c:grouping val="clustered"/>
        <c:varyColors val="0"/>
        <c:ser>
          <c:idx val="0"/>
          <c:order val="0"/>
          <c:tx>
            <c:strRef>
              <c:f>Sheet1!$B$1</c:f>
              <c:strCache>
                <c:ptCount val="1"/>
                <c:pt idx="0">
                  <c:v>#</c:v>
                </c:pt>
              </c:strCache>
            </c:strRef>
          </c:tx>
          <c:spPr>
            <a:solidFill>
              <a:schemeClr val="accent1"/>
            </a:solidFill>
            <a:ln>
              <a:noFill/>
            </a:ln>
            <a:effectLst/>
          </c:spPr>
          <c:invertIfNegative val="0"/>
          <c:dPt>
            <c:idx val="0"/>
            <c:invertIfNegative val="0"/>
            <c:bubble3D val="0"/>
            <c:spPr>
              <a:solidFill>
                <a:srgbClr val="1B1464"/>
              </a:solidFill>
              <a:ln>
                <a:noFill/>
              </a:ln>
              <a:effectLst/>
            </c:spPr>
            <c:extLst>
              <c:ext xmlns:c16="http://schemas.microsoft.com/office/drawing/2014/chart" uri="{C3380CC4-5D6E-409C-BE32-E72D297353CC}">
                <c16:uniqueId val="{00000001-4CDE-4296-AD68-773AA9DA7C04}"/>
              </c:ext>
            </c:extLst>
          </c:dPt>
          <c:dPt>
            <c:idx val="1"/>
            <c:invertIfNegative val="0"/>
            <c:bubble3D val="0"/>
            <c:spPr>
              <a:solidFill>
                <a:srgbClr val="00BFF2"/>
              </a:solidFill>
              <a:ln>
                <a:noFill/>
              </a:ln>
              <a:effectLst/>
            </c:spPr>
            <c:extLst>
              <c:ext xmlns:c16="http://schemas.microsoft.com/office/drawing/2014/chart" uri="{C3380CC4-5D6E-409C-BE32-E72D297353CC}">
                <c16:uniqueId val="{00000003-4CDE-4296-AD68-773AA9DA7C04}"/>
              </c:ext>
            </c:extLst>
          </c:dPt>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rgbClr val="1B1464"/>
                    </a:solidFill>
                    <a:latin typeface="Helvetica" panose="020B0403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6 Months Prior to TV Launch</c:v>
                </c:pt>
                <c:pt idx="1">
                  <c:v>TV Launch Month</c:v>
                </c:pt>
              </c:strCache>
            </c:strRef>
          </c:cat>
          <c:val>
            <c:numRef>
              <c:f>Sheet1!$B$2:$B$3</c:f>
              <c:numCache>
                <c:formatCode>#,##0</c:formatCode>
                <c:ptCount val="2"/>
                <c:pt idx="0">
                  <c:v>2616</c:v>
                </c:pt>
                <c:pt idx="1">
                  <c:v>2942</c:v>
                </c:pt>
              </c:numCache>
            </c:numRef>
          </c:val>
          <c:extLst>
            <c:ext xmlns:c16="http://schemas.microsoft.com/office/drawing/2014/chart" uri="{C3380CC4-5D6E-409C-BE32-E72D297353CC}">
              <c16:uniqueId val="{00000004-4CDE-4296-AD68-773AA9DA7C04}"/>
            </c:ext>
          </c:extLst>
        </c:ser>
        <c:dLbls>
          <c:dLblPos val="outEnd"/>
          <c:showLegendKey val="0"/>
          <c:showVal val="1"/>
          <c:showCatName val="0"/>
          <c:showSerName val="0"/>
          <c:showPercent val="0"/>
          <c:showBubbleSize val="0"/>
        </c:dLbls>
        <c:gapWidth val="165"/>
        <c:overlap val="-27"/>
        <c:axId val="708922272"/>
        <c:axId val="708921944"/>
      </c:barChart>
      <c:catAx>
        <c:axId val="708922272"/>
        <c:scaling>
          <c:orientation val="minMax"/>
        </c:scaling>
        <c:delete val="0"/>
        <c:axPos val="b"/>
        <c:numFmt formatCode="General" sourceLinked="1"/>
        <c:majorTickMark val="none"/>
        <c:minorTickMark val="none"/>
        <c:tickLblPos val="nextTo"/>
        <c:spPr>
          <a:noFill/>
          <a:ln w="9525" cap="flat" cmpd="sng" algn="ctr">
            <a:solidFill>
              <a:srgbClr val="1F1A62"/>
            </a:solidFill>
            <a:round/>
          </a:ln>
          <a:effectLst/>
        </c:spPr>
        <c:txPr>
          <a:bodyPr rot="-60000000" spcFirstLastPara="1" vertOverflow="ellipsis" vert="horz" wrap="square" anchor="ctr" anchorCtr="1"/>
          <a:lstStyle/>
          <a:p>
            <a:pPr>
              <a:defRPr sz="1400" b="1" i="0" u="none" strike="noStrike" kern="1200" baseline="0">
                <a:solidFill>
                  <a:srgbClr val="1B1464"/>
                </a:solidFill>
                <a:latin typeface="Helvetica" panose="020B0403020202020204" pitchFamily="34" charset="0"/>
                <a:ea typeface="+mn-ea"/>
                <a:cs typeface="+mn-cs"/>
              </a:defRPr>
            </a:pPr>
            <a:endParaRPr lang="en-US"/>
          </a:p>
        </c:txPr>
        <c:crossAx val="708921944"/>
        <c:crosses val="autoZero"/>
        <c:auto val="1"/>
        <c:lblAlgn val="ctr"/>
        <c:lblOffset val="100"/>
        <c:noMultiLvlLbl val="0"/>
      </c:catAx>
      <c:valAx>
        <c:axId val="708921944"/>
        <c:scaling>
          <c:orientation val="minMax"/>
          <c:max val="3200"/>
          <c:min val="1700"/>
        </c:scaling>
        <c:delete val="1"/>
        <c:axPos val="l"/>
        <c:numFmt formatCode="#,##0" sourceLinked="1"/>
        <c:majorTickMark val="out"/>
        <c:minorTickMark val="none"/>
        <c:tickLblPos val="nextTo"/>
        <c:crossAx val="7089222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8CAFBB-0733-4BA4-9CAD-3985825D175D}" type="datetimeFigureOut">
              <a:rPr lang="en-US" smtClean="0"/>
              <a:t>10/9/2024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2C8B70-8C8F-4B39-97E0-AD472AB2F484}" type="slidenum">
              <a:rPr lang="en-US" smtClean="0"/>
              <a:t>‹#›</a:t>
            </a:fld>
            <a:endParaRPr lang="en-US"/>
          </a:p>
        </p:txBody>
      </p:sp>
    </p:spTree>
    <p:extLst>
      <p:ext uri="{BB962C8B-B14F-4D97-AF65-F5344CB8AC3E}">
        <p14:creationId xmlns:p14="http://schemas.microsoft.com/office/powerpoint/2010/main" val="3851295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E2921A-6E17-424B-BAAE-A14B8236434B}"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418804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9A0B3-CF50-D9D2-9106-B500BCA21F2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C8CFDB6-AD01-2485-9343-E92A41A2CD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8AF0227-C430-1518-CE5E-341BD4D68000}"/>
              </a:ext>
            </a:extLst>
          </p:cNvPr>
          <p:cNvSpPr>
            <a:spLocks noGrp="1"/>
          </p:cNvSpPr>
          <p:nvPr>
            <p:ph type="dt" sz="half" idx="10"/>
          </p:nvPr>
        </p:nvSpPr>
        <p:spPr/>
        <p:txBody>
          <a:bodyPr/>
          <a:lstStyle/>
          <a:p>
            <a:fld id="{0ECF724B-D578-4823-8A57-5386CBE99EE6}" type="datetimeFigureOut">
              <a:rPr lang="en-US" smtClean="0"/>
              <a:t>10/9/2024</a:t>
            </a:fld>
            <a:endParaRPr lang="en-US"/>
          </a:p>
        </p:txBody>
      </p:sp>
      <p:sp>
        <p:nvSpPr>
          <p:cNvPr id="5" name="Footer Placeholder 4">
            <a:extLst>
              <a:ext uri="{FF2B5EF4-FFF2-40B4-BE49-F238E27FC236}">
                <a16:creationId xmlns:a16="http://schemas.microsoft.com/office/drawing/2014/main" id="{BE932E97-7CF3-C10A-237F-47AC35D6CA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E7DB73-7673-6E2F-A91E-37182C0F7B0D}"/>
              </a:ext>
            </a:extLst>
          </p:cNvPr>
          <p:cNvSpPr>
            <a:spLocks noGrp="1"/>
          </p:cNvSpPr>
          <p:nvPr>
            <p:ph type="sldNum" sz="quarter" idx="12"/>
          </p:nvPr>
        </p:nvSpPr>
        <p:spPr/>
        <p:txBody>
          <a:bodyPr/>
          <a:lstStyle/>
          <a:p>
            <a:fld id="{F7B5F010-7CB0-40B5-AF29-208A3C3BD7EC}" type="slidenum">
              <a:rPr lang="en-US" smtClean="0"/>
              <a:t>‹#›</a:t>
            </a:fld>
            <a:endParaRPr lang="en-US"/>
          </a:p>
        </p:txBody>
      </p:sp>
    </p:spTree>
    <p:extLst>
      <p:ext uri="{BB962C8B-B14F-4D97-AF65-F5344CB8AC3E}">
        <p14:creationId xmlns:p14="http://schemas.microsoft.com/office/powerpoint/2010/main" val="2174297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07A43-37CD-1507-1294-831B8B233F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D6657AC-550F-8CE9-A672-E7F3F2D23C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2CF856-FF70-BC59-627B-517D407A2451}"/>
              </a:ext>
            </a:extLst>
          </p:cNvPr>
          <p:cNvSpPr>
            <a:spLocks noGrp="1"/>
          </p:cNvSpPr>
          <p:nvPr>
            <p:ph type="dt" sz="half" idx="10"/>
          </p:nvPr>
        </p:nvSpPr>
        <p:spPr/>
        <p:txBody>
          <a:bodyPr/>
          <a:lstStyle/>
          <a:p>
            <a:fld id="{0ECF724B-D578-4823-8A57-5386CBE99EE6}" type="datetimeFigureOut">
              <a:rPr lang="en-US" smtClean="0"/>
              <a:t>10/9/2024</a:t>
            </a:fld>
            <a:endParaRPr lang="en-US"/>
          </a:p>
        </p:txBody>
      </p:sp>
      <p:sp>
        <p:nvSpPr>
          <p:cNvPr id="5" name="Footer Placeholder 4">
            <a:extLst>
              <a:ext uri="{FF2B5EF4-FFF2-40B4-BE49-F238E27FC236}">
                <a16:creationId xmlns:a16="http://schemas.microsoft.com/office/drawing/2014/main" id="{A54C603F-1804-22F3-B204-2B6D29528E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CB7262-830D-AB05-13B7-DE4305625AEF}"/>
              </a:ext>
            </a:extLst>
          </p:cNvPr>
          <p:cNvSpPr>
            <a:spLocks noGrp="1"/>
          </p:cNvSpPr>
          <p:nvPr>
            <p:ph type="sldNum" sz="quarter" idx="12"/>
          </p:nvPr>
        </p:nvSpPr>
        <p:spPr/>
        <p:txBody>
          <a:bodyPr/>
          <a:lstStyle/>
          <a:p>
            <a:fld id="{F7B5F010-7CB0-40B5-AF29-208A3C3BD7EC}" type="slidenum">
              <a:rPr lang="en-US" smtClean="0"/>
              <a:t>‹#›</a:t>
            </a:fld>
            <a:endParaRPr lang="en-US"/>
          </a:p>
        </p:txBody>
      </p:sp>
    </p:spTree>
    <p:extLst>
      <p:ext uri="{BB962C8B-B14F-4D97-AF65-F5344CB8AC3E}">
        <p14:creationId xmlns:p14="http://schemas.microsoft.com/office/powerpoint/2010/main" val="148618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6F750B-5E63-E172-72E7-57C0C4698F8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BAC2564-EA07-74D4-D307-11D98D4CFF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6E9699-B7A4-8A52-F035-ABFD0EBB86E0}"/>
              </a:ext>
            </a:extLst>
          </p:cNvPr>
          <p:cNvSpPr>
            <a:spLocks noGrp="1"/>
          </p:cNvSpPr>
          <p:nvPr>
            <p:ph type="dt" sz="half" idx="10"/>
          </p:nvPr>
        </p:nvSpPr>
        <p:spPr/>
        <p:txBody>
          <a:bodyPr/>
          <a:lstStyle/>
          <a:p>
            <a:fld id="{0ECF724B-D578-4823-8A57-5386CBE99EE6}" type="datetimeFigureOut">
              <a:rPr lang="en-US" smtClean="0"/>
              <a:t>10/9/2024</a:t>
            </a:fld>
            <a:endParaRPr lang="en-US"/>
          </a:p>
        </p:txBody>
      </p:sp>
      <p:sp>
        <p:nvSpPr>
          <p:cNvPr id="5" name="Footer Placeholder 4">
            <a:extLst>
              <a:ext uri="{FF2B5EF4-FFF2-40B4-BE49-F238E27FC236}">
                <a16:creationId xmlns:a16="http://schemas.microsoft.com/office/drawing/2014/main" id="{C353B01C-780C-C653-0024-E3ACA4E610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3BEAAD-4E36-9A81-2189-3B0509AF0A7A}"/>
              </a:ext>
            </a:extLst>
          </p:cNvPr>
          <p:cNvSpPr>
            <a:spLocks noGrp="1"/>
          </p:cNvSpPr>
          <p:nvPr>
            <p:ph type="sldNum" sz="quarter" idx="12"/>
          </p:nvPr>
        </p:nvSpPr>
        <p:spPr/>
        <p:txBody>
          <a:bodyPr/>
          <a:lstStyle/>
          <a:p>
            <a:fld id="{F7B5F010-7CB0-40B5-AF29-208A3C3BD7EC}" type="slidenum">
              <a:rPr lang="en-US" smtClean="0"/>
              <a:t>‹#›</a:t>
            </a:fld>
            <a:endParaRPr lang="en-US"/>
          </a:p>
        </p:txBody>
      </p:sp>
    </p:spTree>
    <p:extLst>
      <p:ext uri="{BB962C8B-B14F-4D97-AF65-F5344CB8AC3E}">
        <p14:creationId xmlns:p14="http://schemas.microsoft.com/office/powerpoint/2010/main" val="4280838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2DF88-C0D0-81F8-BA21-A10EFB75F9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A56B0D-9E78-A197-4A45-08208DDCB8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B8FE9D-0310-993F-C0F4-15ECF2AB833C}"/>
              </a:ext>
            </a:extLst>
          </p:cNvPr>
          <p:cNvSpPr>
            <a:spLocks noGrp="1"/>
          </p:cNvSpPr>
          <p:nvPr>
            <p:ph type="dt" sz="half" idx="10"/>
          </p:nvPr>
        </p:nvSpPr>
        <p:spPr/>
        <p:txBody>
          <a:bodyPr/>
          <a:lstStyle/>
          <a:p>
            <a:fld id="{0ECF724B-D578-4823-8A57-5386CBE99EE6}" type="datetimeFigureOut">
              <a:rPr lang="en-US" smtClean="0"/>
              <a:t>10/9/2024</a:t>
            </a:fld>
            <a:endParaRPr lang="en-US"/>
          </a:p>
        </p:txBody>
      </p:sp>
      <p:sp>
        <p:nvSpPr>
          <p:cNvPr id="5" name="Footer Placeholder 4">
            <a:extLst>
              <a:ext uri="{FF2B5EF4-FFF2-40B4-BE49-F238E27FC236}">
                <a16:creationId xmlns:a16="http://schemas.microsoft.com/office/drawing/2014/main" id="{58735BA0-1F60-6075-77E3-636A2644E1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DD18EB-8EA9-1A18-6348-F393DCB48107}"/>
              </a:ext>
            </a:extLst>
          </p:cNvPr>
          <p:cNvSpPr>
            <a:spLocks noGrp="1"/>
          </p:cNvSpPr>
          <p:nvPr>
            <p:ph type="sldNum" sz="quarter" idx="12"/>
          </p:nvPr>
        </p:nvSpPr>
        <p:spPr/>
        <p:txBody>
          <a:bodyPr/>
          <a:lstStyle/>
          <a:p>
            <a:fld id="{F7B5F010-7CB0-40B5-AF29-208A3C3BD7EC}" type="slidenum">
              <a:rPr lang="en-US" smtClean="0"/>
              <a:t>‹#›</a:t>
            </a:fld>
            <a:endParaRPr lang="en-US"/>
          </a:p>
        </p:txBody>
      </p:sp>
    </p:spTree>
    <p:extLst>
      <p:ext uri="{BB962C8B-B14F-4D97-AF65-F5344CB8AC3E}">
        <p14:creationId xmlns:p14="http://schemas.microsoft.com/office/powerpoint/2010/main" val="2493176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A4644-1BE3-40D1-E245-773523881A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1355F2A-4DB1-1782-3809-09DF4AB85E7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56E7EF-A280-9283-55C9-3FC1B03812EE}"/>
              </a:ext>
            </a:extLst>
          </p:cNvPr>
          <p:cNvSpPr>
            <a:spLocks noGrp="1"/>
          </p:cNvSpPr>
          <p:nvPr>
            <p:ph type="dt" sz="half" idx="10"/>
          </p:nvPr>
        </p:nvSpPr>
        <p:spPr/>
        <p:txBody>
          <a:bodyPr/>
          <a:lstStyle/>
          <a:p>
            <a:fld id="{0ECF724B-D578-4823-8A57-5386CBE99EE6}" type="datetimeFigureOut">
              <a:rPr lang="en-US" smtClean="0"/>
              <a:t>10/9/2024</a:t>
            </a:fld>
            <a:endParaRPr lang="en-US"/>
          </a:p>
        </p:txBody>
      </p:sp>
      <p:sp>
        <p:nvSpPr>
          <p:cNvPr id="5" name="Footer Placeholder 4">
            <a:extLst>
              <a:ext uri="{FF2B5EF4-FFF2-40B4-BE49-F238E27FC236}">
                <a16:creationId xmlns:a16="http://schemas.microsoft.com/office/drawing/2014/main" id="{BC566ECF-E6C4-53CA-45A4-F8D2EF1DF9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4EFF5F-782E-6918-FEA3-D7C8CBC28789}"/>
              </a:ext>
            </a:extLst>
          </p:cNvPr>
          <p:cNvSpPr>
            <a:spLocks noGrp="1"/>
          </p:cNvSpPr>
          <p:nvPr>
            <p:ph type="sldNum" sz="quarter" idx="12"/>
          </p:nvPr>
        </p:nvSpPr>
        <p:spPr/>
        <p:txBody>
          <a:bodyPr/>
          <a:lstStyle/>
          <a:p>
            <a:fld id="{F7B5F010-7CB0-40B5-AF29-208A3C3BD7EC}" type="slidenum">
              <a:rPr lang="en-US" smtClean="0"/>
              <a:t>‹#›</a:t>
            </a:fld>
            <a:endParaRPr lang="en-US"/>
          </a:p>
        </p:txBody>
      </p:sp>
    </p:spTree>
    <p:extLst>
      <p:ext uri="{BB962C8B-B14F-4D97-AF65-F5344CB8AC3E}">
        <p14:creationId xmlns:p14="http://schemas.microsoft.com/office/powerpoint/2010/main" val="1549076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CE288-E22C-CDA7-A783-F3EEDC9882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0710E6-3480-A903-F083-9A4B6901FED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70D3D8A-E764-4F24-296E-3F796A0BAE6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A79D95A-64A4-0069-938A-AF8D9C41A1A2}"/>
              </a:ext>
            </a:extLst>
          </p:cNvPr>
          <p:cNvSpPr>
            <a:spLocks noGrp="1"/>
          </p:cNvSpPr>
          <p:nvPr>
            <p:ph type="dt" sz="half" idx="10"/>
          </p:nvPr>
        </p:nvSpPr>
        <p:spPr/>
        <p:txBody>
          <a:bodyPr/>
          <a:lstStyle/>
          <a:p>
            <a:fld id="{0ECF724B-D578-4823-8A57-5386CBE99EE6}" type="datetimeFigureOut">
              <a:rPr lang="en-US" smtClean="0"/>
              <a:t>10/9/2024</a:t>
            </a:fld>
            <a:endParaRPr lang="en-US"/>
          </a:p>
        </p:txBody>
      </p:sp>
      <p:sp>
        <p:nvSpPr>
          <p:cNvPr id="6" name="Footer Placeholder 5">
            <a:extLst>
              <a:ext uri="{FF2B5EF4-FFF2-40B4-BE49-F238E27FC236}">
                <a16:creationId xmlns:a16="http://schemas.microsoft.com/office/drawing/2014/main" id="{8B853D76-60D7-BA56-50C7-49B0A93B55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A67D85-1B64-13BC-B9D3-2113A4C56AD6}"/>
              </a:ext>
            </a:extLst>
          </p:cNvPr>
          <p:cNvSpPr>
            <a:spLocks noGrp="1"/>
          </p:cNvSpPr>
          <p:nvPr>
            <p:ph type="sldNum" sz="quarter" idx="12"/>
          </p:nvPr>
        </p:nvSpPr>
        <p:spPr/>
        <p:txBody>
          <a:bodyPr/>
          <a:lstStyle/>
          <a:p>
            <a:fld id="{F7B5F010-7CB0-40B5-AF29-208A3C3BD7EC}" type="slidenum">
              <a:rPr lang="en-US" smtClean="0"/>
              <a:t>‹#›</a:t>
            </a:fld>
            <a:endParaRPr lang="en-US"/>
          </a:p>
        </p:txBody>
      </p:sp>
    </p:spTree>
    <p:extLst>
      <p:ext uri="{BB962C8B-B14F-4D97-AF65-F5344CB8AC3E}">
        <p14:creationId xmlns:p14="http://schemas.microsoft.com/office/powerpoint/2010/main" val="134367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4F441-1B1E-1AC4-6C6E-146F93A1963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620169B-BA1A-14AE-752E-BAA34BD0F9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0B6DB57-32AD-A672-18E7-0812A498B3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0C49C43-1922-91B3-E4C5-979AC8313F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E822A82-F9A5-9A8D-E60F-A9448DEA7B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DF2EAC-23DA-0ACA-2B22-7B91B1A1E9C7}"/>
              </a:ext>
            </a:extLst>
          </p:cNvPr>
          <p:cNvSpPr>
            <a:spLocks noGrp="1"/>
          </p:cNvSpPr>
          <p:nvPr>
            <p:ph type="dt" sz="half" idx="10"/>
          </p:nvPr>
        </p:nvSpPr>
        <p:spPr/>
        <p:txBody>
          <a:bodyPr/>
          <a:lstStyle/>
          <a:p>
            <a:fld id="{0ECF724B-D578-4823-8A57-5386CBE99EE6}" type="datetimeFigureOut">
              <a:rPr lang="en-US" smtClean="0"/>
              <a:t>10/9/2024</a:t>
            </a:fld>
            <a:endParaRPr lang="en-US"/>
          </a:p>
        </p:txBody>
      </p:sp>
      <p:sp>
        <p:nvSpPr>
          <p:cNvPr id="8" name="Footer Placeholder 7">
            <a:extLst>
              <a:ext uri="{FF2B5EF4-FFF2-40B4-BE49-F238E27FC236}">
                <a16:creationId xmlns:a16="http://schemas.microsoft.com/office/drawing/2014/main" id="{49CBF8E7-DF46-7F30-D7EF-8D7B661050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FE56C66-D41D-28C3-B7CB-00C14B8D1A09}"/>
              </a:ext>
            </a:extLst>
          </p:cNvPr>
          <p:cNvSpPr>
            <a:spLocks noGrp="1"/>
          </p:cNvSpPr>
          <p:nvPr>
            <p:ph type="sldNum" sz="quarter" idx="12"/>
          </p:nvPr>
        </p:nvSpPr>
        <p:spPr/>
        <p:txBody>
          <a:bodyPr/>
          <a:lstStyle/>
          <a:p>
            <a:fld id="{F7B5F010-7CB0-40B5-AF29-208A3C3BD7EC}" type="slidenum">
              <a:rPr lang="en-US" smtClean="0"/>
              <a:t>‹#›</a:t>
            </a:fld>
            <a:endParaRPr lang="en-US"/>
          </a:p>
        </p:txBody>
      </p:sp>
    </p:spTree>
    <p:extLst>
      <p:ext uri="{BB962C8B-B14F-4D97-AF65-F5344CB8AC3E}">
        <p14:creationId xmlns:p14="http://schemas.microsoft.com/office/powerpoint/2010/main" val="3501983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CABE8-874C-5AEE-0A9E-4DF9B5832E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CA1AB0A-1715-C344-F5E6-928A8B508319}"/>
              </a:ext>
            </a:extLst>
          </p:cNvPr>
          <p:cNvSpPr>
            <a:spLocks noGrp="1"/>
          </p:cNvSpPr>
          <p:nvPr>
            <p:ph type="dt" sz="half" idx="10"/>
          </p:nvPr>
        </p:nvSpPr>
        <p:spPr/>
        <p:txBody>
          <a:bodyPr/>
          <a:lstStyle/>
          <a:p>
            <a:fld id="{0ECF724B-D578-4823-8A57-5386CBE99EE6}" type="datetimeFigureOut">
              <a:rPr lang="en-US" smtClean="0"/>
              <a:t>10/9/2024</a:t>
            </a:fld>
            <a:endParaRPr lang="en-US"/>
          </a:p>
        </p:txBody>
      </p:sp>
      <p:sp>
        <p:nvSpPr>
          <p:cNvPr id="4" name="Footer Placeholder 3">
            <a:extLst>
              <a:ext uri="{FF2B5EF4-FFF2-40B4-BE49-F238E27FC236}">
                <a16:creationId xmlns:a16="http://schemas.microsoft.com/office/drawing/2014/main" id="{73E80FA9-4D0E-B144-B3A7-B331AE9121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9DDF36-063F-746B-9950-3E857613D91B}"/>
              </a:ext>
            </a:extLst>
          </p:cNvPr>
          <p:cNvSpPr>
            <a:spLocks noGrp="1"/>
          </p:cNvSpPr>
          <p:nvPr>
            <p:ph type="sldNum" sz="quarter" idx="12"/>
          </p:nvPr>
        </p:nvSpPr>
        <p:spPr/>
        <p:txBody>
          <a:bodyPr/>
          <a:lstStyle/>
          <a:p>
            <a:fld id="{F7B5F010-7CB0-40B5-AF29-208A3C3BD7EC}" type="slidenum">
              <a:rPr lang="en-US" smtClean="0"/>
              <a:t>‹#›</a:t>
            </a:fld>
            <a:endParaRPr lang="en-US"/>
          </a:p>
        </p:txBody>
      </p:sp>
    </p:spTree>
    <p:extLst>
      <p:ext uri="{BB962C8B-B14F-4D97-AF65-F5344CB8AC3E}">
        <p14:creationId xmlns:p14="http://schemas.microsoft.com/office/powerpoint/2010/main" val="3185262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928DDE-DEBC-8B50-53BB-E348E60B0AE4}"/>
              </a:ext>
            </a:extLst>
          </p:cNvPr>
          <p:cNvSpPr>
            <a:spLocks noGrp="1"/>
          </p:cNvSpPr>
          <p:nvPr>
            <p:ph type="dt" sz="half" idx="10"/>
          </p:nvPr>
        </p:nvSpPr>
        <p:spPr/>
        <p:txBody>
          <a:bodyPr/>
          <a:lstStyle/>
          <a:p>
            <a:fld id="{0ECF724B-D578-4823-8A57-5386CBE99EE6}" type="datetimeFigureOut">
              <a:rPr lang="en-US" smtClean="0"/>
              <a:t>10/9/2024</a:t>
            </a:fld>
            <a:endParaRPr lang="en-US"/>
          </a:p>
        </p:txBody>
      </p:sp>
      <p:sp>
        <p:nvSpPr>
          <p:cNvPr id="3" name="Footer Placeholder 2">
            <a:extLst>
              <a:ext uri="{FF2B5EF4-FFF2-40B4-BE49-F238E27FC236}">
                <a16:creationId xmlns:a16="http://schemas.microsoft.com/office/drawing/2014/main" id="{79CB8C43-0835-8CD0-BD20-E56771D0388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43F173-57DC-CEFA-5B3E-90C2FA72C073}"/>
              </a:ext>
            </a:extLst>
          </p:cNvPr>
          <p:cNvSpPr>
            <a:spLocks noGrp="1"/>
          </p:cNvSpPr>
          <p:nvPr>
            <p:ph type="sldNum" sz="quarter" idx="12"/>
          </p:nvPr>
        </p:nvSpPr>
        <p:spPr/>
        <p:txBody>
          <a:bodyPr/>
          <a:lstStyle/>
          <a:p>
            <a:fld id="{F7B5F010-7CB0-40B5-AF29-208A3C3BD7EC}" type="slidenum">
              <a:rPr lang="en-US" smtClean="0"/>
              <a:t>‹#›</a:t>
            </a:fld>
            <a:endParaRPr lang="en-US"/>
          </a:p>
        </p:txBody>
      </p:sp>
    </p:spTree>
    <p:extLst>
      <p:ext uri="{BB962C8B-B14F-4D97-AF65-F5344CB8AC3E}">
        <p14:creationId xmlns:p14="http://schemas.microsoft.com/office/powerpoint/2010/main" val="4198789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8D1A0-8B32-7B75-D67D-FB288C3E66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15F86F-F57D-4A33-3361-341004E0DC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EA35872-77A7-34CA-8ECD-D35EF58EAA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425F31-701B-D121-253F-309724093F74}"/>
              </a:ext>
            </a:extLst>
          </p:cNvPr>
          <p:cNvSpPr>
            <a:spLocks noGrp="1"/>
          </p:cNvSpPr>
          <p:nvPr>
            <p:ph type="dt" sz="half" idx="10"/>
          </p:nvPr>
        </p:nvSpPr>
        <p:spPr/>
        <p:txBody>
          <a:bodyPr/>
          <a:lstStyle/>
          <a:p>
            <a:fld id="{0ECF724B-D578-4823-8A57-5386CBE99EE6}" type="datetimeFigureOut">
              <a:rPr lang="en-US" smtClean="0"/>
              <a:t>10/9/2024</a:t>
            </a:fld>
            <a:endParaRPr lang="en-US"/>
          </a:p>
        </p:txBody>
      </p:sp>
      <p:sp>
        <p:nvSpPr>
          <p:cNvPr id="6" name="Footer Placeholder 5">
            <a:extLst>
              <a:ext uri="{FF2B5EF4-FFF2-40B4-BE49-F238E27FC236}">
                <a16:creationId xmlns:a16="http://schemas.microsoft.com/office/drawing/2014/main" id="{2EEA7E86-CD0A-07D6-241A-6F9BF95B34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92AC6B-3368-9C21-1A5F-15AF10C8509D}"/>
              </a:ext>
            </a:extLst>
          </p:cNvPr>
          <p:cNvSpPr>
            <a:spLocks noGrp="1"/>
          </p:cNvSpPr>
          <p:nvPr>
            <p:ph type="sldNum" sz="quarter" idx="12"/>
          </p:nvPr>
        </p:nvSpPr>
        <p:spPr/>
        <p:txBody>
          <a:bodyPr/>
          <a:lstStyle/>
          <a:p>
            <a:fld id="{F7B5F010-7CB0-40B5-AF29-208A3C3BD7EC}" type="slidenum">
              <a:rPr lang="en-US" smtClean="0"/>
              <a:t>‹#›</a:t>
            </a:fld>
            <a:endParaRPr lang="en-US"/>
          </a:p>
        </p:txBody>
      </p:sp>
    </p:spTree>
    <p:extLst>
      <p:ext uri="{BB962C8B-B14F-4D97-AF65-F5344CB8AC3E}">
        <p14:creationId xmlns:p14="http://schemas.microsoft.com/office/powerpoint/2010/main" val="1185181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6FAAE-392A-8F6A-1E28-FEF30030A0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CE561D-DE96-C22A-CA70-7ED236F412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2A26870-9499-D5F3-BE93-1C5E3D3FA3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011A4F-09BF-CAFF-1875-55A16EBB0EA5}"/>
              </a:ext>
            </a:extLst>
          </p:cNvPr>
          <p:cNvSpPr>
            <a:spLocks noGrp="1"/>
          </p:cNvSpPr>
          <p:nvPr>
            <p:ph type="dt" sz="half" idx="10"/>
          </p:nvPr>
        </p:nvSpPr>
        <p:spPr/>
        <p:txBody>
          <a:bodyPr/>
          <a:lstStyle/>
          <a:p>
            <a:fld id="{0ECF724B-D578-4823-8A57-5386CBE99EE6}" type="datetimeFigureOut">
              <a:rPr lang="en-US" smtClean="0"/>
              <a:t>10/9/2024</a:t>
            </a:fld>
            <a:endParaRPr lang="en-US"/>
          </a:p>
        </p:txBody>
      </p:sp>
      <p:sp>
        <p:nvSpPr>
          <p:cNvPr id="6" name="Footer Placeholder 5">
            <a:extLst>
              <a:ext uri="{FF2B5EF4-FFF2-40B4-BE49-F238E27FC236}">
                <a16:creationId xmlns:a16="http://schemas.microsoft.com/office/drawing/2014/main" id="{AA5E8366-F20D-9A62-73A4-70F2D4DF59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DA2626-7430-5F90-739F-92D9D261E0BD}"/>
              </a:ext>
            </a:extLst>
          </p:cNvPr>
          <p:cNvSpPr>
            <a:spLocks noGrp="1"/>
          </p:cNvSpPr>
          <p:nvPr>
            <p:ph type="sldNum" sz="quarter" idx="12"/>
          </p:nvPr>
        </p:nvSpPr>
        <p:spPr/>
        <p:txBody>
          <a:bodyPr/>
          <a:lstStyle/>
          <a:p>
            <a:fld id="{F7B5F010-7CB0-40B5-AF29-208A3C3BD7EC}" type="slidenum">
              <a:rPr lang="en-US" smtClean="0"/>
              <a:t>‹#›</a:t>
            </a:fld>
            <a:endParaRPr lang="en-US"/>
          </a:p>
        </p:txBody>
      </p:sp>
    </p:spTree>
    <p:extLst>
      <p:ext uri="{BB962C8B-B14F-4D97-AF65-F5344CB8AC3E}">
        <p14:creationId xmlns:p14="http://schemas.microsoft.com/office/powerpoint/2010/main" val="1306550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8DBF0C-62DB-69A1-6918-21138020B7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47EAD56-B353-5EC1-8E6E-5E1444ADFA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F4B1BC-735C-64B3-5CC9-5A3676E6D7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ECF724B-D578-4823-8A57-5386CBE99EE6}" type="datetimeFigureOut">
              <a:rPr lang="en-US" smtClean="0"/>
              <a:t>10/9/2024</a:t>
            </a:fld>
            <a:endParaRPr lang="en-US"/>
          </a:p>
        </p:txBody>
      </p:sp>
      <p:sp>
        <p:nvSpPr>
          <p:cNvPr id="5" name="Footer Placeholder 4">
            <a:extLst>
              <a:ext uri="{FF2B5EF4-FFF2-40B4-BE49-F238E27FC236}">
                <a16:creationId xmlns:a16="http://schemas.microsoft.com/office/drawing/2014/main" id="{22092BD0-5013-CAA4-1E8F-0F67A121B2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16DE86F-B44F-9AD7-8D63-97BF0A5B03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7B5F010-7CB0-40B5-AF29-208A3C3BD7EC}" type="slidenum">
              <a:rPr lang="en-US" smtClean="0"/>
              <a:t>‹#›</a:t>
            </a:fld>
            <a:endParaRPr lang="en-US"/>
          </a:p>
        </p:txBody>
      </p:sp>
    </p:spTree>
    <p:extLst>
      <p:ext uri="{BB962C8B-B14F-4D97-AF65-F5344CB8AC3E}">
        <p14:creationId xmlns:p14="http://schemas.microsoft.com/office/powerpoint/2010/main" val="4231060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image" Target="../media/image1.png"/><Relationship Id="rId7" Type="http://schemas.openxmlformats.org/officeDocument/2006/relationships/hyperlink" Target="https://thevab.com/insight/breaking-through"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thevab.com/insights" TargetMode="External"/><Relationship Id="rId5" Type="http://schemas.openxmlformats.org/officeDocument/2006/relationships/image" Target="../media/image2.png"/><Relationship Id="rId4" Type="http://schemas.openxmlformats.org/officeDocument/2006/relationships/hyperlink" Target="https://thevab.com/signi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59D49C0-962B-E82F-588C-DFD0415C1073}"/>
              </a:ext>
            </a:extLst>
          </p:cNvPr>
          <p:cNvSpPr/>
          <p:nvPr/>
        </p:nvSpPr>
        <p:spPr>
          <a:xfrm>
            <a:off x="0" y="1726397"/>
            <a:ext cx="12213519" cy="5172987"/>
          </a:xfrm>
          <a:prstGeom prst="rect">
            <a:avLst/>
          </a:prstGeom>
          <a:solidFill>
            <a:srgbClr val="E2E8F1"/>
          </a:solidFill>
          <a:ln>
            <a:solidFill>
              <a:srgbClr val="E2E8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alibri" panose="020F0502020204030204"/>
                <a:ea typeface="+mn-ea"/>
                <a:cs typeface="+mn-cs"/>
              </a:rPr>
              <a:t>A</a:t>
            </a:r>
          </a:p>
        </p:txBody>
      </p:sp>
      <p:pic>
        <p:nvPicPr>
          <p:cNvPr id="6" name="Picture 5">
            <a:extLst>
              <a:ext uri="{FF2B5EF4-FFF2-40B4-BE49-F238E27FC236}">
                <a16:creationId xmlns:a16="http://schemas.microsoft.com/office/drawing/2014/main" id="{6D360433-176B-F5BC-F19F-99D1C5C30ACE}"/>
              </a:ext>
            </a:extLst>
          </p:cNvPr>
          <p:cNvPicPr>
            <a:picLocks noChangeAspect="1"/>
          </p:cNvPicPr>
          <p:nvPr/>
        </p:nvPicPr>
        <p:blipFill rotWithShape="1">
          <a:blip r:embed="rId3" cstate="hqprint">
            <a:extLst>
              <a:ext uri="{28A0092B-C50C-407E-A947-70E740481C1C}">
                <a14:useLocalDpi xmlns:a14="http://schemas.microsoft.com/office/drawing/2010/main"/>
              </a:ext>
            </a:extLst>
          </a:blip>
          <a:srcRect r="-1"/>
          <a:stretch/>
        </p:blipFill>
        <p:spPr>
          <a:xfrm>
            <a:off x="483207" y="6519043"/>
            <a:ext cx="11708793" cy="350107"/>
          </a:xfrm>
          <a:prstGeom prst="rect">
            <a:avLst/>
          </a:prstGeom>
        </p:spPr>
      </p:pic>
      <p:sp>
        <p:nvSpPr>
          <p:cNvPr id="7" name="Rectangle 6">
            <a:extLst>
              <a:ext uri="{FF2B5EF4-FFF2-40B4-BE49-F238E27FC236}">
                <a16:creationId xmlns:a16="http://schemas.microsoft.com/office/drawing/2014/main" id="{658169C2-E21C-D34C-1619-BF8DCCD746B2}"/>
              </a:ext>
            </a:extLst>
          </p:cNvPr>
          <p:cNvSpPr/>
          <p:nvPr/>
        </p:nvSpPr>
        <p:spPr>
          <a:xfrm>
            <a:off x="-1" y="-1"/>
            <a:ext cx="3822971" cy="276999"/>
          </a:xfrm>
          <a:prstGeom prst="rect">
            <a:avLst/>
          </a:prstGeom>
          <a:solidFill>
            <a:srgbClr val="1B146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Helvetica" panose="020B0604020202020204" pitchFamily="34" charset="0"/>
                <a:ea typeface="+mn-ea"/>
                <a:cs typeface="Helvetica" panose="020B0604020202020204" pitchFamily="34" charset="0"/>
              </a:rPr>
              <a:t>First-Time TV Campaigns: Effects on Website Traffic</a:t>
            </a:r>
          </a:p>
        </p:txBody>
      </p:sp>
      <p:sp>
        <p:nvSpPr>
          <p:cNvPr id="10" name="TextBox 9">
            <a:extLst>
              <a:ext uri="{FF2B5EF4-FFF2-40B4-BE49-F238E27FC236}">
                <a16:creationId xmlns:a16="http://schemas.microsoft.com/office/drawing/2014/main" id="{336690C8-6572-FAC4-AFEB-133068CCC085}"/>
              </a:ext>
            </a:extLst>
          </p:cNvPr>
          <p:cNvSpPr txBox="1"/>
          <p:nvPr/>
        </p:nvSpPr>
        <p:spPr>
          <a:xfrm>
            <a:off x="10225088" y="26057"/>
            <a:ext cx="2009775"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ED3C8D"/>
                </a:solidFill>
                <a:effectLst/>
                <a:uLnTx/>
                <a:uFillTx/>
                <a:latin typeface="Helvetica" panose="020B0604020202020204" pitchFamily="34" charset="0"/>
                <a:ea typeface="+mn-ea"/>
                <a:cs typeface="Helvetica" panose="020B0604020202020204" pitchFamily="34" charset="0"/>
              </a:rPr>
              <a:t>Scan or click to access more TV attribution insights</a:t>
            </a:r>
          </a:p>
        </p:txBody>
      </p:sp>
      <p:pic>
        <p:nvPicPr>
          <p:cNvPr id="11" name="Picture 2">
            <a:hlinkClick r:id="rId4"/>
            <a:extLst>
              <a:ext uri="{FF2B5EF4-FFF2-40B4-BE49-F238E27FC236}">
                <a16:creationId xmlns:a16="http://schemas.microsoft.com/office/drawing/2014/main" id="{5F83B4F5-24C0-7B88-2808-3A6AA030B863}"/>
              </a:ext>
            </a:extLst>
          </p:cNvPr>
          <p:cNvPicPr>
            <a:picLocks noChangeAspect="1" noChangeArrowheads="1"/>
          </p:cNvPicPr>
          <p:nvPr/>
        </p:nvPicPr>
        <p:blipFill rotWithShape="1">
          <a:blip r:embed="rId5" cstate="hqprint">
            <a:extLst>
              <a:ext uri="{28A0092B-C50C-407E-A947-70E740481C1C}">
                <a14:useLocalDpi xmlns:a14="http://schemas.microsoft.com/office/drawing/2010/main"/>
              </a:ext>
            </a:extLst>
          </a:blip>
          <a:srcRect l="8627" t="8925" r="8225" b="7734"/>
          <a:stretch/>
        </p:blipFill>
        <p:spPr bwMode="auto">
          <a:xfrm>
            <a:off x="10676741" y="521763"/>
            <a:ext cx="1106470" cy="1109038"/>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B3D7257C-0E90-20A0-FE0E-50DF32F82C41}"/>
              </a:ext>
            </a:extLst>
          </p:cNvPr>
          <p:cNvSpPr/>
          <p:nvPr/>
        </p:nvSpPr>
        <p:spPr>
          <a:xfrm>
            <a:off x="10267952" y="0"/>
            <a:ext cx="1924048" cy="1671565"/>
          </a:xfrm>
          <a:prstGeom prst="rect">
            <a:avLst/>
          </a:prstGeom>
          <a:noFill/>
          <a:ln w="28575">
            <a:solidFill>
              <a:srgbClr val="ED3C8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0D8E1B39-90AE-6EB0-EA8B-24C089238935}"/>
              </a:ext>
            </a:extLst>
          </p:cNvPr>
          <p:cNvSpPr/>
          <p:nvPr/>
        </p:nvSpPr>
        <p:spPr>
          <a:xfrm>
            <a:off x="483207" y="6533170"/>
            <a:ext cx="11687274" cy="36933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1" i="0" u="sng" strike="noStrike" kern="1200" cap="none" spc="150" normalizeH="0" noProof="0">
                <a:ln>
                  <a:noFill/>
                </a:ln>
                <a:solidFill>
                  <a:srgbClr val="00BFF2"/>
                </a:solidFill>
                <a:effectLst/>
                <a:uLnTx/>
                <a:uFillTx/>
                <a:latin typeface="Helvetica" pitchFamily="2" charset="0"/>
                <a:ea typeface="Open Sans" panose="020B0606030504020204" pitchFamily="34" charset="0"/>
                <a:cs typeface="Open Sans" panose="020B0606030504020204" pitchFamily="34" charset="0"/>
                <a:hlinkClick r:id="rId6">
                  <a:extLst>
                    <a:ext uri="{A12FA001-AC4F-418D-AE19-62706E023703}">
                      <ahyp:hlinkClr xmlns:ahyp="http://schemas.microsoft.com/office/drawing/2018/hyperlinkcolor" val="tx"/>
                    </a:ext>
                  </a:extLst>
                </a:hlinkClick>
              </a:rPr>
              <a:t>theVAB.com/insights</a:t>
            </a:r>
            <a:endParaRPr kumimoji="0" lang="en-US" b="1" i="0" u="sng" strike="noStrike" kern="1200" cap="none" spc="150" normalizeH="0" noProof="0">
              <a:ln>
                <a:noFill/>
              </a:ln>
              <a:solidFill>
                <a:srgbClr val="00BFF2"/>
              </a:solidFill>
              <a:effectLst/>
              <a:uLnTx/>
              <a:uFillTx/>
              <a:latin typeface="Helvetica" pitchFamily="2" charset="0"/>
              <a:ea typeface="Open Sans" panose="020B0606030504020204" pitchFamily="34" charset="0"/>
              <a:cs typeface="Open Sans" panose="020B0606030504020204" pitchFamily="34" charset="0"/>
            </a:endParaRPr>
          </a:p>
        </p:txBody>
      </p:sp>
      <p:sp>
        <p:nvSpPr>
          <p:cNvPr id="3" name="TextBox 2">
            <a:extLst>
              <a:ext uri="{FF2B5EF4-FFF2-40B4-BE49-F238E27FC236}">
                <a16:creationId xmlns:a16="http://schemas.microsoft.com/office/drawing/2014/main" id="{44C61932-BC03-7F81-8BC2-FE1705B0CFD7}"/>
              </a:ext>
            </a:extLst>
          </p:cNvPr>
          <p:cNvSpPr txBox="1">
            <a:spLocks/>
          </p:cNvSpPr>
          <p:nvPr/>
        </p:nvSpPr>
        <p:spPr>
          <a:xfrm>
            <a:off x="-10272" y="6205737"/>
            <a:ext cx="12202272" cy="276999"/>
          </a:xfrm>
          <a:prstGeom prst="rect">
            <a:avLst/>
          </a:prstGeom>
          <a:solidFill>
            <a:srgbClr val="ED3C8D"/>
          </a:solidFill>
          <a:ln>
            <a:solidFill>
              <a:schemeClr val="bg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a:ln>
                  <a:noFill/>
                </a:ln>
                <a:solidFill>
                  <a:prstClr val="white"/>
                </a:solidFill>
                <a:effectLst/>
                <a:uLnTx/>
                <a:uFillTx/>
                <a:latin typeface="Helvetica" panose="020B0604020202020204" pitchFamily="34" charset="0"/>
                <a:ea typeface="+mn-ea"/>
                <a:cs typeface="Helvetica" panose="020B0604020202020204" pitchFamily="34" charset="0"/>
              </a:rPr>
              <a:t>Click here to download the full report,</a:t>
            </a:r>
            <a:r>
              <a:rPr kumimoji="0" lang="en-US" sz="1200" b="1" i="1" strike="noStrike" kern="1200" cap="none" spc="0" normalizeH="0" baseline="0" noProof="0">
                <a:ln>
                  <a:noFill/>
                </a:ln>
                <a:solidFill>
                  <a:prstClr val="white"/>
                </a:solidFill>
                <a:effectLst/>
                <a:uLnTx/>
                <a:uFillTx/>
                <a:latin typeface="Helvetica" panose="020B0604020202020204" pitchFamily="34" charset="0"/>
                <a:ea typeface="+mn-ea"/>
                <a:cs typeface="Helvetica" panose="020B0604020202020204" pitchFamily="34" charset="0"/>
              </a:rPr>
              <a:t> </a:t>
            </a:r>
            <a:r>
              <a:rPr lang="en-US" sz="1200" b="1" i="1">
                <a:solidFill>
                  <a:prstClr val="white"/>
                </a:solidFill>
                <a:latin typeface="Helvetica" panose="020B0604020202020204" pitchFamily="34" charset="0"/>
                <a:cs typeface="Helvetica" panose="020B0604020202020204" pitchFamily="34" charset="0"/>
              </a:rPr>
              <a:t>‘</a:t>
            </a:r>
            <a:r>
              <a:rPr kumimoji="0" lang="en-US" sz="1200" b="1" i="1" strike="noStrike" kern="1200" cap="none" spc="0" normalizeH="0" baseline="0" noProof="0">
                <a:ln>
                  <a:noFill/>
                </a:ln>
                <a:solidFill>
                  <a:srgbClr val="FFE600"/>
                </a:solidFill>
                <a:effectLst/>
                <a:uLnTx/>
                <a:uFillTx/>
                <a:latin typeface="Helvetica" panose="020B0604020202020204" pitchFamily="34" charset="0"/>
                <a:ea typeface="+mn-ea"/>
                <a:cs typeface="Helvetica" panose="020B0604020202020204" pitchFamily="34" charset="0"/>
                <a:hlinkClick r:id="rId7">
                  <a:extLst>
                    <a:ext uri="{A12FA001-AC4F-418D-AE19-62706E023703}">
                      <ahyp:hlinkClr xmlns:ahyp="http://schemas.microsoft.com/office/drawing/2018/hyperlinkcolor" val="tx"/>
                    </a:ext>
                  </a:extLst>
                </a:hlinkClick>
              </a:rPr>
              <a:t>Breaking Through: How New Advertisers Are Using TV To Ignite Interest &amp; Turn Consumers Into Customers</a:t>
            </a:r>
            <a:r>
              <a:rPr kumimoji="0" lang="en-US" sz="1200" b="1" i="1" strike="noStrike" kern="1200" cap="none" spc="0" normalizeH="0" baseline="0" noProof="0">
                <a:ln>
                  <a:noFill/>
                </a:ln>
                <a:solidFill>
                  <a:srgbClr val="FFE600"/>
                </a:solidFill>
                <a:effectLst/>
                <a:uLnTx/>
                <a:uFillTx/>
                <a:latin typeface="Helvetica" panose="020B0604020202020204" pitchFamily="34" charset="0"/>
                <a:ea typeface="+mn-ea"/>
                <a:cs typeface="Helvetica" panose="020B0604020202020204" pitchFamily="34" charset="0"/>
              </a:rPr>
              <a:t>’</a:t>
            </a:r>
          </a:p>
        </p:txBody>
      </p:sp>
      <p:sp>
        <p:nvSpPr>
          <p:cNvPr id="61" name="TextBox 60">
            <a:extLst>
              <a:ext uri="{FF2B5EF4-FFF2-40B4-BE49-F238E27FC236}">
                <a16:creationId xmlns:a16="http://schemas.microsoft.com/office/drawing/2014/main" id="{E4548D3D-102E-BDE6-5482-335A7DE1C430}"/>
              </a:ext>
            </a:extLst>
          </p:cNvPr>
          <p:cNvSpPr txBox="1"/>
          <p:nvPr/>
        </p:nvSpPr>
        <p:spPr>
          <a:xfrm>
            <a:off x="483207" y="5860203"/>
            <a:ext cx="11561178"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7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Source: VAB analysis of Comscore </a:t>
            </a:r>
            <a:r>
              <a:rPr kumimoji="0" lang="en-US" sz="700" b="0" i="0" u="none" strike="noStrike" kern="1200" cap="none" spc="0" normalizeH="0" baseline="0" noProof="0" err="1">
                <a:ln>
                  <a:noFill/>
                </a:ln>
                <a:solidFill>
                  <a:srgbClr val="1B1464"/>
                </a:solidFill>
                <a:effectLst/>
                <a:uLnTx/>
                <a:uFillTx/>
                <a:latin typeface="Helvetica" panose="020B0403020202020204" pitchFamily="34" charset="0"/>
                <a:ea typeface="+mn-ea"/>
                <a:cs typeface="+mn-cs"/>
              </a:rPr>
              <a:t>mediametrix</a:t>
            </a:r>
            <a:r>
              <a:rPr kumimoji="0" lang="en-US" sz="7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 multiplatform media trend data, P18+. April 2020 – April 2024 (calendar months), figures are based on monthly averages for the 173 brands analyzed. VAB analysis of Nielsen Ad Intel, TV launch month is based on the first activity reported across national cable TV, national broadcast TV, Spanish language broadcast TV, Spanish language cable TV, spot TV or syndication TV.</a:t>
            </a:r>
            <a:r>
              <a:rPr kumimoji="0" lang="en-US" sz="700" b="0" i="0" u="none" strike="noStrike" kern="1200" cap="none" spc="0" normalizeH="0" baseline="0" noProof="0">
                <a:ln>
                  <a:noFill/>
                </a:ln>
                <a:solidFill>
                  <a:srgbClr val="1B1464"/>
                </a:solidFill>
                <a:effectLst/>
                <a:uLnTx/>
                <a:uFillTx/>
                <a:latin typeface="Helvetica" pitchFamily="2" charset="0"/>
                <a:ea typeface="Open Sans" panose="020B0606030504020204" pitchFamily="34" charset="0"/>
                <a:cs typeface="Open Sans" panose="020B0606030504020204" pitchFamily="34" charset="0"/>
              </a:rPr>
              <a:t> </a:t>
            </a:r>
            <a:r>
              <a:rPr kumimoji="0" lang="en-US" sz="7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January </a:t>
            </a:r>
            <a:r>
              <a:rPr lang="en-US" sz="700">
                <a:solidFill>
                  <a:srgbClr val="1B1464"/>
                </a:solidFill>
                <a:latin typeface="Helvetica" panose="020B0403020202020204" pitchFamily="34" charset="0"/>
              </a:rPr>
              <a:t>2021</a:t>
            </a:r>
            <a:r>
              <a:rPr kumimoji="0" lang="en-US" sz="7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 – December 2023 (calendar months).</a:t>
            </a:r>
          </a:p>
        </p:txBody>
      </p:sp>
      <p:sp>
        <p:nvSpPr>
          <p:cNvPr id="62" name="TextBox 61">
            <a:extLst>
              <a:ext uri="{FF2B5EF4-FFF2-40B4-BE49-F238E27FC236}">
                <a16:creationId xmlns:a16="http://schemas.microsoft.com/office/drawing/2014/main" id="{9BF2E6C3-7A00-2940-1C1F-15BFB26FCB80}"/>
              </a:ext>
            </a:extLst>
          </p:cNvPr>
          <p:cNvSpPr txBox="1"/>
          <p:nvPr/>
        </p:nvSpPr>
        <p:spPr>
          <a:xfrm>
            <a:off x="9353164" y="2324632"/>
            <a:ext cx="2381562" cy="369332"/>
          </a:xfrm>
          <a:prstGeom prst="rect">
            <a:avLst/>
          </a:prstGeom>
          <a:solidFill>
            <a:schemeClr val="bg1"/>
          </a:solidFill>
          <a:ln w="12700">
            <a:solidFill>
              <a:srgbClr val="1B1464"/>
            </a:solidFill>
          </a:ln>
        </p:spPr>
        <p:txBody>
          <a:bodyPr wrap="square" rtlCol="0">
            <a:spAutoFit/>
          </a:bodyPr>
          <a:lstStyle/>
          <a:p>
            <a:pPr marL="0" marR="0" lvl="0" indent="0" algn="ctr" defTabSz="1172398" rtl="0" eaLnBrk="1" fontAlgn="auto" latinLnBrk="0" hangingPunct="1">
              <a:lnSpc>
                <a:spcPct val="100000"/>
              </a:lnSpc>
              <a:spcBef>
                <a:spcPts val="0"/>
              </a:spcBef>
              <a:spcAft>
                <a:spcPts val="0"/>
              </a:spcAft>
              <a:buClrTx/>
              <a:buSzTx/>
              <a:buFontTx/>
              <a:buNone/>
              <a:tabLst/>
              <a:defRPr/>
            </a:pPr>
            <a:r>
              <a:rPr kumimoji="0" lang="en-US" sz="900" i="0" strike="noStrike" kern="1200" cap="none" spc="0" normalizeH="0" baseline="0" noProof="0">
                <a:ln>
                  <a:noFill/>
                </a:ln>
                <a:solidFill>
                  <a:srgbClr val="1F1A62"/>
                </a:solidFill>
                <a:effectLst/>
                <a:uLnTx/>
                <a:uFillTx/>
                <a:latin typeface="Helvetica" panose="020B0403020202020204" pitchFamily="34" charset="0"/>
              </a:rPr>
              <a:t>TV launch month vs. </a:t>
            </a:r>
          </a:p>
          <a:p>
            <a:pPr marL="0" marR="0" lvl="0" indent="0" algn="ctr" defTabSz="1172398" rtl="0" eaLnBrk="1" fontAlgn="auto" latinLnBrk="0" hangingPunct="1">
              <a:lnSpc>
                <a:spcPct val="100000"/>
              </a:lnSpc>
              <a:spcBef>
                <a:spcPts val="0"/>
              </a:spcBef>
              <a:spcAft>
                <a:spcPts val="0"/>
              </a:spcAft>
              <a:buClrTx/>
              <a:buSzTx/>
              <a:buFontTx/>
              <a:buNone/>
              <a:tabLst/>
              <a:defRPr/>
            </a:pPr>
            <a:r>
              <a:rPr lang="en-US" sz="900">
                <a:solidFill>
                  <a:srgbClr val="1F1A62"/>
                </a:solidFill>
                <a:latin typeface="Helvetica" panose="020B0403020202020204" pitchFamily="34" charset="0"/>
              </a:rPr>
              <a:t>six</a:t>
            </a:r>
            <a:r>
              <a:rPr kumimoji="0" lang="en-US" sz="900" i="0" strike="noStrike" kern="1200" cap="none" spc="0" normalizeH="0" baseline="0" noProof="0">
                <a:ln>
                  <a:noFill/>
                </a:ln>
                <a:solidFill>
                  <a:srgbClr val="1F1A62"/>
                </a:solidFill>
                <a:effectLst/>
                <a:uLnTx/>
                <a:uFillTx/>
                <a:latin typeface="Helvetica" panose="020B0403020202020204" pitchFamily="34" charset="0"/>
              </a:rPr>
              <a:t> months average prior to TV launch</a:t>
            </a:r>
          </a:p>
        </p:txBody>
      </p:sp>
      <p:sp>
        <p:nvSpPr>
          <p:cNvPr id="63" name="Rectangle 62">
            <a:extLst>
              <a:ext uri="{FF2B5EF4-FFF2-40B4-BE49-F238E27FC236}">
                <a16:creationId xmlns:a16="http://schemas.microsoft.com/office/drawing/2014/main" id="{6258AF92-E0ED-E91D-B36F-FFFAC9AFA976}"/>
              </a:ext>
            </a:extLst>
          </p:cNvPr>
          <p:cNvSpPr/>
          <p:nvPr/>
        </p:nvSpPr>
        <p:spPr>
          <a:xfrm>
            <a:off x="10460867" y="2802823"/>
            <a:ext cx="1273860" cy="851921"/>
          </a:xfrm>
          <a:prstGeom prst="rect">
            <a:avLst/>
          </a:prstGeom>
          <a:solidFill>
            <a:srgbClr val="FFE600"/>
          </a:solidFill>
          <a:ln w="28575">
            <a:solidFill>
              <a:srgbClr val="1F1A6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u="sng">
                <a:solidFill>
                  <a:srgbClr val="1F1A62"/>
                </a:solidFill>
                <a:latin typeface="Helvetica" panose="020B0403020202020204" pitchFamily="34" charset="0"/>
              </a:rPr>
              <a:t>+326K </a:t>
            </a:r>
            <a:r>
              <a:rPr lang="en-US" sz="1100">
                <a:solidFill>
                  <a:srgbClr val="1F1A62"/>
                </a:solidFill>
                <a:latin typeface="Helvetica" panose="020B0403020202020204" pitchFamily="34" charset="0"/>
              </a:rPr>
              <a:t>monthly uniques</a:t>
            </a:r>
            <a:endParaRPr lang="en-US" sz="1200">
              <a:solidFill>
                <a:srgbClr val="1F1A62"/>
              </a:solidFill>
              <a:latin typeface="Helvetica" panose="020B0403020202020204" pitchFamily="34" charset="0"/>
            </a:endParaRPr>
          </a:p>
        </p:txBody>
      </p:sp>
      <p:graphicFrame>
        <p:nvGraphicFramePr>
          <p:cNvPr id="64" name="Chart 63">
            <a:extLst>
              <a:ext uri="{FF2B5EF4-FFF2-40B4-BE49-F238E27FC236}">
                <a16:creationId xmlns:a16="http://schemas.microsoft.com/office/drawing/2014/main" id="{A4FBA944-EF9C-92C3-ABA3-1E440F414FB8}"/>
              </a:ext>
            </a:extLst>
          </p:cNvPr>
          <p:cNvGraphicFramePr/>
          <p:nvPr/>
        </p:nvGraphicFramePr>
        <p:xfrm>
          <a:off x="2066687" y="2422447"/>
          <a:ext cx="8496300" cy="3193440"/>
        </p:xfrm>
        <a:graphic>
          <a:graphicData uri="http://schemas.openxmlformats.org/drawingml/2006/chart">
            <c:chart xmlns:c="http://schemas.openxmlformats.org/drawingml/2006/chart" xmlns:r="http://schemas.openxmlformats.org/officeDocument/2006/relationships" r:id="rId8"/>
          </a:graphicData>
        </a:graphic>
      </p:graphicFrame>
      <p:sp>
        <p:nvSpPr>
          <p:cNvPr id="65" name="TextBox 64">
            <a:extLst>
              <a:ext uri="{FF2B5EF4-FFF2-40B4-BE49-F238E27FC236}">
                <a16:creationId xmlns:a16="http://schemas.microsoft.com/office/drawing/2014/main" id="{71CA8F2B-60CC-0079-8198-353CB61709EF}"/>
              </a:ext>
            </a:extLst>
          </p:cNvPr>
          <p:cNvSpPr txBox="1"/>
          <p:nvPr/>
        </p:nvSpPr>
        <p:spPr>
          <a:xfrm>
            <a:off x="2996241" y="5538580"/>
            <a:ext cx="2705761" cy="276999"/>
          </a:xfrm>
          <a:prstGeom prst="rect">
            <a:avLst/>
          </a:prstGeom>
          <a:noFill/>
        </p:spPr>
        <p:txBody>
          <a:bodyPr wrap="square" rtlCol="0">
            <a:spAutoFit/>
          </a:bodyPr>
          <a:lstStyle/>
          <a:p>
            <a:pPr algn="ctr"/>
            <a:r>
              <a:rPr lang="en-US" sz="1200">
                <a:solidFill>
                  <a:srgbClr val="1F1A62"/>
                </a:solidFill>
                <a:latin typeface="Helvetica" panose="020B0403020202020204" pitchFamily="34" charset="0"/>
              </a:rPr>
              <a:t>(monthly average)</a:t>
            </a:r>
          </a:p>
        </p:txBody>
      </p:sp>
      <p:sp>
        <p:nvSpPr>
          <p:cNvPr id="66" name="Text Placeholder 2">
            <a:extLst>
              <a:ext uri="{FF2B5EF4-FFF2-40B4-BE49-F238E27FC236}">
                <a16:creationId xmlns:a16="http://schemas.microsoft.com/office/drawing/2014/main" id="{4DF52AED-6F46-6A2A-FEDE-EFAB7DE5968C}"/>
              </a:ext>
            </a:extLst>
          </p:cNvPr>
          <p:cNvSpPr txBox="1">
            <a:spLocks/>
          </p:cNvSpPr>
          <p:nvPr/>
        </p:nvSpPr>
        <p:spPr>
          <a:xfrm>
            <a:off x="0" y="1717493"/>
            <a:ext cx="12192000" cy="684961"/>
          </a:xfrm>
          <a:prstGeom prst="rect">
            <a:avLst/>
          </a:prstGeom>
        </p:spPr>
        <p:txBody>
          <a:bodyPr/>
          <a:lstStyle>
            <a:lvl1pPr marL="874594" indent="-874594" algn="l" defTabSz="1166122" rtl="0" eaLnBrk="1" latinLnBrk="0" hangingPunct="1">
              <a:spcBef>
                <a:spcPct val="20000"/>
              </a:spcBef>
              <a:buFont typeface="Arial"/>
              <a:buChar char="•"/>
              <a:defRPr sz="8198" kern="1200">
                <a:solidFill>
                  <a:schemeClr val="tx1"/>
                </a:solidFill>
                <a:latin typeface="+mn-lt"/>
                <a:ea typeface="+mn-ea"/>
                <a:cs typeface="+mn-cs"/>
              </a:defRPr>
            </a:lvl1pPr>
            <a:lvl2pPr marL="1894980" indent="-728826" algn="l" defTabSz="1166122" rtl="0" eaLnBrk="1" latinLnBrk="0" hangingPunct="1">
              <a:spcBef>
                <a:spcPct val="20000"/>
              </a:spcBef>
              <a:buFont typeface="Arial"/>
              <a:buChar char="–"/>
              <a:defRPr sz="7198" kern="1200">
                <a:solidFill>
                  <a:schemeClr val="tx1"/>
                </a:solidFill>
                <a:latin typeface="+mn-lt"/>
                <a:ea typeface="+mn-ea"/>
                <a:cs typeface="+mn-cs"/>
              </a:defRPr>
            </a:lvl2pPr>
            <a:lvl3pPr marL="2915344" indent="-583062" algn="l" defTabSz="1166122" rtl="0" eaLnBrk="1" latinLnBrk="0" hangingPunct="1">
              <a:spcBef>
                <a:spcPct val="20000"/>
              </a:spcBef>
              <a:buFont typeface="Arial"/>
              <a:buChar char="•"/>
              <a:defRPr sz="6198" kern="1200">
                <a:solidFill>
                  <a:schemeClr val="tx1"/>
                </a:solidFill>
                <a:latin typeface="+mn-lt"/>
                <a:ea typeface="+mn-ea"/>
                <a:cs typeface="+mn-cs"/>
              </a:defRPr>
            </a:lvl3pPr>
            <a:lvl4pPr marL="4081492" indent="-583062" algn="l" defTabSz="1166122" rtl="0" eaLnBrk="1" latinLnBrk="0" hangingPunct="1">
              <a:spcBef>
                <a:spcPct val="20000"/>
              </a:spcBef>
              <a:buFont typeface="Arial"/>
              <a:buChar char="–"/>
              <a:defRPr sz="5000" kern="1200">
                <a:solidFill>
                  <a:schemeClr val="tx1"/>
                </a:solidFill>
                <a:latin typeface="+mn-lt"/>
                <a:ea typeface="+mn-ea"/>
                <a:cs typeface="+mn-cs"/>
              </a:defRPr>
            </a:lvl4pPr>
            <a:lvl5pPr marL="5247642" indent="-583062" algn="l" defTabSz="1166122" rtl="0" eaLnBrk="1" latinLnBrk="0" hangingPunct="1">
              <a:spcBef>
                <a:spcPct val="20000"/>
              </a:spcBef>
              <a:buFont typeface="Arial"/>
              <a:buChar char="»"/>
              <a:defRPr sz="5000" kern="1200">
                <a:solidFill>
                  <a:schemeClr val="tx1"/>
                </a:solidFill>
                <a:latin typeface="+mn-lt"/>
                <a:ea typeface="+mn-ea"/>
                <a:cs typeface="+mn-cs"/>
              </a:defRPr>
            </a:lvl5pPr>
            <a:lvl6pPr marL="6413780" indent="-583062" algn="l" defTabSz="1166122" rtl="0" eaLnBrk="1" latinLnBrk="0" hangingPunct="1">
              <a:spcBef>
                <a:spcPct val="20000"/>
              </a:spcBef>
              <a:buFont typeface="Arial"/>
              <a:buChar char="•"/>
              <a:defRPr sz="5000" kern="1200">
                <a:solidFill>
                  <a:schemeClr val="tx1"/>
                </a:solidFill>
                <a:latin typeface="+mn-lt"/>
                <a:ea typeface="+mn-ea"/>
                <a:cs typeface="+mn-cs"/>
              </a:defRPr>
            </a:lvl6pPr>
            <a:lvl7pPr marL="7579922" indent="-583062" algn="l" defTabSz="1166122" rtl="0" eaLnBrk="1" latinLnBrk="0" hangingPunct="1">
              <a:spcBef>
                <a:spcPct val="20000"/>
              </a:spcBef>
              <a:buFont typeface="Arial"/>
              <a:buChar char="•"/>
              <a:defRPr sz="5000" kern="1200">
                <a:solidFill>
                  <a:schemeClr val="tx1"/>
                </a:solidFill>
                <a:latin typeface="+mn-lt"/>
                <a:ea typeface="+mn-ea"/>
                <a:cs typeface="+mn-cs"/>
              </a:defRPr>
            </a:lvl7pPr>
            <a:lvl8pPr marL="8746062" indent="-583062" algn="l" defTabSz="1166122" rtl="0" eaLnBrk="1" latinLnBrk="0" hangingPunct="1">
              <a:spcBef>
                <a:spcPct val="20000"/>
              </a:spcBef>
              <a:buFont typeface="Arial"/>
              <a:buChar char="•"/>
              <a:defRPr sz="5000" kern="1200">
                <a:solidFill>
                  <a:schemeClr val="tx1"/>
                </a:solidFill>
                <a:latin typeface="+mn-lt"/>
                <a:ea typeface="+mn-ea"/>
                <a:cs typeface="+mn-cs"/>
              </a:defRPr>
            </a:lvl8pPr>
            <a:lvl9pPr marL="9912202" indent="-583062" algn="l" defTabSz="1166122" rtl="0" eaLnBrk="1" latinLnBrk="0" hangingPunct="1">
              <a:spcBef>
                <a:spcPct val="20000"/>
              </a:spcBef>
              <a:buFont typeface="Arial"/>
              <a:buChar char="•"/>
              <a:defRPr sz="5000" kern="1200">
                <a:solidFill>
                  <a:schemeClr val="tx1"/>
                </a:solidFill>
                <a:latin typeface="+mn-lt"/>
                <a:ea typeface="+mn-ea"/>
                <a:cs typeface="+mn-cs"/>
              </a:defRPr>
            </a:lvl9pPr>
          </a:lstStyle>
          <a:p>
            <a:pPr marL="0" marR="0" lvl="0" indent="0" algn="ctr" defTabSz="1166122" rtl="0" eaLnBrk="1" fontAlgn="auto" latinLnBrk="0" hangingPunct="1">
              <a:lnSpc>
                <a:spcPct val="100000"/>
              </a:lnSpc>
              <a:spcBef>
                <a:spcPct val="20000"/>
              </a:spcBef>
              <a:spcAft>
                <a:spcPts val="0"/>
              </a:spcAft>
              <a:buClrTx/>
              <a:buSzTx/>
              <a:buFont typeface="Arial"/>
              <a:buNone/>
              <a:tabLst/>
              <a:defRPr/>
            </a:pPr>
            <a:r>
              <a:rPr kumimoji="0" lang="en-US" sz="1600" b="1" i="0" u="sng" strike="noStrike" kern="1200" cap="none" spc="0" normalizeH="0" baseline="0" noProof="0">
                <a:ln>
                  <a:noFill/>
                </a:ln>
                <a:solidFill>
                  <a:srgbClr val="1B1464"/>
                </a:solidFill>
                <a:effectLst/>
                <a:uLnTx/>
                <a:uFillTx/>
                <a:latin typeface="Helvetica" panose="020B0403020202020204" pitchFamily="34" charset="0"/>
                <a:ea typeface="+mn-ea"/>
                <a:cs typeface="+mn-cs"/>
              </a:rPr>
              <a:t>‘Pre-TV Launch: Measured Website Traffic’ Brands Analysis: Average Monthly Website Unique Visitors</a:t>
            </a:r>
            <a:br>
              <a:rPr kumimoji="0" lang="en-US" sz="1600" b="1" i="0" u="sng" strike="noStrike" kern="1200" cap="none" spc="0" normalizeH="0" baseline="0" noProof="0">
                <a:ln>
                  <a:noFill/>
                </a:ln>
                <a:solidFill>
                  <a:srgbClr val="1B1464"/>
                </a:solidFill>
                <a:effectLst/>
                <a:uLnTx/>
                <a:uFillTx/>
                <a:latin typeface="Helvetica" panose="020B0403020202020204" pitchFamily="34" charset="0"/>
                <a:ea typeface="+mn-ea"/>
                <a:cs typeface="+mn-cs"/>
              </a:rPr>
            </a:br>
            <a:r>
              <a:rPr kumimoji="0" lang="en-US" sz="1400" i="0" strike="noStrike" kern="1200" cap="none" spc="0" normalizeH="0" baseline="0" noProof="0">
                <a:ln>
                  <a:noFill/>
                </a:ln>
                <a:solidFill>
                  <a:srgbClr val="1B1464"/>
                </a:solidFill>
                <a:effectLst/>
                <a:uLnTx/>
                <a:uFillTx/>
                <a:latin typeface="Helvetica" panose="020B0403020202020204" pitchFamily="34" charset="0"/>
                <a:ea typeface="+mn-ea"/>
                <a:cs typeface="+mn-cs"/>
              </a:rPr>
              <a:t>Monthly Website Unique Visitors (000) Comparison</a:t>
            </a:r>
          </a:p>
          <a:p>
            <a:pPr marL="0" marR="0" lvl="0" indent="0" algn="ctr" defTabSz="586082" rtl="0" eaLnBrk="1" fontAlgn="auto" latinLnBrk="0" hangingPunct="1">
              <a:lnSpc>
                <a:spcPct val="100000"/>
              </a:lnSpc>
              <a:spcBef>
                <a:spcPts val="0"/>
              </a:spcBef>
              <a:spcAft>
                <a:spcPts val="0"/>
              </a:spcAft>
              <a:buClrTx/>
              <a:buSzTx/>
              <a:buFont typeface="Arial"/>
              <a:buNone/>
              <a:tabLst/>
              <a:defRPr/>
            </a:pPr>
            <a:r>
              <a:rPr kumimoji="0" lang="en-US" sz="1200" b="0" i="1" u="none" strike="noStrike" kern="1200" cap="none" spc="0" normalizeH="0" baseline="0" noProof="0">
                <a:ln>
                  <a:noFill/>
                </a:ln>
                <a:solidFill>
                  <a:srgbClr val="1B1464"/>
                </a:solidFill>
                <a:effectLst/>
                <a:uLnTx/>
                <a:uFillTx/>
                <a:latin typeface="Helvetica" panose="020B0403020202020204" pitchFamily="34" charset="0"/>
                <a:ea typeface="Open Sans" panose="020B0606030504020204" pitchFamily="34" charset="0"/>
                <a:cs typeface="Open Sans" panose="020B0606030504020204" pitchFamily="34" charset="0"/>
              </a:rPr>
              <a:t>based over a four-year time period: </a:t>
            </a:r>
            <a:r>
              <a:rPr lang="en-US" sz="1200" i="1">
                <a:solidFill>
                  <a:srgbClr val="1B1464"/>
                </a:solidFill>
                <a:latin typeface="Helvetica" panose="020B0403020202020204" pitchFamily="34" charset="0"/>
                <a:ea typeface="Open Sans" panose="020B0606030504020204" pitchFamily="34" charset="0"/>
                <a:cs typeface="Open Sans" panose="020B0606030504020204" pitchFamily="34" charset="0"/>
              </a:rPr>
              <a:t>Apr</a:t>
            </a:r>
            <a:r>
              <a:rPr kumimoji="0" lang="en-US" sz="1200" b="0" i="1" u="none" strike="noStrike" kern="1200" cap="none" spc="0" normalizeH="0" baseline="0" noProof="0">
                <a:ln>
                  <a:noFill/>
                </a:ln>
                <a:solidFill>
                  <a:srgbClr val="1B1464"/>
                </a:solidFill>
                <a:effectLst/>
                <a:uLnTx/>
                <a:uFillTx/>
                <a:latin typeface="Helvetica" panose="020B0403020202020204" pitchFamily="34" charset="0"/>
                <a:ea typeface="Open Sans" panose="020B0606030504020204" pitchFamily="34" charset="0"/>
                <a:cs typeface="Open Sans" panose="020B0606030504020204" pitchFamily="34" charset="0"/>
              </a:rPr>
              <a:t> </a:t>
            </a:r>
            <a:r>
              <a:rPr lang="en-US" sz="1200" i="1">
                <a:solidFill>
                  <a:srgbClr val="1B1464"/>
                </a:solidFill>
                <a:latin typeface="Helvetica" panose="020B0403020202020204" pitchFamily="34" charset="0"/>
                <a:ea typeface="Open Sans" panose="020B0606030504020204" pitchFamily="34" charset="0"/>
                <a:cs typeface="Open Sans" panose="020B0606030504020204" pitchFamily="34" charset="0"/>
              </a:rPr>
              <a:t>‘20 </a:t>
            </a:r>
            <a:r>
              <a:rPr kumimoji="0" lang="en-US" sz="1200" b="0" i="1" u="none" strike="noStrike" kern="1200" cap="none" spc="0" normalizeH="0" baseline="0" noProof="0">
                <a:ln>
                  <a:noFill/>
                </a:ln>
                <a:solidFill>
                  <a:srgbClr val="1B1464"/>
                </a:solidFill>
                <a:effectLst/>
                <a:uLnTx/>
                <a:uFillTx/>
                <a:latin typeface="Helvetica" panose="020B0403020202020204" pitchFamily="34" charset="0"/>
                <a:ea typeface="Open Sans" panose="020B0606030504020204" pitchFamily="34" charset="0"/>
                <a:cs typeface="Open Sans" panose="020B0606030504020204" pitchFamily="34" charset="0"/>
              </a:rPr>
              <a:t>– </a:t>
            </a:r>
            <a:r>
              <a:rPr lang="en-US" sz="1200" i="1">
                <a:solidFill>
                  <a:srgbClr val="1B1464"/>
                </a:solidFill>
                <a:latin typeface="Helvetica" panose="020B0403020202020204" pitchFamily="34" charset="0"/>
                <a:ea typeface="Open Sans" panose="020B0606030504020204" pitchFamily="34" charset="0"/>
                <a:cs typeface="Open Sans" panose="020B0606030504020204" pitchFamily="34" charset="0"/>
              </a:rPr>
              <a:t>Apr</a:t>
            </a:r>
            <a:r>
              <a:rPr kumimoji="0" lang="en-US" sz="1200" b="0" i="1" u="none" strike="noStrike" kern="1200" cap="none" spc="0" normalizeH="0" baseline="0" noProof="0">
                <a:ln>
                  <a:noFill/>
                </a:ln>
                <a:solidFill>
                  <a:srgbClr val="1B1464"/>
                </a:solidFill>
                <a:effectLst/>
                <a:uLnTx/>
                <a:uFillTx/>
                <a:latin typeface="Helvetica" panose="020B0403020202020204" pitchFamily="34" charset="0"/>
                <a:ea typeface="Open Sans" panose="020B0606030504020204" pitchFamily="34" charset="0"/>
                <a:cs typeface="Open Sans" panose="020B0606030504020204" pitchFamily="34" charset="0"/>
              </a:rPr>
              <a:t> ‘24</a:t>
            </a:r>
          </a:p>
        </p:txBody>
      </p:sp>
      <p:sp>
        <p:nvSpPr>
          <p:cNvPr id="67" name="Rectangle 66">
            <a:extLst>
              <a:ext uri="{FF2B5EF4-FFF2-40B4-BE49-F238E27FC236}">
                <a16:creationId xmlns:a16="http://schemas.microsoft.com/office/drawing/2014/main" id="{886C1BDE-C868-62A2-7317-C009833E1C13}"/>
              </a:ext>
            </a:extLst>
          </p:cNvPr>
          <p:cNvSpPr/>
          <p:nvPr/>
        </p:nvSpPr>
        <p:spPr>
          <a:xfrm>
            <a:off x="9353164" y="2803226"/>
            <a:ext cx="816772" cy="461665"/>
          </a:xfrm>
          <a:prstGeom prst="rect">
            <a:avLst/>
          </a:prstGeom>
          <a:solidFill>
            <a:srgbClr val="FFE600"/>
          </a:solidFill>
          <a:ln w="28575">
            <a:solidFill>
              <a:srgbClr val="1F1A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a:solidFill>
                  <a:srgbClr val="1F1A62"/>
                </a:solidFill>
                <a:latin typeface="Helvetica" panose="020B0403020202020204" pitchFamily="34" charset="0"/>
              </a:rPr>
              <a:t>+12%</a:t>
            </a:r>
          </a:p>
        </p:txBody>
      </p:sp>
      <p:sp>
        <p:nvSpPr>
          <p:cNvPr id="68" name="Rectangle 67">
            <a:extLst>
              <a:ext uri="{FF2B5EF4-FFF2-40B4-BE49-F238E27FC236}">
                <a16:creationId xmlns:a16="http://schemas.microsoft.com/office/drawing/2014/main" id="{A774D3D1-C2BE-DB14-C800-9161AC51A232}"/>
              </a:ext>
            </a:extLst>
          </p:cNvPr>
          <p:cNvSpPr/>
          <p:nvPr/>
        </p:nvSpPr>
        <p:spPr>
          <a:xfrm>
            <a:off x="179108" y="425054"/>
            <a:ext cx="10180849" cy="89255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600" b="1">
                <a:solidFill>
                  <a:srgbClr val="1B1464"/>
                </a:solidFill>
                <a:latin typeface="Helvetica" pitchFamily="2" charset="0"/>
              </a:rPr>
              <a:t>Upon TV launch, the average advertiser in our 173-brand analysis saw an immediate influx of over 300K website visitors</a:t>
            </a:r>
            <a:endParaRPr kumimoji="0" lang="en-US" sz="2600" b="1" i="0" u="none" strike="noStrike" kern="1200" cap="none" spc="0" normalizeH="0" baseline="0" noProof="0">
              <a:ln>
                <a:noFill/>
              </a:ln>
              <a:solidFill>
                <a:srgbClr val="1B1464"/>
              </a:solidFill>
              <a:effectLst/>
              <a:uLnTx/>
              <a:uFillTx/>
              <a:latin typeface="Helvetica" pitchFamily="2" charset="0"/>
              <a:ea typeface="+mn-ea"/>
              <a:cs typeface="+mn-cs"/>
            </a:endParaRPr>
          </a:p>
        </p:txBody>
      </p:sp>
    </p:spTree>
    <p:extLst>
      <p:ext uri="{BB962C8B-B14F-4D97-AF65-F5344CB8AC3E}">
        <p14:creationId xmlns:p14="http://schemas.microsoft.com/office/powerpoint/2010/main" val="34863959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24291D3CFFFB3468A8BEBC160241642" ma:contentTypeVersion="18" ma:contentTypeDescription="Create a new document." ma:contentTypeScope="" ma:versionID="387be907f486394efa0aa922f6891cb4">
  <xsd:schema xmlns:xsd="http://www.w3.org/2001/XMLSchema" xmlns:xs="http://www.w3.org/2001/XMLSchema" xmlns:p="http://schemas.microsoft.com/office/2006/metadata/properties" xmlns:ns2="97cdb7a3-d8d8-4d5a-8559-ae518cf29f49" xmlns:ns3="8ffbcc2d-a520-42b9-8ca7-e090664160a6" targetNamespace="http://schemas.microsoft.com/office/2006/metadata/properties" ma:root="true" ma:fieldsID="5bf9659b688e4d2890b1db6b33d4e217" ns2:_="" ns3:_="">
    <xsd:import namespace="97cdb7a3-d8d8-4d5a-8559-ae518cf29f49"/>
    <xsd:import namespace="8ffbcc2d-a520-42b9-8ca7-e090664160a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cdb7a3-d8d8-4d5a-8559-ae518cf29f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c637ead-fd64-45b4-abde-ec2d09ec102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ffbcc2d-a520-42b9-8ca7-e090664160a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92ae5e6-0bf7-4809-94d2-b453c12df252}" ma:internalName="TaxCatchAll" ma:showField="CatchAllData" ma:web="8ffbcc2d-a520-42b9-8ca7-e090664160a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ffbcc2d-a520-42b9-8ca7-e090664160a6" xsi:nil="true"/>
    <lcf76f155ced4ddcb4097134ff3c332f xmlns="97cdb7a3-d8d8-4d5a-8559-ae518cf29f4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39823CC-131C-4E65-B2C3-23CF8D8A3593}"/>
</file>

<file path=customXml/itemProps2.xml><?xml version="1.0" encoding="utf-8"?>
<ds:datastoreItem xmlns:ds="http://schemas.openxmlformats.org/officeDocument/2006/customXml" ds:itemID="{1ED2584A-40FD-409A-95E4-AB7D95F93160}"/>
</file>

<file path=customXml/itemProps3.xml><?xml version="1.0" encoding="utf-8"?>
<ds:datastoreItem xmlns:ds="http://schemas.openxmlformats.org/officeDocument/2006/customXml" ds:itemID="{EC43F907-58B3-41B2-9BA3-6D9AA816690C}"/>
</file>

<file path=docProps/app.xml><?xml version="1.0" encoding="utf-8"?>
<Properties xmlns="http://schemas.openxmlformats.org/officeDocument/2006/extended-properties" xmlns:vt="http://schemas.openxmlformats.org/officeDocument/2006/docPropsVTypes">
  <TotalTime>0</TotalTime>
  <Words>219</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Calibri</vt:lpstr>
      <vt:lpstr>Helvetica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Dylan Breger</dc:creator>
  <cp:lastModifiedBy>Dylan Breger</cp:lastModifiedBy>
  <cp:revision>1</cp:revision>
  <dcterms:created xsi:type="dcterms:W3CDTF">2024-10-09T20:24:55Z</dcterms:created>
  <dcterms:modified xsi:type="dcterms:W3CDTF">2024-10-09T20:25:04Z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0x010100C24291D3CFFFB3468A8BEBC160241642</vt:lpwstr>
  </property>
</Properties>
</file>