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6458711"/>
            <a:ext cx="12191365" cy="399415"/>
          </a:xfrm>
          <a:custGeom>
            <a:avLst/>
            <a:gdLst/>
            <a:ahLst/>
            <a:cxnLst/>
            <a:rect l="l" t="t" r="r" b="b"/>
            <a:pathLst>
              <a:path w="12191365" h="399415">
                <a:moveTo>
                  <a:pt x="0" y="399288"/>
                </a:moveTo>
                <a:lnTo>
                  <a:pt x="12191238" y="399288"/>
                </a:lnTo>
                <a:lnTo>
                  <a:pt x="12191238" y="0"/>
                </a:lnTo>
                <a:lnTo>
                  <a:pt x="0" y="0"/>
                </a:lnTo>
                <a:lnTo>
                  <a:pt x="0" y="399288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61" y="1686305"/>
            <a:ext cx="12191365" cy="4495165"/>
          </a:xfrm>
          <a:custGeom>
            <a:avLst/>
            <a:gdLst/>
            <a:ahLst/>
            <a:cxnLst/>
            <a:rect l="l" t="t" r="r" b="b"/>
            <a:pathLst>
              <a:path w="12191365" h="4495165">
                <a:moveTo>
                  <a:pt x="0" y="4495038"/>
                </a:moveTo>
                <a:lnTo>
                  <a:pt x="12191238" y="4495038"/>
                </a:lnTo>
                <a:lnTo>
                  <a:pt x="12191238" y="0"/>
                </a:lnTo>
                <a:lnTo>
                  <a:pt x="0" y="0"/>
                </a:lnTo>
                <a:lnTo>
                  <a:pt x="0" y="4495038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653527" y="2604515"/>
            <a:ext cx="8885555" cy="2443480"/>
          </a:xfrm>
          <a:custGeom>
            <a:avLst/>
            <a:gdLst/>
            <a:ahLst/>
            <a:cxnLst/>
            <a:rect l="l" t="t" r="r" b="b"/>
            <a:pathLst>
              <a:path w="8885555" h="2443479">
                <a:moveTo>
                  <a:pt x="335292" y="0"/>
                </a:moveTo>
                <a:lnTo>
                  <a:pt x="0" y="0"/>
                </a:lnTo>
                <a:lnTo>
                  <a:pt x="0" y="2442972"/>
                </a:lnTo>
                <a:lnTo>
                  <a:pt x="335292" y="2442972"/>
                </a:lnTo>
                <a:lnTo>
                  <a:pt x="335292" y="0"/>
                </a:lnTo>
                <a:close/>
              </a:path>
              <a:path w="8885555" h="2443479">
                <a:moveTo>
                  <a:pt x="1403616" y="1235964"/>
                </a:moveTo>
                <a:lnTo>
                  <a:pt x="1068336" y="1235964"/>
                </a:lnTo>
                <a:lnTo>
                  <a:pt x="1068336" y="2442972"/>
                </a:lnTo>
                <a:lnTo>
                  <a:pt x="1403616" y="2442972"/>
                </a:lnTo>
                <a:lnTo>
                  <a:pt x="1403616" y="1235964"/>
                </a:lnTo>
                <a:close/>
              </a:path>
              <a:path w="8885555" h="2443479">
                <a:moveTo>
                  <a:pt x="2471940" y="580644"/>
                </a:moveTo>
                <a:lnTo>
                  <a:pt x="2136660" y="580644"/>
                </a:lnTo>
                <a:lnTo>
                  <a:pt x="2136660" y="2442972"/>
                </a:lnTo>
                <a:lnTo>
                  <a:pt x="2471940" y="2442972"/>
                </a:lnTo>
                <a:lnTo>
                  <a:pt x="2471940" y="580644"/>
                </a:lnTo>
                <a:close/>
              </a:path>
              <a:path w="8885555" h="2443479">
                <a:moveTo>
                  <a:pt x="3541788" y="1557528"/>
                </a:moveTo>
                <a:lnTo>
                  <a:pt x="3206508" y="1557528"/>
                </a:lnTo>
                <a:lnTo>
                  <a:pt x="3206508" y="2442972"/>
                </a:lnTo>
                <a:lnTo>
                  <a:pt x="3541788" y="2442972"/>
                </a:lnTo>
                <a:lnTo>
                  <a:pt x="3541788" y="1557528"/>
                </a:lnTo>
                <a:close/>
              </a:path>
              <a:path w="8885555" h="2443479">
                <a:moveTo>
                  <a:pt x="4610112" y="1891284"/>
                </a:moveTo>
                <a:lnTo>
                  <a:pt x="4274832" y="1891284"/>
                </a:lnTo>
                <a:lnTo>
                  <a:pt x="4274832" y="2442972"/>
                </a:lnTo>
                <a:lnTo>
                  <a:pt x="4610112" y="2442972"/>
                </a:lnTo>
                <a:lnTo>
                  <a:pt x="4610112" y="1891284"/>
                </a:lnTo>
                <a:close/>
              </a:path>
              <a:path w="8885555" h="2443479">
                <a:moveTo>
                  <a:pt x="5678424" y="1900428"/>
                </a:moveTo>
                <a:lnTo>
                  <a:pt x="5343156" y="1900428"/>
                </a:lnTo>
                <a:lnTo>
                  <a:pt x="5343156" y="2442972"/>
                </a:lnTo>
                <a:lnTo>
                  <a:pt x="5678424" y="2442972"/>
                </a:lnTo>
                <a:lnTo>
                  <a:pt x="5678424" y="1900428"/>
                </a:lnTo>
                <a:close/>
              </a:path>
              <a:path w="8885555" h="2443479">
                <a:moveTo>
                  <a:pt x="6748285" y="1969008"/>
                </a:moveTo>
                <a:lnTo>
                  <a:pt x="6413005" y="1969008"/>
                </a:lnTo>
                <a:lnTo>
                  <a:pt x="6413005" y="2442972"/>
                </a:lnTo>
                <a:lnTo>
                  <a:pt x="6748285" y="2442972"/>
                </a:lnTo>
                <a:lnTo>
                  <a:pt x="6748285" y="1969008"/>
                </a:lnTo>
                <a:close/>
              </a:path>
              <a:path w="8885555" h="2443479">
                <a:moveTo>
                  <a:pt x="7816609" y="2269236"/>
                </a:moveTo>
                <a:lnTo>
                  <a:pt x="7481329" y="2269236"/>
                </a:lnTo>
                <a:lnTo>
                  <a:pt x="7481329" y="2442972"/>
                </a:lnTo>
                <a:lnTo>
                  <a:pt x="7816609" y="2442972"/>
                </a:lnTo>
                <a:lnTo>
                  <a:pt x="7816609" y="2269236"/>
                </a:lnTo>
                <a:close/>
              </a:path>
              <a:path w="8885555" h="2443479">
                <a:moveTo>
                  <a:pt x="8884933" y="2382012"/>
                </a:moveTo>
                <a:lnTo>
                  <a:pt x="8549653" y="2382012"/>
                </a:lnTo>
                <a:lnTo>
                  <a:pt x="8549653" y="2442972"/>
                </a:lnTo>
                <a:lnTo>
                  <a:pt x="8884933" y="2442972"/>
                </a:lnTo>
                <a:lnTo>
                  <a:pt x="8884933" y="2382012"/>
                </a:lnTo>
                <a:close/>
              </a:path>
            </a:pathLst>
          </a:custGeom>
          <a:solidFill>
            <a:srgbClr val="00BE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286256" y="5047488"/>
            <a:ext cx="9619615" cy="0"/>
          </a:xfrm>
          <a:custGeom>
            <a:avLst/>
            <a:gdLst/>
            <a:ahLst/>
            <a:cxnLst/>
            <a:rect l="l" t="t" r="r" b="b"/>
            <a:pathLst>
              <a:path w="9619615" h="0">
                <a:moveTo>
                  <a:pt x="0" y="0"/>
                </a:moveTo>
                <a:lnTo>
                  <a:pt x="9619488" y="0"/>
                </a:lnTo>
              </a:path>
            </a:pathLst>
          </a:custGeom>
          <a:ln w="9525">
            <a:solidFill>
              <a:srgbClr val="1B136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hevab.com/signin?utm_source=website&amp;utm_medium=resource-center&amp;utm_campaign=grab-n-gos" TargetMode="Externa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s://thevab.com/insight/you-oughta-know?utm_source=website&amp;utm_medium=resource-center&amp;utm_campaign=grab-n-gos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584834" y="2310868"/>
            <a:ext cx="4724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solidFill>
                  <a:srgbClr val="1B1363"/>
                </a:solidFill>
                <a:latin typeface="Arial"/>
                <a:cs typeface="Arial"/>
              </a:rPr>
              <a:t>5,937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2653612" y="2892330"/>
            <a:ext cx="2609850" cy="12172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solidFill>
                  <a:srgbClr val="1B1363"/>
                </a:solidFill>
                <a:latin typeface="Arial"/>
                <a:cs typeface="Arial"/>
              </a:rPr>
              <a:t>4,524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-10">
                <a:solidFill>
                  <a:srgbClr val="1B1363"/>
                </a:solidFill>
                <a:latin typeface="Arial"/>
                <a:cs typeface="Arial"/>
              </a:rPr>
              <a:t>2,933</a:t>
            </a:r>
            <a:endParaRPr sz="14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860"/>
              </a:spcBef>
            </a:pPr>
            <a:r>
              <a:rPr dirty="0" sz="1400" spc="-10">
                <a:solidFill>
                  <a:srgbClr val="1B1363"/>
                </a:solidFill>
                <a:latin typeface="Arial"/>
                <a:cs typeface="Arial"/>
              </a:rPr>
              <a:t>2,149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859946" y="4203429"/>
            <a:ext cx="4724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solidFill>
                  <a:srgbClr val="1B1363"/>
                </a:solidFill>
                <a:latin typeface="Arial"/>
                <a:cs typeface="Arial"/>
              </a:rPr>
              <a:t>1,338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6928725" y="4212522"/>
            <a:ext cx="4718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solidFill>
                  <a:srgbClr val="1B1363"/>
                </a:solidFill>
                <a:latin typeface="Arial"/>
                <a:cs typeface="Arial"/>
              </a:rPr>
              <a:t>1,316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7997503" y="4280814"/>
            <a:ext cx="4718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solidFill>
                  <a:srgbClr val="1B1363"/>
                </a:solidFill>
                <a:latin typeface="Arial"/>
                <a:cs typeface="Arial"/>
              </a:rPr>
              <a:t>1,150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9140992" y="4580371"/>
            <a:ext cx="3225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>
                <a:solidFill>
                  <a:srgbClr val="1B1363"/>
                </a:solidFill>
                <a:latin typeface="Arial"/>
                <a:cs typeface="Arial"/>
              </a:rPr>
              <a:t>422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0209770" y="4693062"/>
            <a:ext cx="3225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>
                <a:solidFill>
                  <a:srgbClr val="1B1363"/>
                </a:solidFill>
                <a:latin typeface="Arial"/>
                <a:cs typeface="Arial"/>
              </a:rPr>
              <a:t>148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702213" y="5130570"/>
            <a:ext cx="13169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81405" algn="l"/>
              </a:tabLst>
            </a:pP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30"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	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15"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9006136" y="5130570"/>
            <a:ext cx="173291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17905" algn="l"/>
              </a:tabLst>
            </a:pP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MOBILE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	</a:t>
            </a:r>
            <a:r>
              <a:rPr dirty="0" sz="1200" spc="-30">
                <a:solidFill>
                  <a:srgbClr val="1B1363"/>
                </a:solidFill>
                <a:latin typeface="Arial"/>
                <a:cs typeface="Arial"/>
              </a:rPr>
              <a:t>DESKTOP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114196" y="1749052"/>
            <a:ext cx="39630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Attentive</a:t>
            </a:r>
            <a:r>
              <a:rPr dirty="0" u="sng" sz="16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seconds</a:t>
            </a:r>
            <a:r>
              <a:rPr dirty="0" u="sng" sz="1600" spc="-3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per</a:t>
            </a:r>
            <a:r>
              <a:rPr dirty="0" u="sng" sz="1600" spc="-4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1,000</a:t>
            </a:r>
            <a:r>
              <a:rPr dirty="0" u="sng" sz="1600" spc="-4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impressions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725055" y="5103851"/>
            <a:ext cx="482600" cy="392430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20955">
              <a:lnSpc>
                <a:spcPct val="100000"/>
              </a:lnSpc>
              <a:spcBef>
                <a:spcPts val="310"/>
              </a:spcBef>
            </a:pP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15/20"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900">
                <a:solidFill>
                  <a:srgbClr val="1B1363"/>
                </a:solidFill>
                <a:latin typeface="Arial"/>
                <a:cs typeface="Arial"/>
              </a:rPr>
              <a:t>NO</a:t>
            </a:r>
            <a:r>
              <a:rPr dirty="0" sz="900" spc="-20">
                <a:solidFill>
                  <a:srgbClr val="1B1363"/>
                </a:solidFill>
                <a:latin typeface="Arial"/>
                <a:cs typeface="Arial"/>
              </a:rPr>
              <a:t> SKIP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782673" y="5113909"/>
            <a:ext cx="495300" cy="374650"/>
          </a:xfrm>
          <a:prstGeom prst="rect">
            <a:avLst/>
          </a:prstGeom>
        </p:spPr>
        <p:txBody>
          <a:bodyPr wrap="square" lIns="0" tIns="29209" rIns="0" bIns="0" rtlCol="0" vert="horz">
            <a:spAutoFit/>
          </a:bodyPr>
          <a:lstStyle/>
          <a:p>
            <a:pPr algn="ctr" marL="6985">
              <a:lnSpc>
                <a:spcPct val="100000"/>
              </a:lnSpc>
              <a:spcBef>
                <a:spcPts val="229"/>
              </a:spcBef>
            </a:pP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6"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solidFill>
                  <a:srgbClr val="1B1363"/>
                </a:solidFill>
                <a:latin typeface="Arial"/>
                <a:cs typeface="Arial"/>
              </a:rPr>
              <a:t>BUMPER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5642973" y="5103851"/>
            <a:ext cx="906780" cy="392430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INSTAGRAM</a:t>
            </a:r>
            <a:endParaRPr sz="1200">
              <a:latin typeface="Arial"/>
              <a:cs typeface="Arial"/>
            </a:endParaRPr>
          </a:p>
          <a:p>
            <a:pPr algn="ctr" marL="1905">
              <a:lnSpc>
                <a:spcPct val="100000"/>
              </a:lnSpc>
              <a:spcBef>
                <a:spcPts val="155"/>
              </a:spcBef>
            </a:pPr>
            <a:r>
              <a:rPr dirty="0" sz="900" spc="-10">
                <a:solidFill>
                  <a:srgbClr val="1B1363"/>
                </a:solidFill>
                <a:latin typeface="Arial"/>
                <a:cs typeface="Arial"/>
              </a:rPr>
              <a:t>STORIES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6737205" y="5103851"/>
            <a:ext cx="855980" cy="392430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FACEBOOK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55"/>
              </a:spcBef>
            </a:pPr>
            <a:r>
              <a:rPr dirty="0" sz="900" spc="-10">
                <a:solidFill>
                  <a:srgbClr val="1B1363"/>
                </a:solidFill>
                <a:latin typeface="Arial"/>
                <a:cs typeface="Arial"/>
              </a:rPr>
              <a:t>INFEED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7780687" y="5103851"/>
            <a:ext cx="906780" cy="392430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INSTAGRAM</a:t>
            </a:r>
            <a:endParaRPr sz="1200">
              <a:latin typeface="Arial"/>
              <a:cs typeface="Arial"/>
            </a:endParaRPr>
          </a:p>
          <a:p>
            <a:pPr algn="ctr" marL="32384">
              <a:lnSpc>
                <a:spcPct val="100000"/>
              </a:lnSpc>
              <a:spcBef>
                <a:spcPts val="155"/>
              </a:spcBef>
            </a:pPr>
            <a:r>
              <a:rPr dirty="0" sz="900" spc="-10">
                <a:solidFill>
                  <a:srgbClr val="1B1363"/>
                </a:solidFill>
                <a:latin typeface="Arial"/>
                <a:cs typeface="Arial"/>
              </a:rPr>
              <a:t>INFEED</a:t>
            </a:r>
            <a:endParaRPr sz="9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632204" y="5567171"/>
            <a:ext cx="1434465" cy="245745"/>
          </a:xfrm>
          <a:prstGeom prst="rect">
            <a:avLst/>
          </a:prstGeom>
          <a:solidFill>
            <a:srgbClr val="FFFFFF"/>
          </a:solidFill>
          <a:ln w="9525">
            <a:solidFill>
              <a:srgbClr val="1B1363"/>
            </a:solidFill>
          </a:ln>
        </p:spPr>
        <p:txBody>
          <a:bodyPr wrap="square" lIns="0" tIns="406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dirty="0" sz="1000" spc="-25">
                <a:solidFill>
                  <a:srgbClr val="1B1363"/>
                </a:solidFill>
                <a:latin typeface="Arial"/>
                <a:cs typeface="Arial"/>
              </a:rPr>
              <a:t>TV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3753611" y="5567171"/>
            <a:ext cx="1434465" cy="245745"/>
          </a:xfrm>
          <a:prstGeom prst="rect">
            <a:avLst/>
          </a:prstGeom>
          <a:solidFill>
            <a:srgbClr val="FFFFFF"/>
          </a:solidFill>
          <a:ln w="9525">
            <a:solidFill>
              <a:srgbClr val="1B1363"/>
            </a:solidFill>
          </a:ln>
        </p:spPr>
        <p:txBody>
          <a:bodyPr wrap="square" lIns="0" tIns="40640" rIns="0" bIns="0" rtlCol="0" vert="horz">
            <a:spAutoFit/>
          </a:bodyPr>
          <a:lstStyle/>
          <a:p>
            <a:pPr marL="420370">
              <a:lnSpc>
                <a:spcPct val="100000"/>
              </a:lnSpc>
              <a:spcBef>
                <a:spcPts val="320"/>
              </a:spcBef>
            </a:pPr>
            <a:r>
              <a:rPr dirty="0" sz="1000" spc="-10">
                <a:solidFill>
                  <a:srgbClr val="1B1363"/>
                </a:solidFill>
                <a:latin typeface="Arial"/>
                <a:cs typeface="Arial"/>
              </a:rPr>
              <a:t>YOUTUBE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5925311" y="5593079"/>
            <a:ext cx="2525395" cy="247015"/>
          </a:xfrm>
          <a:prstGeom prst="rect">
            <a:avLst/>
          </a:prstGeom>
          <a:solidFill>
            <a:srgbClr val="FFFFFF"/>
          </a:solidFill>
          <a:ln w="9525">
            <a:solidFill>
              <a:srgbClr val="1B1363"/>
            </a:solidFill>
          </a:ln>
        </p:spPr>
        <p:txBody>
          <a:bodyPr wrap="square" lIns="0" tIns="40640" rIns="0" bIns="0" rtlCol="0" vert="horz">
            <a:spAutoFit/>
          </a:bodyPr>
          <a:lstStyle/>
          <a:p>
            <a:pPr marL="819150">
              <a:lnSpc>
                <a:spcPct val="100000"/>
              </a:lnSpc>
              <a:spcBef>
                <a:spcPts val="320"/>
              </a:spcBef>
            </a:pPr>
            <a:r>
              <a:rPr dirty="0" sz="1000" spc="-10">
                <a:solidFill>
                  <a:srgbClr val="1B1363"/>
                </a:solidFill>
                <a:latin typeface="Arial"/>
                <a:cs typeface="Arial"/>
              </a:rPr>
              <a:t>SOCIAL</a:t>
            </a:r>
            <a:r>
              <a:rPr dirty="0" sz="10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1B1363"/>
                </a:solidFill>
                <a:latin typeface="Arial"/>
                <a:cs typeface="Arial"/>
              </a:rPr>
              <a:t>MEDIA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9125711" y="5567171"/>
            <a:ext cx="1363980" cy="245745"/>
          </a:xfrm>
          <a:prstGeom prst="rect">
            <a:avLst/>
          </a:prstGeom>
          <a:solidFill>
            <a:srgbClr val="FFFFFF"/>
          </a:solidFill>
          <a:ln w="9525">
            <a:solidFill>
              <a:srgbClr val="1B1363"/>
            </a:solidFill>
          </a:ln>
        </p:spPr>
        <p:txBody>
          <a:bodyPr wrap="square" lIns="0" tIns="40640" rIns="0" bIns="0" rtlCol="0" vert="horz">
            <a:spAutoFit/>
          </a:bodyPr>
          <a:lstStyle/>
          <a:p>
            <a:pPr marL="164465">
              <a:lnSpc>
                <a:spcPct val="100000"/>
              </a:lnSpc>
              <a:spcBef>
                <a:spcPts val="320"/>
              </a:spcBef>
            </a:pPr>
            <a:r>
              <a:rPr dirty="0" sz="1000" spc="-10">
                <a:solidFill>
                  <a:srgbClr val="1B1363"/>
                </a:solidFill>
                <a:latin typeface="Arial"/>
                <a:cs typeface="Arial"/>
              </a:rPr>
              <a:t>DIGITAL</a:t>
            </a:r>
            <a:r>
              <a:rPr dirty="0" sz="10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1B1363"/>
                </a:solidFill>
                <a:latin typeface="Arial"/>
                <a:cs typeface="Arial"/>
              </a:rPr>
              <a:t>DISPLAY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540119" y="5969476"/>
            <a:ext cx="376301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Source: Ebiquity,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with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Lumen,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TVision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and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Dan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White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–</a:t>
            </a:r>
            <a:r>
              <a:rPr dirty="0" sz="700" spc="-5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Challenge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Attention,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June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2021.</a:t>
            </a:r>
            <a:endParaRPr sz="700">
              <a:latin typeface="Arial"/>
              <a:cs typeface="Arial"/>
            </a:endParaRPr>
          </a:p>
        </p:txBody>
      </p:sp>
      <p:sp>
        <p:nvSpPr>
          <p:cNvPr id="22" name="object 22" descr=""/>
          <p:cNvSpPr/>
          <p:nvPr/>
        </p:nvSpPr>
        <p:spPr>
          <a:xfrm>
            <a:off x="761" y="774"/>
            <a:ext cx="2101850" cy="254635"/>
          </a:xfrm>
          <a:custGeom>
            <a:avLst/>
            <a:gdLst/>
            <a:ahLst/>
            <a:cxnLst/>
            <a:rect l="l" t="t" r="r" b="b"/>
            <a:pathLst>
              <a:path w="2101850" h="254635">
                <a:moveTo>
                  <a:pt x="2101583" y="0"/>
                </a:moveTo>
                <a:lnTo>
                  <a:pt x="0" y="0"/>
                </a:lnTo>
                <a:lnTo>
                  <a:pt x="0" y="254495"/>
                </a:lnTo>
                <a:lnTo>
                  <a:pt x="2101583" y="254495"/>
                </a:lnTo>
                <a:lnTo>
                  <a:pt x="2101583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 txBox="1"/>
          <p:nvPr/>
        </p:nvSpPr>
        <p:spPr>
          <a:xfrm>
            <a:off x="761" y="761"/>
            <a:ext cx="2101850" cy="254635"/>
          </a:xfrm>
          <a:prstGeom prst="rect">
            <a:avLst/>
          </a:prstGeom>
          <a:ln w="19050">
            <a:solidFill>
              <a:srgbClr val="042333"/>
            </a:solidFill>
          </a:ln>
        </p:spPr>
        <p:txBody>
          <a:bodyPr wrap="square" lIns="0" tIns="29209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229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Ad</a:t>
            </a:r>
            <a:r>
              <a:rPr dirty="0" sz="1200" spc="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Attention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dirty="0" sz="120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Media</a:t>
            </a:r>
            <a:r>
              <a:rPr dirty="0" sz="12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FFFFFF"/>
                </a:solidFill>
                <a:latin typeface="Arial"/>
                <a:cs typeface="Arial"/>
              </a:rPr>
              <a:t>Type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0373204" y="54517"/>
            <a:ext cx="171196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4445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200" spc="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more</a:t>
            </a:r>
            <a:r>
              <a:rPr dirty="0" sz="1200" spc="-4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attention</a:t>
            </a:r>
            <a:r>
              <a:rPr dirty="0" sz="1200" spc="-3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5" name="object 25" descr=""/>
          <p:cNvGrpSpPr/>
          <p:nvPr/>
        </p:nvGrpSpPr>
        <p:grpSpPr>
          <a:xfrm>
            <a:off x="-4762" y="-13525"/>
            <a:ext cx="12212320" cy="6871970"/>
            <a:chOff x="-4762" y="-13525"/>
            <a:chExt cx="12212320" cy="6871970"/>
          </a:xfrm>
        </p:grpSpPr>
        <p:pic>
          <p:nvPicPr>
            <p:cNvPr id="26" name="object 26" descr="">
              <a:hlinkClick r:id="rId2"/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90442" y="529189"/>
              <a:ext cx="1079826" cy="1080205"/>
            </a:xfrm>
            <a:prstGeom prst="rect">
              <a:avLst/>
            </a:prstGeom>
          </p:spPr>
        </p:pic>
        <p:sp>
          <p:nvSpPr>
            <p:cNvPr id="27" name="object 27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0" y="6181344"/>
              <a:ext cx="12192000" cy="277495"/>
            </a:xfrm>
            <a:custGeom>
              <a:avLst/>
              <a:gdLst/>
              <a:ahLst/>
              <a:cxnLst/>
              <a:rect l="l" t="t" r="r" b="b"/>
              <a:pathLst>
                <a:path w="12192000" h="277495">
                  <a:moveTo>
                    <a:pt x="12192000" y="0"/>
                  </a:moveTo>
                  <a:lnTo>
                    <a:pt x="0" y="0"/>
                  </a:lnTo>
                  <a:lnTo>
                    <a:pt x="0" y="277367"/>
                  </a:lnTo>
                  <a:lnTo>
                    <a:pt x="12192000" y="277367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0" y="6181344"/>
              <a:ext cx="12192000" cy="277495"/>
            </a:xfrm>
            <a:custGeom>
              <a:avLst/>
              <a:gdLst/>
              <a:ahLst/>
              <a:cxnLst/>
              <a:rect l="l" t="t" r="r" b="b"/>
              <a:pathLst>
                <a:path w="12192000" h="277495">
                  <a:moveTo>
                    <a:pt x="0" y="0"/>
                  </a:moveTo>
                  <a:lnTo>
                    <a:pt x="12192000" y="0"/>
                  </a:lnTo>
                </a:path>
                <a:path w="12192000" h="277495">
                  <a:moveTo>
                    <a:pt x="12192000" y="277367"/>
                  </a:moveTo>
                  <a:lnTo>
                    <a:pt x="0" y="277367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0" name="object 30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83108" y="6507480"/>
              <a:ext cx="11708774" cy="350519"/>
            </a:xfrm>
            <a:prstGeom prst="rect">
              <a:avLst/>
            </a:prstGeom>
          </p:spPr>
        </p:pic>
      </p:grpSp>
      <p:sp>
        <p:nvSpPr>
          <p:cNvPr id="31" name="object 31" descr=""/>
          <p:cNvSpPr txBox="1"/>
          <p:nvPr/>
        </p:nvSpPr>
        <p:spPr>
          <a:xfrm>
            <a:off x="283135" y="398387"/>
            <a:ext cx="9307830" cy="12147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It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takes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equivalent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1.5</a:t>
            </a:r>
            <a:r>
              <a:rPr dirty="0" sz="2600" spc="-65" b="1">
                <a:solidFill>
                  <a:srgbClr val="1B1363"/>
                </a:solidFill>
                <a:latin typeface="Arial"/>
                <a:cs typeface="Arial"/>
              </a:rPr>
              <a:t> YouTube</a:t>
            </a:r>
            <a:r>
              <a:rPr dirty="0" sz="2600" spc="-1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Ads,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4.5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Facebook</a:t>
            </a:r>
            <a:endParaRPr sz="2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in-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feed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ads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or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40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desktop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display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ads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to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generate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same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amount</a:t>
            </a:r>
            <a:r>
              <a:rPr dirty="0" sz="2600" spc="-5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total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attention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as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average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:30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TV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ad</a:t>
            </a:r>
            <a:endParaRPr sz="26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3491218" y="6210076"/>
            <a:ext cx="5219065" cy="5829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Click</a:t>
            </a:r>
            <a:r>
              <a:rPr dirty="0" u="sng" sz="1200" spc="-4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here</a:t>
            </a:r>
            <a:r>
              <a:rPr dirty="0" u="sng" sz="1200" spc="-5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to</a:t>
            </a:r>
            <a:r>
              <a:rPr dirty="0" u="sng" sz="1200" spc="-2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download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the</a:t>
            </a:r>
            <a:r>
              <a:rPr dirty="0" u="sng" sz="1200" spc="-3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full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report,</a:t>
            </a:r>
            <a:r>
              <a:rPr dirty="0" u="sng" sz="1200" spc="-3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‘You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Oughta</a:t>
            </a:r>
            <a:r>
              <a:rPr dirty="0" u="sng" sz="1200" spc="-2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5"/>
              </a:rPr>
              <a:t>Know’</a:t>
            </a:r>
            <a:r>
              <a:rPr dirty="0" u="none" sz="1200" spc="-55" b="1" i="1">
                <a:solidFill>
                  <a:srgbClr val="FFE600"/>
                </a:solid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to</a:t>
            </a:r>
            <a:r>
              <a:rPr dirty="0" u="sng" sz="1200" spc="-2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learn</a:t>
            </a:r>
            <a:r>
              <a:rPr dirty="0" u="sng" sz="1200" spc="-5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5"/>
              </a:rPr>
              <a:t>more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65"/>
              </a:spcBef>
            </a:pPr>
            <a:endParaRPr sz="1200">
              <a:latin typeface="Arial"/>
              <a:cs typeface="Arial"/>
            </a:endParaRPr>
          </a:p>
          <a:p>
            <a:pPr marL="528320">
              <a:lnSpc>
                <a:spcPct val="100000"/>
              </a:lnSpc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0D5953-16B5-4D36-8108-3E7F6F01A100}"/>
</file>

<file path=customXml/itemProps2.xml><?xml version="1.0" encoding="utf-8"?>
<ds:datastoreItem xmlns:ds="http://schemas.openxmlformats.org/officeDocument/2006/customXml" ds:itemID="{99204995-DAA6-4BAB-A91D-2012E355FE8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Reed Kiely</dc:creator>
  <dc:title>Grab &amp; Go</dc:title>
  <dcterms:created xsi:type="dcterms:W3CDTF">2024-05-01T17:48:01Z</dcterms:created>
  <dcterms:modified xsi:type="dcterms:W3CDTF">2024-05-01T17:48:01Z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</Properties>
</file>