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14515"/>
            <a:ext cx="12192000" cy="443865"/>
          </a:xfrm>
          <a:custGeom>
            <a:avLst/>
            <a:gdLst/>
            <a:ahLst/>
            <a:cxnLst/>
            <a:rect l="l" t="t" r="r" b="b"/>
            <a:pathLst>
              <a:path w="12192000" h="443865">
                <a:moveTo>
                  <a:pt x="0" y="443484"/>
                </a:moveTo>
                <a:lnTo>
                  <a:pt x="12192000" y="443484"/>
                </a:lnTo>
                <a:lnTo>
                  <a:pt x="12192000" y="0"/>
                </a:lnTo>
                <a:lnTo>
                  <a:pt x="0" y="0"/>
                </a:lnTo>
                <a:lnTo>
                  <a:pt x="0" y="443484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1687829"/>
            <a:ext cx="12192000" cy="4449445"/>
          </a:xfrm>
          <a:custGeom>
            <a:avLst/>
            <a:gdLst/>
            <a:ahLst/>
            <a:cxnLst/>
            <a:rect l="l" t="t" r="r" b="b"/>
            <a:pathLst>
              <a:path w="12192000" h="4449445">
                <a:moveTo>
                  <a:pt x="0" y="4449318"/>
                </a:moveTo>
                <a:lnTo>
                  <a:pt x="12192000" y="4449318"/>
                </a:lnTo>
                <a:lnTo>
                  <a:pt x="12192000" y="0"/>
                </a:lnTo>
                <a:lnTo>
                  <a:pt x="0" y="0"/>
                </a:lnTo>
                <a:lnTo>
                  <a:pt x="0" y="4449318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1678304"/>
            <a:ext cx="12192000" cy="19050"/>
          </a:xfrm>
          <a:custGeom>
            <a:avLst/>
            <a:gdLst/>
            <a:ahLst/>
            <a:cxnLst/>
            <a:rect l="l" t="t" r="r" b="b"/>
            <a:pathLst>
              <a:path w="12192000" h="19050">
                <a:moveTo>
                  <a:pt x="0" y="19050"/>
                </a:moveTo>
                <a:lnTo>
                  <a:pt x="12192000" y="19050"/>
                </a:lnTo>
                <a:lnTo>
                  <a:pt x="1219200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19671"/>
            <a:ext cx="11708774" cy="33832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hyperlink" Target="https://thevab.com/signin?utm_source=website&amp;utm_medium=resource-center&amp;utm_campaign=grab-n-gos" TargetMode="External"/><Relationship Id="rId10" Type="http://schemas.openxmlformats.org/officeDocument/2006/relationships/image" Target="../media/image9.png"/><Relationship Id="rId11" Type="http://schemas.openxmlformats.org/officeDocument/2006/relationships/hyperlink" Target="https://thevab.com/insight/lets-get-down-to-business?utm_source=website&amp;utm_medium=resource-center&amp;utm_campaign=grab-n-gos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881433" y="1766314"/>
            <a:ext cx="44488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Seven</a:t>
            </a:r>
            <a:r>
              <a:rPr dirty="0" u="sng" sz="1600" spc="-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key</a:t>
            </a:r>
            <a:r>
              <a:rPr dirty="0" u="sng" sz="1600" spc="-2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benefits of</a:t>
            </a:r>
            <a:r>
              <a:rPr dirty="0" u="sng" sz="1600" spc="-2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TV</a:t>
            </a:r>
            <a:r>
              <a:rPr dirty="0" u="sng" sz="1600" spc="-3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for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video</a:t>
            </a:r>
            <a:r>
              <a:rPr dirty="0" u="sng" sz="1600" spc="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campaigns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3115436" y="3078862"/>
            <a:ext cx="2912110" cy="843915"/>
            <a:chOff x="3115436" y="3078862"/>
            <a:chExt cx="2912110" cy="843915"/>
          </a:xfrm>
        </p:grpSpPr>
        <p:sp>
          <p:nvSpPr>
            <p:cNvPr id="4" name="object 4" descr=""/>
            <p:cNvSpPr/>
            <p:nvPr/>
          </p:nvSpPr>
          <p:spPr>
            <a:xfrm>
              <a:off x="3124961" y="3088387"/>
              <a:ext cx="2893060" cy="824865"/>
            </a:xfrm>
            <a:custGeom>
              <a:avLst/>
              <a:gdLst/>
              <a:ahLst/>
              <a:cxnLst/>
              <a:rect l="l" t="t" r="r" b="b"/>
              <a:pathLst>
                <a:path w="2893060" h="824864">
                  <a:moveTo>
                    <a:pt x="2755138" y="0"/>
                  </a:moveTo>
                  <a:lnTo>
                    <a:pt x="137414" y="0"/>
                  </a:lnTo>
                  <a:lnTo>
                    <a:pt x="93979" y="7005"/>
                  </a:lnTo>
                  <a:lnTo>
                    <a:pt x="56257" y="26511"/>
                  </a:lnTo>
                  <a:lnTo>
                    <a:pt x="26511" y="56257"/>
                  </a:lnTo>
                  <a:lnTo>
                    <a:pt x="7005" y="93979"/>
                  </a:lnTo>
                  <a:lnTo>
                    <a:pt x="0" y="137413"/>
                  </a:lnTo>
                  <a:lnTo>
                    <a:pt x="0" y="687069"/>
                  </a:lnTo>
                  <a:lnTo>
                    <a:pt x="7005" y="730504"/>
                  </a:lnTo>
                  <a:lnTo>
                    <a:pt x="26511" y="768226"/>
                  </a:lnTo>
                  <a:lnTo>
                    <a:pt x="56257" y="797972"/>
                  </a:lnTo>
                  <a:lnTo>
                    <a:pt x="93979" y="817478"/>
                  </a:lnTo>
                  <a:lnTo>
                    <a:pt x="137414" y="824483"/>
                  </a:lnTo>
                  <a:lnTo>
                    <a:pt x="2755138" y="824483"/>
                  </a:lnTo>
                  <a:lnTo>
                    <a:pt x="2798572" y="817478"/>
                  </a:lnTo>
                  <a:lnTo>
                    <a:pt x="2836294" y="797972"/>
                  </a:lnTo>
                  <a:lnTo>
                    <a:pt x="2866040" y="768226"/>
                  </a:lnTo>
                  <a:lnTo>
                    <a:pt x="2885546" y="730504"/>
                  </a:lnTo>
                  <a:lnTo>
                    <a:pt x="2892552" y="687069"/>
                  </a:lnTo>
                  <a:lnTo>
                    <a:pt x="2892552" y="137413"/>
                  </a:lnTo>
                  <a:lnTo>
                    <a:pt x="2885546" y="93979"/>
                  </a:lnTo>
                  <a:lnTo>
                    <a:pt x="2866040" y="56257"/>
                  </a:lnTo>
                  <a:lnTo>
                    <a:pt x="2836294" y="26511"/>
                  </a:lnTo>
                  <a:lnTo>
                    <a:pt x="2798572" y="7005"/>
                  </a:lnTo>
                  <a:lnTo>
                    <a:pt x="2755138" y="0"/>
                  </a:lnTo>
                  <a:close/>
                </a:path>
              </a:pathLst>
            </a:custGeom>
            <a:solidFill>
              <a:srgbClr val="1F1A6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124961" y="3088387"/>
              <a:ext cx="2893060" cy="824865"/>
            </a:xfrm>
            <a:custGeom>
              <a:avLst/>
              <a:gdLst/>
              <a:ahLst/>
              <a:cxnLst/>
              <a:rect l="l" t="t" r="r" b="b"/>
              <a:pathLst>
                <a:path w="2893060" h="824864">
                  <a:moveTo>
                    <a:pt x="0" y="137413"/>
                  </a:moveTo>
                  <a:lnTo>
                    <a:pt x="7005" y="93979"/>
                  </a:lnTo>
                  <a:lnTo>
                    <a:pt x="26511" y="56257"/>
                  </a:lnTo>
                  <a:lnTo>
                    <a:pt x="56257" y="26511"/>
                  </a:lnTo>
                  <a:lnTo>
                    <a:pt x="93979" y="7005"/>
                  </a:lnTo>
                  <a:lnTo>
                    <a:pt x="137414" y="0"/>
                  </a:lnTo>
                  <a:lnTo>
                    <a:pt x="2755138" y="0"/>
                  </a:lnTo>
                  <a:lnTo>
                    <a:pt x="2798572" y="7005"/>
                  </a:lnTo>
                  <a:lnTo>
                    <a:pt x="2836294" y="26511"/>
                  </a:lnTo>
                  <a:lnTo>
                    <a:pt x="2866040" y="56257"/>
                  </a:lnTo>
                  <a:lnTo>
                    <a:pt x="2885546" y="93979"/>
                  </a:lnTo>
                  <a:lnTo>
                    <a:pt x="2892552" y="137413"/>
                  </a:lnTo>
                  <a:lnTo>
                    <a:pt x="2892552" y="687069"/>
                  </a:lnTo>
                  <a:lnTo>
                    <a:pt x="2885546" y="730504"/>
                  </a:lnTo>
                  <a:lnTo>
                    <a:pt x="2866040" y="768226"/>
                  </a:lnTo>
                  <a:lnTo>
                    <a:pt x="2836294" y="797972"/>
                  </a:lnTo>
                  <a:lnTo>
                    <a:pt x="2798572" y="817478"/>
                  </a:lnTo>
                  <a:lnTo>
                    <a:pt x="2755138" y="824483"/>
                  </a:lnTo>
                  <a:lnTo>
                    <a:pt x="137414" y="824483"/>
                  </a:lnTo>
                  <a:lnTo>
                    <a:pt x="93979" y="817478"/>
                  </a:lnTo>
                  <a:lnTo>
                    <a:pt x="56257" y="797972"/>
                  </a:lnTo>
                  <a:lnTo>
                    <a:pt x="26511" y="768226"/>
                  </a:lnTo>
                  <a:lnTo>
                    <a:pt x="7005" y="730504"/>
                  </a:lnTo>
                  <a:lnTo>
                    <a:pt x="0" y="687069"/>
                  </a:lnTo>
                  <a:lnTo>
                    <a:pt x="0" y="137413"/>
                  </a:lnTo>
                  <a:close/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3280488" y="3120589"/>
            <a:ext cx="2582545" cy="7461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20"/>
              </a:lnSpc>
              <a:spcBef>
                <a:spcPts val="95"/>
              </a:spcBef>
            </a:pPr>
            <a:r>
              <a:rPr dirty="0" u="sng" sz="16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Availability</a:t>
            </a:r>
            <a:r>
              <a:rPr dirty="0" u="sng" sz="1600" spc="2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&amp;</a:t>
            </a:r>
            <a:r>
              <a:rPr dirty="0" u="sng" sz="1600" spc="-8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Accessibility</a:t>
            </a:r>
            <a:endParaRPr sz="1600">
              <a:latin typeface="Arial"/>
              <a:cs typeface="Arial"/>
            </a:endParaRPr>
          </a:p>
          <a:p>
            <a:pPr algn="ctr" marL="22860" marR="18415" indent="1270">
              <a:lnSpc>
                <a:spcPct val="99000"/>
              </a:lnSpc>
              <a:spcBef>
                <a:spcPts val="10"/>
              </a:spcBef>
            </a:pP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Greater</a:t>
            </a:r>
            <a:r>
              <a:rPr dirty="0" sz="105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product availability</a:t>
            </a:r>
            <a:r>
              <a:rPr dirty="0" sz="105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1050" spc="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050" spc="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FFFFFF"/>
                </a:solidFill>
                <a:latin typeface="Arial"/>
                <a:cs typeface="Arial"/>
              </a:rPr>
              <a:t>digital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age</a:t>
            </a:r>
            <a:r>
              <a:rPr dirty="0" sz="105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(ecommerce)</a:t>
            </a:r>
            <a:r>
              <a:rPr dirty="0" sz="1050" spc="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enables</a:t>
            </a:r>
            <a:r>
              <a:rPr dirty="0" sz="1050" spc="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brands</a:t>
            </a:r>
            <a:r>
              <a:rPr dirty="0" sz="105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05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spc="-20">
                <a:solidFill>
                  <a:srgbClr val="FFE600"/>
                </a:solidFill>
                <a:latin typeface="Arial"/>
                <a:cs typeface="Arial"/>
              </a:rPr>
              <a:t>seek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out</a:t>
            </a:r>
            <a:r>
              <a:rPr dirty="0" sz="1050" spc="-10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the</a:t>
            </a:r>
            <a:r>
              <a:rPr dirty="0" sz="1050" spc="-5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scale</a:t>
            </a:r>
            <a:r>
              <a:rPr dirty="0" sz="1050" spc="-10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of</a:t>
            </a:r>
            <a:r>
              <a:rPr dirty="0" sz="1050" spc="-10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 spc="-35">
                <a:solidFill>
                  <a:srgbClr val="FFE600"/>
                </a:solidFill>
                <a:latin typeface="Arial"/>
                <a:cs typeface="Arial"/>
              </a:rPr>
              <a:t>TV</a:t>
            </a:r>
            <a:r>
              <a:rPr dirty="0" sz="1050" spc="-75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earlier</a:t>
            </a:r>
            <a:r>
              <a:rPr dirty="0" sz="1050" spc="-10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105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dirty="0" sz="105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life</a:t>
            </a:r>
            <a:r>
              <a:rPr dirty="0" sz="105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spc="-20">
                <a:solidFill>
                  <a:srgbClr val="FFFFFF"/>
                </a:solidFill>
                <a:latin typeface="Arial"/>
                <a:cs typeface="Arial"/>
              </a:rPr>
              <a:t>stage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6137528" y="3078862"/>
            <a:ext cx="2912110" cy="843915"/>
            <a:chOff x="6137528" y="3078862"/>
            <a:chExt cx="2912110" cy="843915"/>
          </a:xfrm>
        </p:grpSpPr>
        <p:sp>
          <p:nvSpPr>
            <p:cNvPr id="8" name="object 8" descr=""/>
            <p:cNvSpPr/>
            <p:nvPr/>
          </p:nvSpPr>
          <p:spPr>
            <a:xfrm>
              <a:off x="6147053" y="3088387"/>
              <a:ext cx="2893060" cy="824865"/>
            </a:xfrm>
            <a:custGeom>
              <a:avLst/>
              <a:gdLst/>
              <a:ahLst/>
              <a:cxnLst/>
              <a:rect l="l" t="t" r="r" b="b"/>
              <a:pathLst>
                <a:path w="2893059" h="824864">
                  <a:moveTo>
                    <a:pt x="2755138" y="0"/>
                  </a:moveTo>
                  <a:lnTo>
                    <a:pt x="137414" y="0"/>
                  </a:lnTo>
                  <a:lnTo>
                    <a:pt x="93979" y="7005"/>
                  </a:lnTo>
                  <a:lnTo>
                    <a:pt x="56257" y="26511"/>
                  </a:lnTo>
                  <a:lnTo>
                    <a:pt x="26511" y="56257"/>
                  </a:lnTo>
                  <a:lnTo>
                    <a:pt x="7005" y="93979"/>
                  </a:lnTo>
                  <a:lnTo>
                    <a:pt x="0" y="137413"/>
                  </a:lnTo>
                  <a:lnTo>
                    <a:pt x="0" y="687069"/>
                  </a:lnTo>
                  <a:lnTo>
                    <a:pt x="7005" y="730504"/>
                  </a:lnTo>
                  <a:lnTo>
                    <a:pt x="26511" y="768226"/>
                  </a:lnTo>
                  <a:lnTo>
                    <a:pt x="56257" y="797972"/>
                  </a:lnTo>
                  <a:lnTo>
                    <a:pt x="93979" y="817478"/>
                  </a:lnTo>
                  <a:lnTo>
                    <a:pt x="137414" y="824483"/>
                  </a:lnTo>
                  <a:lnTo>
                    <a:pt x="2755138" y="824483"/>
                  </a:lnTo>
                  <a:lnTo>
                    <a:pt x="2798572" y="817478"/>
                  </a:lnTo>
                  <a:lnTo>
                    <a:pt x="2836294" y="797972"/>
                  </a:lnTo>
                  <a:lnTo>
                    <a:pt x="2866040" y="768226"/>
                  </a:lnTo>
                  <a:lnTo>
                    <a:pt x="2885546" y="730504"/>
                  </a:lnTo>
                  <a:lnTo>
                    <a:pt x="2892552" y="687069"/>
                  </a:lnTo>
                  <a:lnTo>
                    <a:pt x="2892552" y="137413"/>
                  </a:lnTo>
                  <a:lnTo>
                    <a:pt x="2885546" y="93979"/>
                  </a:lnTo>
                  <a:lnTo>
                    <a:pt x="2866040" y="56257"/>
                  </a:lnTo>
                  <a:lnTo>
                    <a:pt x="2836294" y="26511"/>
                  </a:lnTo>
                  <a:lnTo>
                    <a:pt x="2798572" y="7005"/>
                  </a:lnTo>
                  <a:lnTo>
                    <a:pt x="2755138" y="0"/>
                  </a:lnTo>
                  <a:close/>
                </a:path>
              </a:pathLst>
            </a:custGeom>
            <a:solidFill>
              <a:srgbClr val="1F1A6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6147053" y="3088387"/>
              <a:ext cx="2893060" cy="824865"/>
            </a:xfrm>
            <a:custGeom>
              <a:avLst/>
              <a:gdLst/>
              <a:ahLst/>
              <a:cxnLst/>
              <a:rect l="l" t="t" r="r" b="b"/>
              <a:pathLst>
                <a:path w="2893059" h="824864">
                  <a:moveTo>
                    <a:pt x="0" y="137413"/>
                  </a:moveTo>
                  <a:lnTo>
                    <a:pt x="7005" y="93979"/>
                  </a:lnTo>
                  <a:lnTo>
                    <a:pt x="26511" y="56257"/>
                  </a:lnTo>
                  <a:lnTo>
                    <a:pt x="56257" y="26511"/>
                  </a:lnTo>
                  <a:lnTo>
                    <a:pt x="93979" y="7005"/>
                  </a:lnTo>
                  <a:lnTo>
                    <a:pt x="137414" y="0"/>
                  </a:lnTo>
                  <a:lnTo>
                    <a:pt x="2755138" y="0"/>
                  </a:lnTo>
                  <a:lnTo>
                    <a:pt x="2798572" y="7005"/>
                  </a:lnTo>
                  <a:lnTo>
                    <a:pt x="2836294" y="26511"/>
                  </a:lnTo>
                  <a:lnTo>
                    <a:pt x="2866040" y="56257"/>
                  </a:lnTo>
                  <a:lnTo>
                    <a:pt x="2885546" y="93979"/>
                  </a:lnTo>
                  <a:lnTo>
                    <a:pt x="2892552" y="137413"/>
                  </a:lnTo>
                  <a:lnTo>
                    <a:pt x="2892552" y="687069"/>
                  </a:lnTo>
                  <a:lnTo>
                    <a:pt x="2885546" y="730504"/>
                  </a:lnTo>
                  <a:lnTo>
                    <a:pt x="2866040" y="768226"/>
                  </a:lnTo>
                  <a:lnTo>
                    <a:pt x="2836294" y="797972"/>
                  </a:lnTo>
                  <a:lnTo>
                    <a:pt x="2798572" y="817478"/>
                  </a:lnTo>
                  <a:lnTo>
                    <a:pt x="2755138" y="824483"/>
                  </a:lnTo>
                  <a:lnTo>
                    <a:pt x="137414" y="824483"/>
                  </a:lnTo>
                  <a:lnTo>
                    <a:pt x="93979" y="817478"/>
                  </a:lnTo>
                  <a:lnTo>
                    <a:pt x="56257" y="797972"/>
                  </a:lnTo>
                  <a:lnTo>
                    <a:pt x="26511" y="768226"/>
                  </a:lnTo>
                  <a:lnTo>
                    <a:pt x="7005" y="730504"/>
                  </a:lnTo>
                  <a:lnTo>
                    <a:pt x="0" y="687069"/>
                  </a:lnTo>
                  <a:lnTo>
                    <a:pt x="0" y="137413"/>
                  </a:lnTo>
                  <a:close/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6272865" y="3120589"/>
            <a:ext cx="2638425" cy="7461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20"/>
              </a:lnSpc>
              <a:spcBef>
                <a:spcPts val="95"/>
              </a:spcBef>
            </a:pPr>
            <a:r>
              <a:rPr dirty="0" u="sng" sz="16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Legitimizer</a:t>
            </a:r>
            <a:endParaRPr sz="1600">
              <a:latin typeface="Arial"/>
              <a:cs typeface="Arial"/>
            </a:endParaRPr>
          </a:p>
          <a:p>
            <a:pPr algn="ctr" marL="12700" marR="5080" indent="-7620">
              <a:lnSpc>
                <a:spcPct val="99000"/>
              </a:lnSpc>
              <a:spcBef>
                <a:spcPts val="10"/>
              </a:spcBef>
            </a:pPr>
            <a:r>
              <a:rPr dirty="0" sz="1050" spc="-30">
                <a:solidFill>
                  <a:srgbClr val="FFFFFF"/>
                </a:solidFill>
                <a:latin typeface="Arial"/>
                <a:cs typeface="Arial"/>
              </a:rPr>
              <a:t>TV</a:t>
            </a:r>
            <a:r>
              <a:rPr dirty="0" sz="105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creates,</a:t>
            </a:r>
            <a:r>
              <a:rPr dirty="0" sz="1050" spc="30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builds</a:t>
            </a:r>
            <a:r>
              <a:rPr dirty="0" sz="1050" spc="-5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and</a:t>
            </a:r>
            <a:r>
              <a:rPr dirty="0" sz="1050" spc="95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enhances</a:t>
            </a:r>
            <a:r>
              <a:rPr dirty="0" sz="1050" spc="35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FFE600"/>
                </a:solidFill>
                <a:latin typeface="Arial"/>
                <a:cs typeface="Arial"/>
              </a:rPr>
              <a:t>brand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reputation</a:t>
            </a:r>
            <a:r>
              <a:rPr dirty="0" sz="1050" spc="15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while</a:t>
            </a:r>
            <a:r>
              <a:rPr dirty="0" sz="105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legitimizing</a:t>
            </a:r>
            <a:r>
              <a:rPr dirty="0" sz="1050" spc="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dirty="0" sz="1050" spc="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product </a:t>
            </a:r>
            <a:r>
              <a:rPr dirty="0" sz="1050" spc="-25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service</a:t>
            </a:r>
            <a:r>
              <a:rPr dirty="0" sz="105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through</a:t>
            </a:r>
            <a:r>
              <a:rPr dirty="0" sz="105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high-quality</a:t>
            </a:r>
            <a:r>
              <a:rPr dirty="0" sz="105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FFFFFF"/>
                </a:solidFill>
                <a:latin typeface="Arial"/>
                <a:cs typeface="Arial"/>
              </a:rPr>
              <a:t>programming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9177908" y="3078862"/>
            <a:ext cx="2912110" cy="843915"/>
            <a:chOff x="9177908" y="3078862"/>
            <a:chExt cx="2912110" cy="843915"/>
          </a:xfrm>
        </p:grpSpPr>
        <p:sp>
          <p:nvSpPr>
            <p:cNvPr id="12" name="object 12" descr=""/>
            <p:cNvSpPr/>
            <p:nvPr/>
          </p:nvSpPr>
          <p:spPr>
            <a:xfrm>
              <a:off x="9187433" y="3088387"/>
              <a:ext cx="2893060" cy="824865"/>
            </a:xfrm>
            <a:custGeom>
              <a:avLst/>
              <a:gdLst/>
              <a:ahLst/>
              <a:cxnLst/>
              <a:rect l="l" t="t" r="r" b="b"/>
              <a:pathLst>
                <a:path w="2893059" h="824864">
                  <a:moveTo>
                    <a:pt x="2755138" y="0"/>
                  </a:moveTo>
                  <a:lnTo>
                    <a:pt x="137414" y="0"/>
                  </a:lnTo>
                  <a:lnTo>
                    <a:pt x="93979" y="7005"/>
                  </a:lnTo>
                  <a:lnTo>
                    <a:pt x="56257" y="26511"/>
                  </a:lnTo>
                  <a:lnTo>
                    <a:pt x="26511" y="56257"/>
                  </a:lnTo>
                  <a:lnTo>
                    <a:pt x="7005" y="93979"/>
                  </a:lnTo>
                  <a:lnTo>
                    <a:pt x="0" y="137413"/>
                  </a:lnTo>
                  <a:lnTo>
                    <a:pt x="0" y="687069"/>
                  </a:lnTo>
                  <a:lnTo>
                    <a:pt x="7005" y="730504"/>
                  </a:lnTo>
                  <a:lnTo>
                    <a:pt x="26511" y="768226"/>
                  </a:lnTo>
                  <a:lnTo>
                    <a:pt x="56257" y="797972"/>
                  </a:lnTo>
                  <a:lnTo>
                    <a:pt x="93979" y="817478"/>
                  </a:lnTo>
                  <a:lnTo>
                    <a:pt x="137414" y="824483"/>
                  </a:lnTo>
                  <a:lnTo>
                    <a:pt x="2755138" y="824483"/>
                  </a:lnTo>
                  <a:lnTo>
                    <a:pt x="2798572" y="817478"/>
                  </a:lnTo>
                  <a:lnTo>
                    <a:pt x="2836294" y="797972"/>
                  </a:lnTo>
                  <a:lnTo>
                    <a:pt x="2866040" y="768226"/>
                  </a:lnTo>
                  <a:lnTo>
                    <a:pt x="2885546" y="730504"/>
                  </a:lnTo>
                  <a:lnTo>
                    <a:pt x="2892552" y="687069"/>
                  </a:lnTo>
                  <a:lnTo>
                    <a:pt x="2892552" y="137413"/>
                  </a:lnTo>
                  <a:lnTo>
                    <a:pt x="2885546" y="93979"/>
                  </a:lnTo>
                  <a:lnTo>
                    <a:pt x="2866040" y="56257"/>
                  </a:lnTo>
                  <a:lnTo>
                    <a:pt x="2836294" y="26511"/>
                  </a:lnTo>
                  <a:lnTo>
                    <a:pt x="2798572" y="7005"/>
                  </a:lnTo>
                  <a:lnTo>
                    <a:pt x="2755138" y="0"/>
                  </a:lnTo>
                  <a:close/>
                </a:path>
              </a:pathLst>
            </a:custGeom>
            <a:solidFill>
              <a:srgbClr val="1F1A6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9187433" y="3088387"/>
              <a:ext cx="2893060" cy="824865"/>
            </a:xfrm>
            <a:custGeom>
              <a:avLst/>
              <a:gdLst/>
              <a:ahLst/>
              <a:cxnLst/>
              <a:rect l="l" t="t" r="r" b="b"/>
              <a:pathLst>
                <a:path w="2893059" h="824864">
                  <a:moveTo>
                    <a:pt x="0" y="137413"/>
                  </a:moveTo>
                  <a:lnTo>
                    <a:pt x="7005" y="93979"/>
                  </a:lnTo>
                  <a:lnTo>
                    <a:pt x="26511" y="56257"/>
                  </a:lnTo>
                  <a:lnTo>
                    <a:pt x="56257" y="26511"/>
                  </a:lnTo>
                  <a:lnTo>
                    <a:pt x="93979" y="7005"/>
                  </a:lnTo>
                  <a:lnTo>
                    <a:pt x="137414" y="0"/>
                  </a:lnTo>
                  <a:lnTo>
                    <a:pt x="2755138" y="0"/>
                  </a:lnTo>
                  <a:lnTo>
                    <a:pt x="2798572" y="7005"/>
                  </a:lnTo>
                  <a:lnTo>
                    <a:pt x="2836294" y="26511"/>
                  </a:lnTo>
                  <a:lnTo>
                    <a:pt x="2866040" y="56257"/>
                  </a:lnTo>
                  <a:lnTo>
                    <a:pt x="2885546" y="93979"/>
                  </a:lnTo>
                  <a:lnTo>
                    <a:pt x="2892552" y="137413"/>
                  </a:lnTo>
                  <a:lnTo>
                    <a:pt x="2892552" y="687069"/>
                  </a:lnTo>
                  <a:lnTo>
                    <a:pt x="2885546" y="730504"/>
                  </a:lnTo>
                  <a:lnTo>
                    <a:pt x="2866040" y="768226"/>
                  </a:lnTo>
                  <a:lnTo>
                    <a:pt x="2836294" y="797972"/>
                  </a:lnTo>
                  <a:lnTo>
                    <a:pt x="2798572" y="817478"/>
                  </a:lnTo>
                  <a:lnTo>
                    <a:pt x="2755138" y="824483"/>
                  </a:lnTo>
                  <a:lnTo>
                    <a:pt x="137414" y="824483"/>
                  </a:lnTo>
                  <a:lnTo>
                    <a:pt x="93979" y="817478"/>
                  </a:lnTo>
                  <a:lnTo>
                    <a:pt x="56257" y="797972"/>
                  </a:lnTo>
                  <a:lnTo>
                    <a:pt x="26511" y="768226"/>
                  </a:lnTo>
                  <a:lnTo>
                    <a:pt x="7005" y="730504"/>
                  </a:lnTo>
                  <a:lnTo>
                    <a:pt x="0" y="687069"/>
                  </a:lnTo>
                  <a:lnTo>
                    <a:pt x="0" y="137413"/>
                  </a:lnTo>
                  <a:close/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9313698" y="3120589"/>
            <a:ext cx="2639060" cy="7461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2540">
              <a:lnSpc>
                <a:spcPts val="1920"/>
              </a:lnSpc>
              <a:spcBef>
                <a:spcPts val="95"/>
              </a:spcBef>
            </a:pPr>
            <a:r>
              <a:rPr dirty="0" u="sng" sz="16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Targetability</a:t>
            </a:r>
            <a:endParaRPr sz="1600">
              <a:latin typeface="Arial"/>
              <a:cs typeface="Arial"/>
            </a:endParaRPr>
          </a:p>
          <a:p>
            <a:pPr algn="ctr" marL="12700" marR="5080">
              <a:lnSpc>
                <a:spcPct val="99000"/>
              </a:lnSpc>
              <a:spcBef>
                <a:spcPts val="10"/>
              </a:spcBef>
            </a:pP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Scalable</a:t>
            </a:r>
            <a:r>
              <a:rPr dirty="0" sz="1050" spc="-5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data-driven</a:t>
            </a:r>
            <a:r>
              <a:rPr dirty="0" sz="1050" spc="-10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targeting</a:t>
            </a:r>
            <a:r>
              <a:rPr dirty="0" sz="1050" spc="65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solutions</a:t>
            </a:r>
            <a:r>
              <a:rPr dirty="0" sz="1050" spc="10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 spc="-20">
                <a:solidFill>
                  <a:srgbClr val="FFFFFF"/>
                </a:solidFill>
                <a:latin typeface="Arial"/>
                <a:cs typeface="Arial"/>
              </a:rPr>
              <a:t>like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addressable</a:t>
            </a:r>
            <a:r>
              <a:rPr dirty="0" sz="105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spc="-40">
                <a:solidFill>
                  <a:srgbClr val="FFFFFF"/>
                </a:solidFill>
                <a:latin typeface="Arial"/>
                <a:cs typeface="Arial"/>
              </a:rPr>
              <a:t>TV,</a:t>
            </a:r>
            <a:r>
              <a:rPr dirty="0" sz="105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FFFFFF"/>
                </a:solidFill>
                <a:latin typeface="Arial"/>
                <a:cs typeface="Arial"/>
              </a:rPr>
              <a:t>VOD</a:t>
            </a:r>
            <a:r>
              <a:rPr dirty="0" sz="105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050" spc="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data-</a:t>
            </a:r>
            <a:r>
              <a:rPr dirty="0" sz="1050" spc="-10">
                <a:solidFill>
                  <a:srgbClr val="FFFFFF"/>
                </a:solidFill>
                <a:latin typeface="Arial"/>
                <a:cs typeface="Arial"/>
              </a:rPr>
              <a:t>enabled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linear</a:t>
            </a:r>
            <a:r>
              <a:rPr dirty="0" sz="105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spc="-35">
                <a:solidFill>
                  <a:srgbClr val="FFFFFF"/>
                </a:solidFill>
                <a:latin typeface="Arial"/>
                <a:cs typeface="Arial"/>
              </a:rPr>
              <a:t>TV</a:t>
            </a:r>
            <a:r>
              <a:rPr dirty="0" sz="105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create</a:t>
            </a:r>
            <a:r>
              <a:rPr dirty="0" sz="105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efficiency</a:t>
            </a:r>
            <a:r>
              <a:rPr dirty="0" sz="105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050" spc="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limit </a:t>
            </a:r>
            <a:r>
              <a:rPr dirty="0" sz="1050" spc="-20">
                <a:solidFill>
                  <a:srgbClr val="FFFFFF"/>
                </a:solidFill>
                <a:latin typeface="Arial"/>
                <a:cs typeface="Arial"/>
              </a:rPr>
              <a:t>waste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7685913" y="4985388"/>
            <a:ext cx="2912110" cy="845185"/>
            <a:chOff x="7685913" y="4985388"/>
            <a:chExt cx="2912110" cy="845185"/>
          </a:xfrm>
        </p:grpSpPr>
        <p:sp>
          <p:nvSpPr>
            <p:cNvPr id="16" name="object 16" descr=""/>
            <p:cNvSpPr/>
            <p:nvPr/>
          </p:nvSpPr>
          <p:spPr>
            <a:xfrm>
              <a:off x="7695438" y="4994913"/>
              <a:ext cx="2893060" cy="826135"/>
            </a:xfrm>
            <a:custGeom>
              <a:avLst/>
              <a:gdLst/>
              <a:ahLst/>
              <a:cxnLst/>
              <a:rect l="l" t="t" r="r" b="b"/>
              <a:pathLst>
                <a:path w="2893059" h="826135">
                  <a:moveTo>
                    <a:pt x="2754884" y="0"/>
                  </a:moveTo>
                  <a:lnTo>
                    <a:pt x="137668" y="0"/>
                  </a:lnTo>
                  <a:lnTo>
                    <a:pt x="94153" y="7018"/>
                  </a:lnTo>
                  <a:lnTo>
                    <a:pt x="56361" y="26561"/>
                  </a:lnTo>
                  <a:lnTo>
                    <a:pt x="26561" y="56361"/>
                  </a:lnTo>
                  <a:lnTo>
                    <a:pt x="7018" y="94153"/>
                  </a:lnTo>
                  <a:lnTo>
                    <a:pt x="0" y="137668"/>
                  </a:lnTo>
                  <a:lnTo>
                    <a:pt x="0" y="688327"/>
                  </a:lnTo>
                  <a:lnTo>
                    <a:pt x="7018" y="731843"/>
                  </a:lnTo>
                  <a:lnTo>
                    <a:pt x="26561" y="769637"/>
                  </a:lnTo>
                  <a:lnTo>
                    <a:pt x="56361" y="799442"/>
                  </a:lnTo>
                  <a:lnTo>
                    <a:pt x="94153" y="818988"/>
                  </a:lnTo>
                  <a:lnTo>
                    <a:pt x="137668" y="826008"/>
                  </a:lnTo>
                  <a:lnTo>
                    <a:pt x="2754884" y="826008"/>
                  </a:lnTo>
                  <a:lnTo>
                    <a:pt x="2798398" y="818988"/>
                  </a:lnTo>
                  <a:lnTo>
                    <a:pt x="2836190" y="799442"/>
                  </a:lnTo>
                  <a:lnTo>
                    <a:pt x="2865990" y="769637"/>
                  </a:lnTo>
                  <a:lnTo>
                    <a:pt x="2885533" y="731843"/>
                  </a:lnTo>
                  <a:lnTo>
                    <a:pt x="2892552" y="688327"/>
                  </a:lnTo>
                  <a:lnTo>
                    <a:pt x="2892552" y="137668"/>
                  </a:lnTo>
                  <a:lnTo>
                    <a:pt x="2885533" y="94153"/>
                  </a:lnTo>
                  <a:lnTo>
                    <a:pt x="2865990" y="56361"/>
                  </a:lnTo>
                  <a:lnTo>
                    <a:pt x="2836190" y="26561"/>
                  </a:lnTo>
                  <a:lnTo>
                    <a:pt x="2798398" y="7018"/>
                  </a:lnTo>
                  <a:lnTo>
                    <a:pt x="2754884" y="0"/>
                  </a:lnTo>
                  <a:close/>
                </a:path>
              </a:pathLst>
            </a:custGeom>
            <a:solidFill>
              <a:srgbClr val="1F1A6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695438" y="4994913"/>
              <a:ext cx="2893060" cy="826135"/>
            </a:xfrm>
            <a:custGeom>
              <a:avLst/>
              <a:gdLst/>
              <a:ahLst/>
              <a:cxnLst/>
              <a:rect l="l" t="t" r="r" b="b"/>
              <a:pathLst>
                <a:path w="2893059" h="826135">
                  <a:moveTo>
                    <a:pt x="0" y="137668"/>
                  </a:moveTo>
                  <a:lnTo>
                    <a:pt x="7018" y="94153"/>
                  </a:lnTo>
                  <a:lnTo>
                    <a:pt x="26561" y="56361"/>
                  </a:lnTo>
                  <a:lnTo>
                    <a:pt x="56361" y="26561"/>
                  </a:lnTo>
                  <a:lnTo>
                    <a:pt x="94153" y="7018"/>
                  </a:lnTo>
                  <a:lnTo>
                    <a:pt x="137668" y="0"/>
                  </a:lnTo>
                  <a:lnTo>
                    <a:pt x="2754884" y="0"/>
                  </a:lnTo>
                  <a:lnTo>
                    <a:pt x="2798398" y="7018"/>
                  </a:lnTo>
                  <a:lnTo>
                    <a:pt x="2836190" y="26561"/>
                  </a:lnTo>
                  <a:lnTo>
                    <a:pt x="2865990" y="56361"/>
                  </a:lnTo>
                  <a:lnTo>
                    <a:pt x="2885533" y="94153"/>
                  </a:lnTo>
                  <a:lnTo>
                    <a:pt x="2892552" y="137668"/>
                  </a:lnTo>
                  <a:lnTo>
                    <a:pt x="2892552" y="688327"/>
                  </a:lnTo>
                  <a:lnTo>
                    <a:pt x="2885533" y="731843"/>
                  </a:lnTo>
                  <a:lnTo>
                    <a:pt x="2865990" y="769637"/>
                  </a:lnTo>
                  <a:lnTo>
                    <a:pt x="2836190" y="799442"/>
                  </a:lnTo>
                  <a:lnTo>
                    <a:pt x="2798398" y="818988"/>
                  </a:lnTo>
                  <a:lnTo>
                    <a:pt x="2754884" y="826008"/>
                  </a:lnTo>
                  <a:lnTo>
                    <a:pt x="137668" y="826008"/>
                  </a:lnTo>
                  <a:lnTo>
                    <a:pt x="94153" y="818988"/>
                  </a:lnTo>
                  <a:lnTo>
                    <a:pt x="56361" y="799442"/>
                  </a:lnTo>
                  <a:lnTo>
                    <a:pt x="26561" y="769637"/>
                  </a:lnTo>
                  <a:lnTo>
                    <a:pt x="7018" y="731843"/>
                  </a:lnTo>
                  <a:lnTo>
                    <a:pt x="0" y="688327"/>
                  </a:lnTo>
                  <a:lnTo>
                    <a:pt x="0" y="137668"/>
                  </a:lnTo>
                  <a:close/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7909350" y="5028342"/>
            <a:ext cx="2461895" cy="7461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20"/>
              </a:lnSpc>
              <a:spcBef>
                <a:spcPts val="95"/>
              </a:spcBef>
            </a:pPr>
            <a:r>
              <a:rPr dirty="0" u="sng" sz="1600" spc="-2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Full-</a:t>
            </a:r>
            <a:r>
              <a:rPr dirty="0" u="sng" sz="16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Funnel</a:t>
            </a:r>
            <a:r>
              <a:rPr dirty="0" u="sng" sz="1600" spc="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Outcomes</a:t>
            </a:r>
            <a:endParaRPr sz="1600">
              <a:latin typeface="Arial"/>
              <a:cs typeface="Arial"/>
            </a:endParaRPr>
          </a:p>
          <a:p>
            <a:pPr algn="ctr" marL="12700" marR="5080" indent="-8255">
              <a:lnSpc>
                <a:spcPct val="99000"/>
              </a:lnSpc>
              <a:spcBef>
                <a:spcPts val="10"/>
              </a:spcBef>
            </a:pP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Through</a:t>
            </a:r>
            <a:r>
              <a:rPr dirty="0" sz="105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greater</a:t>
            </a:r>
            <a:r>
              <a:rPr dirty="0" sz="105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measurement</a:t>
            </a:r>
            <a:r>
              <a:rPr dirty="0" sz="105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spc="-25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enhanced</a:t>
            </a:r>
            <a:r>
              <a:rPr dirty="0" sz="1050" spc="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attribution</a:t>
            </a:r>
            <a:r>
              <a:rPr dirty="0" sz="1050" spc="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capabilities,</a:t>
            </a:r>
            <a:r>
              <a:rPr dirty="0" sz="105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spc="-35">
                <a:solidFill>
                  <a:srgbClr val="FFFFFF"/>
                </a:solidFill>
                <a:latin typeface="Arial"/>
                <a:cs typeface="Arial"/>
              </a:rPr>
              <a:t>TV</a:t>
            </a:r>
            <a:r>
              <a:rPr dirty="0" sz="1050" spc="-25">
                <a:solidFill>
                  <a:srgbClr val="FFFFFF"/>
                </a:solidFill>
                <a:latin typeface="Arial"/>
                <a:cs typeface="Arial"/>
              </a:rPr>
              <a:t> has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shown</a:t>
            </a:r>
            <a:r>
              <a:rPr dirty="0" sz="105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its</a:t>
            </a:r>
            <a:r>
              <a:rPr dirty="0" sz="105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ability</a:t>
            </a:r>
            <a:r>
              <a:rPr dirty="0" sz="1050" spc="-15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to</a:t>
            </a:r>
            <a:r>
              <a:rPr dirty="0" sz="1050" spc="10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drive</a:t>
            </a:r>
            <a:r>
              <a:rPr dirty="0" sz="1050" spc="-20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brand</a:t>
            </a:r>
            <a:r>
              <a:rPr dirty="0" sz="1050" spc="65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FFE600"/>
                </a:solidFill>
                <a:latin typeface="Arial"/>
                <a:cs typeface="Arial"/>
              </a:rPr>
              <a:t>results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1596008" y="4993008"/>
            <a:ext cx="2912110" cy="845185"/>
            <a:chOff x="1596008" y="4993008"/>
            <a:chExt cx="2912110" cy="845185"/>
          </a:xfrm>
        </p:grpSpPr>
        <p:sp>
          <p:nvSpPr>
            <p:cNvPr id="20" name="object 20" descr=""/>
            <p:cNvSpPr/>
            <p:nvPr/>
          </p:nvSpPr>
          <p:spPr>
            <a:xfrm>
              <a:off x="1605533" y="5002533"/>
              <a:ext cx="2893060" cy="826135"/>
            </a:xfrm>
            <a:custGeom>
              <a:avLst/>
              <a:gdLst/>
              <a:ahLst/>
              <a:cxnLst/>
              <a:rect l="l" t="t" r="r" b="b"/>
              <a:pathLst>
                <a:path w="2893060" h="826135">
                  <a:moveTo>
                    <a:pt x="2754884" y="0"/>
                  </a:moveTo>
                  <a:lnTo>
                    <a:pt x="137668" y="0"/>
                  </a:lnTo>
                  <a:lnTo>
                    <a:pt x="94153" y="7018"/>
                  </a:lnTo>
                  <a:lnTo>
                    <a:pt x="56361" y="26561"/>
                  </a:lnTo>
                  <a:lnTo>
                    <a:pt x="26561" y="56361"/>
                  </a:lnTo>
                  <a:lnTo>
                    <a:pt x="7018" y="94153"/>
                  </a:lnTo>
                  <a:lnTo>
                    <a:pt x="0" y="137667"/>
                  </a:lnTo>
                  <a:lnTo>
                    <a:pt x="0" y="688327"/>
                  </a:lnTo>
                  <a:lnTo>
                    <a:pt x="7018" y="731843"/>
                  </a:lnTo>
                  <a:lnTo>
                    <a:pt x="26561" y="769637"/>
                  </a:lnTo>
                  <a:lnTo>
                    <a:pt x="56361" y="799442"/>
                  </a:lnTo>
                  <a:lnTo>
                    <a:pt x="94153" y="818988"/>
                  </a:lnTo>
                  <a:lnTo>
                    <a:pt x="137668" y="826007"/>
                  </a:lnTo>
                  <a:lnTo>
                    <a:pt x="2754884" y="826007"/>
                  </a:lnTo>
                  <a:lnTo>
                    <a:pt x="2798398" y="818988"/>
                  </a:lnTo>
                  <a:lnTo>
                    <a:pt x="2836190" y="799442"/>
                  </a:lnTo>
                  <a:lnTo>
                    <a:pt x="2865990" y="769637"/>
                  </a:lnTo>
                  <a:lnTo>
                    <a:pt x="2885533" y="731843"/>
                  </a:lnTo>
                  <a:lnTo>
                    <a:pt x="2892552" y="688327"/>
                  </a:lnTo>
                  <a:lnTo>
                    <a:pt x="2892552" y="137667"/>
                  </a:lnTo>
                  <a:lnTo>
                    <a:pt x="2885533" y="94153"/>
                  </a:lnTo>
                  <a:lnTo>
                    <a:pt x="2865990" y="56361"/>
                  </a:lnTo>
                  <a:lnTo>
                    <a:pt x="2836190" y="26561"/>
                  </a:lnTo>
                  <a:lnTo>
                    <a:pt x="2798398" y="7018"/>
                  </a:lnTo>
                  <a:lnTo>
                    <a:pt x="2754884" y="0"/>
                  </a:lnTo>
                  <a:close/>
                </a:path>
              </a:pathLst>
            </a:custGeom>
            <a:solidFill>
              <a:srgbClr val="1F1A6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605533" y="5002533"/>
              <a:ext cx="2893060" cy="826135"/>
            </a:xfrm>
            <a:custGeom>
              <a:avLst/>
              <a:gdLst/>
              <a:ahLst/>
              <a:cxnLst/>
              <a:rect l="l" t="t" r="r" b="b"/>
              <a:pathLst>
                <a:path w="2893060" h="826135">
                  <a:moveTo>
                    <a:pt x="0" y="137667"/>
                  </a:moveTo>
                  <a:lnTo>
                    <a:pt x="7018" y="94153"/>
                  </a:lnTo>
                  <a:lnTo>
                    <a:pt x="26561" y="56361"/>
                  </a:lnTo>
                  <a:lnTo>
                    <a:pt x="56361" y="26561"/>
                  </a:lnTo>
                  <a:lnTo>
                    <a:pt x="94153" y="7018"/>
                  </a:lnTo>
                  <a:lnTo>
                    <a:pt x="137668" y="0"/>
                  </a:lnTo>
                  <a:lnTo>
                    <a:pt x="2754884" y="0"/>
                  </a:lnTo>
                  <a:lnTo>
                    <a:pt x="2798398" y="7018"/>
                  </a:lnTo>
                  <a:lnTo>
                    <a:pt x="2836190" y="26561"/>
                  </a:lnTo>
                  <a:lnTo>
                    <a:pt x="2865990" y="56361"/>
                  </a:lnTo>
                  <a:lnTo>
                    <a:pt x="2885533" y="94153"/>
                  </a:lnTo>
                  <a:lnTo>
                    <a:pt x="2892552" y="137667"/>
                  </a:lnTo>
                  <a:lnTo>
                    <a:pt x="2892552" y="688327"/>
                  </a:lnTo>
                  <a:lnTo>
                    <a:pt x="2885533" y="731843"/>
                  </a:lnTo>
                  <a:lnTo>
                    <a:pt x="2865990" y="769637"/>
                  </a:lnTo>
                  <a:lnTo>
                    <a:pt x="2836190" y="799442"/>
                  </a:lnTo>
                  <a:lnTo>
                    <a:pt x="2798398" y="818988"/>
                  </a:lnTo>
                  <a:lnTo>
                    <a:pt x="2754884" y="826007"/>
                  </a:lnTo>
                  <a:lnTo>
                    <a:pt x="137668" y="826007"/>
                  </a:lnTo>
                  <a:lnTo>
                    <a:pt x="94153" y="818988"/>
                  </a:lnTo>
                  <a:lnTo>
                    <a:pt x="56361" y="799442"/>
                  </a:lnTo>
                  <a:lnTo>
                    <a:pt x="26561" y="769637"/>
                  </a:lnTo>
                  <a:lnTo>
                    <a:pt x="7018" y="731843"/>
                  </a:lnTo>
                  <a:lnTo>
                    <a:pt x="0" y="688327"/>
                  </a:lnTo>
                  <a:lnTo>
                    <a:pt x="0" y="137667"/>
                  </a:lnTo>
                  <a:close/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1759462" y="5035868"/>
            <a:ext cx="2583180" cy="7461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635">
              <a:lnSpc>
                <a:spcPts val="1920"/>
              </a:lnSpc>
              <a:spcBef>
                <a:spcPts val="95"/>
              </a:spcBef>
            </a:pPr>
            <a:r>
              <a:rPr dirty="0" u="sng" sz="16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Inclusivity</a:t>
            </a:r>
            <a:endParaRPr sz="1600">
              <a:latin typeface="Arial"/>
              <a:cs typeface="Arial"/>
            </a:endParaRPr>
          </a:p>
          <a:p>
            <a:pPr algn="ctr" marL="12700" marR="5080">
              <a:lnSpc>
                <a:spcPct val="99000"/>
              </a:lnSpc>
              <a:spcBef>
                <a:spcPts val="10"/>
              </a:spcBef>
            </a:pP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Enhanced</a:t>
            </a:r>
            <a:r>
              <a:rPr dirty="0" sz="1050" spc="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targeting</a:t>
            </a:r>
            <a:r>
              <a:rPr dirty="0" sz="1050" spc="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capabilities</a:t>
            </a:r>
            <a:r>
              <a:rPr dirty="0" sz="105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FFFFFF"/>
                </a:solidFill>
                <a:latin typeface="Arial"/>
                <a:cs typeface="Arial"/>
              </a:rPr>
              <a:t>through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advanced</a:t>
            </a:r>
            <a:r>
              <a:rPr dirty="0" sz="1050" spc="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spc="-35">
                <a:solidFill>
                  <a:srgbClr val="FFFFFF"/>
                </a:solidFill>
                <a:latin typeface="Arial"/>
                <a:cs typeface="Arial"/>
              </a:rPr>
              <a:t>TV</a:t>
            </a:r>
            <a:r>
              <a:rPr dirty="0" sz="105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solutions</a:t>
            </a:r>
            <a:r>
              <a:rPr dirty="0" sz="105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creates</a:t>
            </a:r>
            <a:r>
              <a:rPr dirty="0" sz="105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FFE600"/>
                </a:solidFill>
                <a:latin typeface="Arial"/>
                <a:cs typeface="Arial"/>
              </a:rPr>
              <a:t>efficiencies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which lowers</a:t>
            </a:r>
            <a:r>
              <a:rPr dirty="0" sz="1050" spc="-5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the</a:t>
            </a:r>
            <a:r>
              <a:rPr dirty="0" sz="1050" spc="10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traditional</a:t>
            </a:r>
            <a:r>
              <a:rPr dirty="0" sz="1050" spc="5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cost</a:t>
            </a:r>
            <a:r>
              <a:rPr dirty="0" sz="1050" spc="-10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of</a:t>
            </a:r>
            <a:r>
              <a:rPr dirty="0" sz="1050" spc="5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 spc="-20">
                <a:solidFill>
                  <a:srgbClr val="FFE600"/>
                </a:solidFill>
                <a:latin typeface="Arial"/>
                <a:cs typeface="Arial"/>
              </a:rPr>
              <a:t>entry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23" name="object 23" descr=""/>
          <p:cNvGrpSpPr/>
          <p:nvPr/>
        </p:nvGrpSpPr>
        <p:grpSpPr>
          <a:xfrm>
            <a:off x="91821" y="3075816"/>
            <a:ext cx="2912110" cy="845185"/>
            <a:chOff x="91821" y="3075816"/>
            <a:chExt cx="2912110" cy="845185"/>
          </a:xfrm>
        </p:grpSpPr>
        <p:sp>
          <p:nvSpPr>
            <p:cNvPr id="24" name="object 24" descr=""/>
            <p:cNvSpPr/>
            <p:nvPr/>
          </p:nvSpPr>
          <p:spPr>
            <a:xfrm>
              <a:off x="101346" y="3085341"/>
              <a:ext cx="2893060" cy="826135"/>
            </a:xfrm>
            <a:custGeom>
              <a:avLst/>
              <a:gdLst/>
              <a:ahLst/>
              <a:cxnLst/>
              <a:rect l="l" t="t" r="r" b="b"/>
              <a:pathLst>
                <a:path w="2893060" h="826135">
                  <a:moveTo>
                    <a:pt x="2754884" y="0"/>
                  </a:moveTo>
                  <a:lnTo>
                    <a:pt x="137668" y="0"/>
                  </a:lnTo>
                  <a:lnTo>
                    <a:pt x="94153" y="7018"/>
                  </a:lnTo>
                  <a:lnTo>
                    <a:pt x="56361" y="26561"/>
                  </a:lnTo>
                  <a:lnTo>
                    <a:pt x="26561" y="56361"/>
                  </a:lnTo>
                  <a:lnTo>
                    <a:pt x="7018" y="94153"/>
                  </a:lnTo>
                  <a:lnTo>
                    <a:pt x="0" y="137667"/>
                  </a:lnTo>
                  <a:lnTo>
                    <a:pt x="0" y="688327"/>
                  </a:lnTo>
                  <a:lnTo>
                    <a:pt x="7018" y="731843"/>
                  </a:lnTo>
                  <a:lnTo>
                    <a:pt x="26561" y="769637"/>
                  </a:lnTo>
                  <a:lnTo>
                    <a:pt x="56361" y="799442"/>
                  </a:lnTo>
                  <a:lnTo>
                    <a:pt x="94153" y="818988"/>
                  </a:lnTo>
                  <a:lnTo>
                    <a:pt x="137668" y="826007"/>
                  </a:lnTo>
                  <a:lnTo>
                    <a:pt x="2754884" y="826007"/>
                  </a:lnTo>
                  <a:lnTo>
                    <a:pt x="2798398" y="818988"/>
                  </a:lnTo>
                  <a:lnTo>
                    <a:pt x="2836190" y="799442"/>
                  </a:lnTo>
                  <a:lnTo>
                    <a:pt x="2865990" y="769637"/>
                  </a:lnTo>
                  <a:lnTo>
                    <a:pt x="2885533" y="731843"/>
                  </a:lnTo>
                  <a:lnTo>
                    <a:pt x="2892552" y="688327"/>
                  </a:lnTo>
                  <a:lnTo>
                    <a:pt x="2892552" y="137667"/>
                  </a:lnTo>
                  <a:lnTo>
                    <a:pt x="2885533" y="94153"/>
                  </a:lnTo>
                  <a:lnTo>
                    <a:pt x="2865990" y="56361"/>
                  </a:lnTo>
                  <a:lnTo>
                    <a:pt x="2836190" y="26561"/>
                  </a:lnTo>
                  <a:lnTo>
                    <a:pt x="2798398" y="7018"/>
                  </a:lnTo>
                  <a:lnTo>
                    <a:pt x="2754884" y="0"/>
                  </a:lnTo>
                  <a:close/>
                </a:path>
              </a:pathLst>
            </a:custGeom>
            <a:solidFill>
              <a:srgbClr val="1F1A6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101346" y="3085341"/>
              <a:ext cx="2893060" cy="826135"/>
            </a:xfrm>
            <a:custGeom>
              <a:avLst/>
              <a:gdLst/>
              <a:ahLst/>
              <a:cxnLst/>
              <a:rect l="l" t="t" r="r" b="b"/>
              <a:pathLst>
                <a:path w="2893060" h="826135">
                  <a:moveTo>
                    <a:pt x="0" y="137667"/>
                  </a:moveTo>
                  <a:lnTo>
                    <a:pt x="7018" y="94153"/>
                  </a:lnTo>
                  <a:lnTo>
                    <a:pt x="26561" y="56361"/>
                  </a:lnTo>
                  <a:lnTo>
                    <a:pt x="56361" y="26561"/>
                  </a:lnTo>
                  <a:lnTo>
                    <a:pt x="94153" y="7018"/>
                  </a:lnTo>
                  <a:lnTo>
                    <a:pt x="137668" y="0"/>
                  </a:lnTo>
                  <a:lnTo>
                    <a:pt x="2754884" y="0"/>
                  </a:lnTo>
                  <a:lnTo>
                    <a:pt x="2798398" y="7018"/>
                  </a:lnTo>
                  <a:lnTo>
                    <a:pt x="2836190" y="26561"/>
                  </a:lnTo>
                  <a:lnTo>
                    <a:pt x="2865990" y="56361"/>
                  </a:lnTo>
                  <a:lnTo>
                    <a:pt x="2885533" y="94153"/>
                  </a:lnTo>
                  <a:lnTo>
                    <a:pt x="2892552" y="137667"/>
                  </a:lnTo>
                  <a:lnTo>
                    <a:pt x="2892552" y="688327"/>
                  </a:lnTo>
                  <a:lnTo>
                    <a:pt x="2885533" y="731843"/>
                  </a:lnTo>
                  <a:lnTo>
                    <a:pt x="2865990" y="769637"/>
                  </a:lnTo>
                  <a:lnTo>
                    <a:pt x="2836190" y="799442"/>
                  </a:lnTo>
                  <a:lnTo>
                    <a:pt x="2798398" y="818988"/>
                  </a:lnTo>
                  <a:lnTo>
                    <a:pt x="2754884" y="826007"/>
                  </a:lnTo>
                  <a:lnTo>
                    <a:pt x="137668" y="826007"/>
                  </a:lnTo>
                  <a:lnTo>
                    <a:pt x="94153" y="818988"/>
                  </a:lnTo>
                  <a:lnTo>
                    <a:pt x="56361" y="799442"/>
                  </a:lnTo>
                  <a:lnTo>
                    <a:pt x="26561" y="769637"/>
                  </a:lnTo>
                  <a:lnTo>
                    <a:pt x="7018" y="731843"/>
                  </a:lnTo>
                  <a:lnTo>
                    <a:pt x="0" y="688327"/>
                  </a:lnTo>
                  <a:lnTo>
                    <a:pt x="0" y="137667"/>
                  </a:lnTo>
                  <a:close/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271821" y="3118639"/>
            <a:ext cx="2550160" cy="7461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635">
              <a:lnSpc>
                <a:spcPts val="1920"/>
              </a:lnSpc>
              <a:spcBef>
                <a:spcPts val="95"/>
              </a:spcBef>
            </a:pPr>
            <a:r>
              <a:rPr dirty="0" u="sng" sz="16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Storytelling</a:t>
            </a:r>
            <a:endParaRPr sz="1600">
              <a:latin typeface="Arial"/>
              <a:cs typeface="Arial"/>
            </a:endParaRPr>
          </a:p>
          <a:p>
            <a:pPr algn="ctr" marL="12700" marR="5080" indent="-635">
              <a:lnSpc>
                <a:spcPct val="99000"/>
              </a:lnSpc>
              <a:spcBef>
                <a:spcPts val="10"/>
              </a:spcBef>
            </a:pP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Sight,</a:t>
            </a:r>
            <a:r>
              <a:rPr dirty="0" sz="1050" spc="-55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sound</a:t>
            </a:r>
            <a:r>
              <a:rPr dirty="0" sz="1050" spc="30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and</a:t>
            </a:r>
            <a:r>
              <a:rPr dirty="0" sz="1050" spc="30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motion</a:t>
            </a:r>
            <a:r>
              <a:rPr dirty="0" sz="1050" spc="-30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05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05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spc="-35">
                <a:solidFill>
                  <a:srgbClr val="FFFFFF"/>
                </a:solidFill>
                <a:latin typeface="Arial"/>
                <a:cs typeface="Arial"/>
              </a:rPr>
              <a:t>TV</a:t>
            </a:r>
            <a:r>
              <a:rPr dirty="0" sz="10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dirty="0" sz="105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spc="-25">
                <a:solidFill>
                  <a:srgbClr val="FFFFFF"/>
                </a:solidFill>
                <a:latin typeface="Arial"/>
                <a:cs typeface="Arial"/>
              </a:rPr>
              <a:t>can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convey</a:t>
            </a:r>
            <a:r>
              <a:rPr dirty="0" sz="105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strong</a:t>
            </a:r>
            <a:r>
              <a:rPr dirty="0" sz="1050" spc="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brand</a:t>
            </a:r>
            <a:r>
              <a:rPr dirty="0" sz="1050" spc="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identity</a:t>
            </a:r>
            <a:r>
              <a:rPr dirty="0" sz="105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050" spc="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FFFFFF"/>
                </a:solidFill>
                <a:latin typeface="Arial"/>
                <a:cs typeface="Arial"/>
              </a:rPr>
              <a:t>increase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consumer</a:t>
            </a:r>
            <a:r>
              <a:rPr dirty="0" sz="1050" spc="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FFFFFF"/>
                </a:solidFill>
                <a:latin typeface="Arial"/>
                <a:cs typeface="Arial"/>
              </a:rPr>
              <a:t>engagement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27" name="object 27" descr=""/>
          <p:cNvGrpSpPr/>
          <p:nvPr/>
        </p:nvGrpSpPr>
        <p:grpSpPr>
          <a:xfrm>
            <a:off x="4640960" y="4986912"/>
            <a:ext cx="2912110" cy="845185"/>
            <a:chOff x="4640960" y="4986912"/>
            <a:chExt cx="2912110" cy="845185"/>
          </a:xfrm>
        </p:grpSpPr>
        <p:sp>
          <p:nvSpPr>
            <p:cNvPr id="28" name="object 28" descr=""/>
            <p:cNvSpPr/>
            <p:nvPr/>
          </p:nvSpPr>
          <p:spPr>
            <a:xfrm>
              <a:off x="4650485" y="4996437"/>
              <a:ext cx="2893060" cy="826135"/>
            </a:xfrm>
            <a:custGeom>
              <a:avLst/>
              <a:gdLst/>
              <a:ahLst/>
              <a:cxnLst/>
              <a:rect l="l" t="t" r="r" b="b"/>
              <a:pathLst>
                <a:path w="2893059" h="826135">
                  <a:moveTo>
                    <a:pt x="2754884" y="0"/>
                  </a:moveTo>
                  <a:lnTo>
                    <a:pt x="137668" y="0"/>
                  </a:lnTo>
                  <a:lnTo>
                    <a:pt x="94153" y="7018"/>
                  </a:lnTo>
                  <a:lnTo>
                    <a:pt x="56361" y="26561"/>
                  </a:lnTo>
                  <a:lnTo>
                    <a:pt x="26561" y="56361"/>
                  </a:lnTo>
                  <a:lnTo>
                    <a:pt x="7018" y="94153"/>
                  </a:lnTo>
                  <a:lnTo>
                    <a:pt x="0" y="137668"/>
                  </a:lnTo>
                  <a:lnTo>
                    <a:pt x="0" y="688327"/>
                  </a:lnTo>
                  <a:lnTo>
                    <a:pt x="7018" y="731843"/>
                  </a:lnTo>
                  <a:lnTo>
                    <a:pt x="26561" y="769637"/>
                  </a:lnTo>
                  <a:lnTo>
                    <a:pt x="56361" y="799442"/>
                  </a:lnTo>
                  <a:lnTo>
                    <a:pt x="94153" y="818988"/>
                  </a:lnTo>
                  <a:lnTo>
                    <a:pt x="137668" y="826008"/>
                  </a:lnTo>
                  <a:lnTo>
                    <a:pt x="2754884" y="826008"/>
                  </a:lnTo>
                  <a:lnTo>
                    <a:pt x="2798398" y="818988"/>
                  </a:lnTo>
                  <a:lnTo>
                    <a:pt x="2836190" y="799442"/>
                  </a:lnTo>
                  <a:lnTo>
                    <a:pt x="2865990" y="769637"/>
                  </a:lnTo>
                  <a:lnTo>
                    <a:pt x="2885533" y="731843"/>
                  </a:lnTo>
                  <a:lnTo>
                    <a:pt x="2892552" y="688327"/>
                  </a:lnTo>
                  <a:lnTo>
                    <a:pt x="2892552" y="137668"/>
                  </a:lnTo>
                  <a:lnTo>
                    <a:pt x="2885533" y="94153"/>
                  </a:lnTo>
                  <a:lnTo>
                    <a:pt x="2865990" y="56361"/>
                  </a:lnTo>
                  <a:lnTo>
                    <a:pt x="2836190" y="26561"/>
                  </a:lnTo>
                  <a:lnTo>
                    <a:pt x="2798398" y="7018"/>
                  </a:lnTo>
                  <a:lnTo>
                    <a:pt x="2754884" y="0"/>
                  </a:lnTo>
                  <a:close/>
                </a:path>
              </a:pathLst>
            </a:custGeom>
            <a:solidFill>
              <a:srgbClr val="1F1A6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4650485" y="4996437"/>
              <a:ext cx="2893060" cy="826135"/>
            </a:xfrm>
            <a:custGeom>
              <a:avLst/>
              <a:gdLst/>
              <a:ahLst/>
              <a:cxnLst/>
              <a:rect l="l" t="t" r="r" b="b"/>
              <a:pathLst>
                <a:path w="2893059" h="826135">
                  <a:moveTo>
                    <a:pt x="0" y="137668"/>
                  </a:moveTo>
                  <a:lnTo>
                    <a:pt x="7018" y="94153"/>
                  </a:lnTo>
                  <a:lnTo>
                    <a:pt x="26561" y="56361"/>
                  </a:lnTo>
                  <a:lnTo>
                    <a:pt x="56361" y="26561"/>
                  </a:lnTo>
                  <a:lnTo>
                    <a:pt x="94153" y="7018"/>
                  </a:lnTo>
                  <a:lnTo>
                    <a:pt x="137668" y="0"/>
                  </a:lnTo>
                  <a:lnTo>
                    <a:pt x="2754884" y="0"/>
                  </a:lnTo>
                  <a:lnTo>
                    <a:pt x="2798398" y="7018"/>
                  </a:lnTo>
                  <a:lnTo>
                    <a:pt x="2836190" y="26561"/>
                  </a:lnTo>
                  <a:lnTo>
                    <a:pt x="2865990" y="56361"/>
                  </a:lnTo>
                  <a:lnTo>
                    <a:pt x="2885533" y="94153"/>
                  </a:lnTo>
                  <a:lnTo>
                    <a:pt x="2892552" y="137668"/>
                  </a:lnTo>
                  <a:lnTo>
                    <a:pt x="2892552" y="688327"/>
                  </a:lnTo>
                  <a:lnTo>
                    <a:pt x="2885533" y="731843"/>
                  </a:lnTo>
                  <a:lnTo>
                    <a:pt x="2865990" y="769637"/>
                  </a:lnTo>
                  <a:lnTo>
                    <a:pt x="2836190" y="799442"/>
                  </a:lnTo>
                  <a:lnTo>
                    <a:pt x="2798398" y="818988"/>
                  </a:lnTo>
                  <a:lnTo>
                    <a:pt x="2754884" y="826008"/>
                  </a:lnTo>
                  <a:lnTo>
                    <a:pt x="137668" y="826008"/>
                  </a:lnTo>
                  <a:lnTo>
                    <a:pt x="94153" y="818988"/>
                  </a:lnTo>
                  <a:lnTo>
                    <a:pt x="56361" y="799442"/>
                  </a:lnTo>
                  <a:lnTo>
                    <a:pt x="26561" y="769637"/>
                  </a:lnTo>
                  <a:lnTo>
                    <a:pt x="7018" y="731843"/>
                  </a:lnTo>
                  <a:lnTo>
                    <a:pt x="0" y="688327"/>
                  </a:lnTo>
                  <a:lnTo>
                    <a:pt x="0" y="137668"/>
                  </a:lnTo>
                  <a:close/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 descr=""/>
          <p:cNvSpPr txBox="1"/>
          <p:nvPr/>
        </p:nvSpPr>
        <p:spPr>
          <a:xfrm>
            <a:off x="4790783" y="5029883"/>
            <a:ext cx="2610485" cy="7461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905">
              <a:lnSpc>
                <a:spcPts val="1920"/>
              </a:lnSpc>
              <a:spcBef>
                <a:spcPts val="95"/>
              </a:spcBef>
            </a:pPr>
            <a:r>
              <a:rPr dirty="0" u="sng" sz="16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Halo</a:t>
            </a:r>
            <a:r>
              <a:rPr dirty="0" u="sng" sz="1600" spc="-3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Effect</a:t>
            </a:r>
            <a:endParaRPr sz="1600">
              <a:latin typeface="Arial"/>
              <a:cs typeface="Arial"/>
            </a:endParaRPr>
          </a:p>
          <a:p>
            <a:pPr algn="ctr" marL="12700" marR="5080" indent="1270">
              <a:lnSpc>
                <a:spcPct val="99000"/>
              </a:lnSpc>
              <a:spcBef>
                <a:spcPts val="10"/>
              </a:spcBef>
            </a:pPr>
            <a:r>
              <a:rPr dirty="0" sz="1050" spc="-35">
                <a:solidFill>
                  <a:srgbClr val="FFFFFF"/>
                </a:solidFill>
                <a:latin typeface="Arial"/>
                <a:cs typeface="Arial"/>
              </a:rPr>
              <a:t>TV</a:t>
            </a:r>
            <a:r>
              <a:rPr dirty="0" sz="105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significantly</a:t>
            </a:r>
            <a:r>
              <a:rPr dirty="0" sz="105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improves</a:t>
            </a:r>
            <a:r>
              <a:rPr dirty="0" sz="1050" spc="5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the</a:t>
            </a:r>
            <a:r>
              <a:rPr dirty="0" sz="1050" spc="35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FFE600"/>
                </a:solidFill>
                <a:latin typeface="Arial"/>
                <a:cs typeface="Arial"/>
              </a:rPr>
              <a:t>performance </a:t>
            </a:r>
            <a:r>
              <a:rPr dirty="0" sz="1050">
                <a:solidFill>
                  <a:srgbClr val="FFE600"/>
                </a:solidFill>
                <a:latin typeface="Arial"/>
                <a:cs typeface="Arial"/>
              </a:rPr>
              <a:t>and</a:t>
            </a:r>
            <a:r>
              <a:rPr dirty="0" sz="1050" spc="55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FFE600"/>
                </a:solidFill>
                <a:latin typeface="Arial"/>
                <a:cs typeface="Arial"/>
              </a:rPr>
              <a:t>ROI</a:t>
            </a:r>
            <a:r>
              <a:rPr dirty="0" sz="1050" spc="-20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of all</a:t>
            </a:r>
            <a:r>
              <a:rPr dirty="0" sz="105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other digital</a:t>
            </a:r>
            <a:r>
              <a:rPr dirty="0" sz="105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channels</a:t>
            </a:r>
            <a:r>
              <a:rPr dirty="0" sz="105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dirty="0" sz="105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spc="-20">
                <a:solidFill>
                  <a:srgbClr val="FFFFFF"/>
                </a:solidFill>
                <a:latin typeface="Arial"/>
                <a:cs typeface="Arial"/>
              </a:rPr>
              <a:t>well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dirty="0" sz="105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05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brand’s</a:t>
            </a:r>
            <a:r>
              <a:rPr dirty="0" sz="105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online</a:t>
            </a:r>
            <a:r>
              <a:rPr dirty="0" sz="105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FFFFFF"/>
                </a:solidFill>
                <a:latin typeface="Arial"/>
                <a:cs typeface="Arial"/>
              </a:rPr>
              <a:t>platforms</a:t>
            </a:r>
            <a:endParaRPr sz="1050">
              <a:latin typeface="Arial"/>
              <a:cs typeface="Arial"/>
            </a:endParaRPr>
          </a:p>
        </p:txBody>
      </p:sp>
      <p:pic>
        <p:nvPicPr>
          <p:cNvPr id="31" name="object 3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14800" y="2095500"/>
            <a:ext cx="905255" cy="905255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50607" y="2095500"/>
            <a:ext cx="905255" cy="905255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180318" y="2095500"/>
            <a:ext cx="905255" cy="905255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691371" y="3989832"/>
            <a:ext cx="905255" cy="905255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98419" y="3997451"/>
            <a:ext cx="905255" cy="905255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94232" y="2081783"/>
            <a:ext cx="905255" cy="905255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643372" y="3991355"/>
            <a:ext cx="905255" cy="905255"/>
          </a:xfrm>
          <a:prstGeom prst="rect">
            <a:avLst/>
          </a:prstGeom>
        </p:spPr>
      </p:pic>
      <p:grpSp>
        <p:nvGrpSpPr>
          <p:cNvPr id="38" name="object 38" descr=""/>
          <p:cNvGrpSpPr/>
          <p:nvPr/>
        </p:nvGrpSpPr>
        <p:grpSpPr>
          <a:xfrm>
            <a:off x="-4762" y="6132385"/>
            <a:ext cx="12201525" cy="287020"/>
            <a:chOff x="-4762" y="6132385"/>
            <a:chExt cx="12201525" cy="287020"/>
          </a:xfrm>
        </p:grpSpPr>
        <p:sp>
          <p:nvSpPr>
            <p:cNvPr id="39" name="object 39" descr=""/>
            <p:cNvSpPr/>
            <p:nvPr/>
          </p:nvSpPr>
          <p:spPr>
            <a:xfrm>
              <a:off x="0" y="6137147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12192000" y="0"/>
                  </a:moveTo>
                  <a:lnTo>
                    <a:pt x="0" y="0"/>
                  </a:lnTo>
                  <a:lnTo>
                    <a:pt x="0" y="277367"/>
                  </a:lnTo>
                  <a:lnTo>
                    <a:pt x="12192000" y="27736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0" y="6137147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0" y="0"/>
                  </a:moveTo>
                  <a:lnTo>
                    <a:pt x="12192000" y="0"/>
                  </a:lnTo>
                </a:path>
                <a:path w="12192000" h="277495">
                  <a:moveTo>
                    <a:pt x="12192000" y="277367"/>
                  </a:moveTo>
                  <a:lnTo>
                    <a:pt x="0" y="277367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1" name="object 41" descr=""/>
          <p:cNvSpPr/>
          <p:nvPr/>
        </p:nvSpPr>
        <p:spPr>
          <a:xfrm>
            <a:off x="761" y="761"/>
            <a:ext cx="2598420" cy="262255"/>
          </a:xfrm>
          <a:custGeom>
            <a:avLst/>
            <a:gdLst/>
            <a:ahLst/>
            <a:cxnLst/>
            <a:rect l="l" t="t" r="r" b="b"/>
            <a:pathLst>
              <a:path w="2598420" h="262255">
                <a:moveTo>
                  <a:pt x="2598420" y="0"/>
                </a:moveTo>
                <a:lnTo>
                  <a:pt x="0" y="0"/>
                </a:lnTo>
                <a:lnTo>
                  <a:pt x="0" y="262127"/>
                </a:lnTo>
                <a:lnTo>
                  <a:pt x="2598420" y="262127"/>
                </a:lnTo>
                <a:lnTo>
                  <a:pt x="2598420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 txBox="1"/>
          <p:nvPr/>
        </p:nvSpPr>
        <p:spPr>
          <a:xfrm>
            <a:off x="761" y="761"/>
            <a:ext cx="2598420" cy="262255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32384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254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2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Key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Benefits</a:t>
            </a:r>
            <a:r>
              <a:rPr dirty="0" sz="12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2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45">
                <a:solidFill>
                  <a:srgbClr val="FFFFFF"/>
                </a:solidFill>
                <a:latin typeface="Arial"/>
                <a:cs typeface="Arial"/>
              </a:rPr>
              <a:t>TV</a:t>
            </a:r>
            <a:r>
              <a:rPr dirty="0" sz="12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Campaigns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10377777" y="54492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3045" marR="5080" indent="-220979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TV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4" name="object 44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45" name="object 45" descr="">
              <a:hlinkClick r:id="rId9"/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46" name="object 46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" name="object 47" descr=""/>
          <p:cNvSpPr txBox="1"/>
          <p:nvPr/>
        </p:nvSpPr>
        <p:spPr>
          <a:xfrm>
            <a:off x="3142223" y="6166036"/>
            <a:ext cx="5915660" cy="626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/>
              </a:rPr>
              <a:t>Click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/>
              </a:rPr>
              <a:t>here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/>
              </a:rPr>
              <a:t>download the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/>
              </a:rPr>
              <a:t>full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/>
              </a:rPr>
              <a:t>report,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11"/>
              </a:rPr>
              <a:t>‘Let’s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11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11"/>
              </a:rPr>
              <a:t>Get</a:t>
            </a:r>
            <a:r>
              <a:rPr dirty="0" u="sng" sz="1200" spc="-3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11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11"/>
              </a:rPr>
              <a:t>Down</a:t>
            </a:r>
            <a:r>
              <a:rPr dirty="0" u="sng" sz="1200" spc="-1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11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11"/>
              </a:rPr>
              <a:t>to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11"/>
              </a:rPr>
              <a:t> Business’</a:t>
            </a:r>
            <a:r>
              <a:rPr dirty="0" u="sng" sz="1200" spc="-6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/>
              </a:rPr>
              <a:t>to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/>
              </a:rPr>
              <a:t>learn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11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10"/>
              </a:spcBef>
            </a:pPr>
            <a:endParaRPr sz="1200">
              <a:latin typeface="Arial"/>
              <a:cs typeface="Arial"/>
            </a:endParaRPr>
          </a:p>
          <a:p>
            <a:pPr marL="876935">
              <a:lnSpc>
                <a:spcPct val="100000"/>
              </a:lnSpc>
              <a:spcBef>
                <a:spcPts val="5"/>
              </a:spcBef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234812" y="595683"/>
            <a:ext cx="9737090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Successful</a:t>
            </a:r>
            <a:r>
              <a:rPr dirty="0" sz="2600" spc="-7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brands</a:t>
            </a:r>
            <a:r>
              <a:rPr dirty="0" sz="2600" spc="-5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of</a:t>
            </a:r>
            <a:r>
              <a:rPr dirty="0" sz="2600" spc="-5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all</a:t>
            </a:r>
            <a:r>
              <a:rPr dirty="0" sz="2600" spc="-3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sizes</a:t>
            </a:r>
            <a:r>
              <a:rPr dirty="0" sz="2600" spc="-3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and</a:t>
            </a:r>
            <a:r>
              <a:rPr dirty="0" sz="2600" spc="-5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life</a:t>
            </a:r>
            <a:r>
              <a:rPr dirty="0" sz="2600" spc="-2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stages</a:t>
            </a:r>
            <a:r>
              <a:rPr dirty="0" sz="2600" spc="-4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are</a:t>
            </a:r>
            <a:r>
              <a:rPr dirty="0" sz="2600" spc="-3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F1A61"/>
                </a:solidFill>
                <a:latin typeface="Arial"/>
                <a:cs typeface="Arial"/>
              </a:rPr>
              <a:t>accelerating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their</a:t>
            </a:r>
            <a:r>
              <a:rPr dirty="0" sz="2600" spc="-3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growth</a:t>
            </a:r>
            <a:r>
              <a:rPr dirty="0" sz="2600" spc="-4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by</a:t>
            </a:r>
            <a:r>
              <a:rPr dirty="0" sz="2600" spc="-5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capitalizing</a:t>
            </a:r>
            <a:r>
              <a:rPr dirty="0" sz="26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on</a:t>
            </a:r>
            <a:r>
              <a:rPr dirty="0" sz="2600" spc="-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EC3B8D"/>
                </a:solidFill>
                <a:latin typeface="Arial"/>
                <a:cs typeface="Arial"/>
              </a:rPr>
              <a:t>seven</a:t>
            </a:r>
            <a:r>
              <a:rPr dirty="0" sz="26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EC3B8D"/>
                </a:solidFill>
                <a:latin typeface="Arial"/>
                <a:cs typeface="Arial"/>
              </a:rPr>
              <a:t>key</a:t>
            </a:r>
            <a:r>
              <a:rPr dirty="0" sz="26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EC3B8D"/>
                </a:solidFill>
                <a:latin typeface="Arial"/>
                <a:cs typeface="Arial"/>
              </a:rPr>
              <a:t>benefits</a:t>
            </a:r>
            <a:r>
              <a:rPr dirty="0" sz="2600" spc="-5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EC3B8D"/>
                </a:solidFill>
                <a:latin typeface="Arial"/>
                <a:cs typeface="Arial"/>
              </a:rPr>
              <a:t>of</a:t>
            </a:r>
            <a:r>
              <a:rPr dirty="0" sz="26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2600" spc="-25" b="1">
                <a:solidFill>
                  <a:srgbClr val="EC3B8D"/>
                </a:solidFill>
                <a:latin typeface="Arial"/>
                <a:cs typeface="Arial"/>
              </a:rPr>
              <a:t>TV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3024DE-4834-4F40-858E-5111A048E1EF}"/>
</file>

<file path=customXml/itemProps2.xml><?xml version="1.0" encoding="utf-8"?>
<ds:datastoreItem xmlns:ds="http://schemas.openxmlformats.org/officeDocument/2006/customXml" ds:itemID="{76245A7E-E991-40A0-ACC5-83D4647049B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2024-05-01T17:46:45Z</dcterms:created>
  <dcterms:modified xsi:type="dcterms:W3CDTF">2024-05-01T17:46:45Z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