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jpg"/><Relationship Id="rId12" Type="http://schemas.openxmlformats.org/officeDocument/2006/relationships/image" Target="../media/image6.jpg"/><Relationship Id="rId13" Type="http://schemas.openxmlformats.org/officeDocument/2006/relationships/image" Target="../media/image7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687829"/>
            <a:ext cx="12185650" cy="5170170"/>
          </a:xfrm>
          <a:custGeom>
            <a:avLst/>
            <a:gdLst/>
            <a:ahLst/>
            <a:cxnLst/>
            <a:rect l="l" t="t" r="r" b="b"/>
            <a:pathLst>
              <a:path w="12185650" h="5170170">
                <a:moveTo>
                  <a:pt x="12185142" y="0"/>
                </a:moveTo>
                <a:lnTo>
                  <a:pt x="0" y="0"/>
                </a:lnTo>
                <a:lnTo>
                  <a:pt x="0" y="5170170"/>
                </a:lnTo>
                <a:lnTo>
                  <a:pt x="12185142" y="5170170"/>
                </a:lnTo>
                <a:lnTo>
                  <a:pt x="12185142" y="0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505205" y="2049017"/>
            <a:ext cx="7599045" cy="2078989"/>
          </a:xfrm>
          <a:custGeom>
            <a:avLst/>
            <a:gdLst/>
            <a:ahLst/>
            <a:cxnLst/>
            <a:rect l="l" t="t" r="r" b="b"/>
            <a:pathLst>
              <a:path w="7599045" h="2078989">
                <a:moveTo>
                  <a:pt x="7598664" y="0"/>
                </a:moveTo>
                <a:lnTo>
                  <a:pt x="0" y="0"/>
                </a:lnTo>
                <a:lnTo>
                  <a:pt x="0" y="2078736"/>
                </a:lnTo>
                <a:lnTo>
                  <a:pt x="7598664" y="2078736"/>
                </a:lnTo>
                <a:lnTo>
                  <a:pt x="75986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769608" y="2214371"/>
            <a:ext cx="905254" cy="134873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6760083" y="2204846"/>
            <a:ext cx="924560" cy="1367790"/>
          </a:xfrm>
          <a:custGeom>
            <a:avLst/>
            <a:gdLst/>
            <a:ahLst/>
            <a:cxnLst/>
            <a:rect l="l" t="t" r="r" b="b"/>
            <a:pathLst>
              <a:path w="924559" h="1367789">
                <a:moveTo>
                  <a:pt x="0" y="0"/>
                </a:moveTo>
                <a:lnTo>
                  <a:pt x="924305" y="0"/>
                </a:lnTo>
                <a:lnTo>
                  <a:pt x="924305" y="1367789"/>
                </a:lnTo>
                <a:lnTo>
                  <a:pt x="0" y="1367789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1B13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987296" y="3753611"/>
            <a:ext cx="3327400" cy="307975"/>
          </a:xfrm>
          <a:custGeom>
            <a:avLst/>
            <a:gdLst/>
            <a:ahLst/>
            <a:cxnLst/>
            <a:rect l="l" t="t" r="r" b="b"/>
            <a:pathLst>
              <a:path w="3327400" h="307975">
                <a:moveTo>
                  <a:pt x="922007" y="0"/>
                </a:moveTo>
                <a:lnTo>
                  <a:pt x="0" y="0"/>
                </a:lnTo>
                <a:lnTo>
                  <a:pt x="0" y="307848"/>
                </a:lnTo>
                <a:lnTo>
                  <a:pt x="922007" y="307848"/>
                </a:lnTo>
                <a:lnTo>
                  <a:pt x="922007" y="0"/>
                </a:lnTo>
                <a:close/>
              </a:path>
              <a:path w="3327400" h="307975">
                <a:moveTo>
                  <a:pt x="3326892" y="0"/>
                </a:moveTo>
                <a:lnTo>
                  <a:pt x="2429256" y="0"/>
                </a:lnTo>
                <a:lnTo>
                  <a:pt x="2429256" y="307848"/>
                </a:lnTo>
                <a:lnTo>
                  <a:pt x="3326892" y="307848"/>
                </a:lnTo>
                <a:lnTo>
                  <a:pt x="3326892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997963" y="2234183"/>
            <a:ext cx="899159" cy="1316735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1993201" y="2229421"/>
            <a:ext cx="908685" cy="1326515"/>
          </a:xfrm>
          <a:custGeom>
            <a:avLst/>
            <a:gdLst/>
            <a:ahLst/>
            <a:cxnLst/>
            <a:rect l="l" t="t" r="r" b="b"/>
            <a:pathLst>
              <a:path w="908685" h="1326514">
                <a:moveTo>
                  <a:pt x="0" y="0"/>
                </a:moveTo>
                <a:lnTo>
                  <a:pt x="908685" y="0"/>
                </a:lnTo>
                <a:lnTo>
                  <a:pt x="908685" y="1326261"/>
                </a:lnTo>
                <a:lnTo>
                  <a:pt x="0" y="1326261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821435" y="3753611"/>
            <a:ext cx="922019" cy="307975"/>
          </a:xfrm>
          <a:custGeom>
            <a:avLst/>
            <a:gdLst/>
            <a:ahLst/>
            <a:cxnLst/>
            <a:rect l="l" t="t" r="r" b="b"/>
            <a:pathLst>
              <a:path w="922019" h="307975">
                <a:moveTo>
                  <a:pt x="922019" y="0"/>
                </a:moveTo>
                <a:lnTo>
                  <a:pt x="0" y="0"/>
                </a:lnTo>
                <a:lnTo>
                  <a:pt x="0" y="307848"/>
                </a:lnTo>
                <a:lnTo>
                  <a:pt x="922019" y="307848"/>
                </a:lnTo>
                <a:lnTo>
                  <a:pt x="922019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3180588" y="3753611"/>
            <a:ext cx="922019" cy="307975"/>
          </a:xfrm>
          <a:custGeom>
            <a:avLst/>
            <a:gdLst/>
            <a:ahLst/>
            <a:cxnLst/>
            <a:rect l="l" t="t" r="r" b="b"/>
            <a:pathLst>
              <a:path w="922020" h="307975">
                <a:moveTo>
                  <a:pt x="922019" y="0"/>
                </a:moveTo>
                <a:lnTo>
                  <a:pt x="0" y="0"/>
                </a:lnTo>
                <a:lnTo>
                  <a:pt x="0" y="307848"/>
                </a:lnTo>
                <a:lnTo>
                  <a:pt x="922019" y="307848"/>
                </a:lnTo>
                <a:lnTo>
                  <a:pt x="922019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5" name="bg object 2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32104" y="2234183"/>
            <a:ext cx="897635" cy="1316735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5567172" y="3744467"/>
            <a:ext cx="2108200" cy="317500"/>
          </a:xfrm>
          <a:custGeom>
            <a:avLst/>
            <a:gdLst/>
            <a:ahLst/>
            <a:cxnLst/>
            <a:rect l="l" t="t" r="r" b="b"/>
            <a:pathLst>
              <a:path w="2108200" h="317500">
                <a:moveTo>
                  <a:pt x="922020" y="0"/>
                </a:moveTo>
                <a:lnTo>
                  <a:pt x="0" y="0"/>
                </a:lnTo>
                <a:lnTo>
                  <a:pt x="0" y="307848"/>
                </a:lnTo>
                <a:lnTo>
                  <a:pt x="922020" y="307848"/>
                </a:lnTo>
                <a:lnTo>
                  <a:pt x="922020" y="0"/>
                </a:lnTo>
                <a:close/>
              </a:path>
              <a:path w="2108200" h="317500">
                <a:moveTo>
                  <a:pt x="2107692" y="9144"/>
                </a:moveTo>
                <a:lnTo>
                  <a:pt x="1185672" y="9144"/>
                </a:lnTo>
                <a:lnTo>
                  <a:pt x="1185672" y="316992"/>
                </a:lnTo>
                <a:lnTo>
                  <a:pt x="2107692" y="316992"/>
                </a:lnTo>
                <a:lnTo>
                  <a:pt x="2107692" y="9144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7" name="bg object 2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07719" y="2224658"/>
            <a:ext cx="931544" cy="1335786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83108" y="6519671"/>
            <a:ext cx="11708774" cy="338328"/>
          </a:xfrm>
          <a:prstGeom prst="rect">
            <a:avLst/>
          </a:prstGeom>
        </p:spPr>
      </p:pic>
      <p:sp>
        <p:nvSpPr>
          <p:cNvPr id="29" name="bg object 29"/>
          <p:cNvSpPr/>
          <p:nvPr/>
        </p:nvSpPr>
        <p:spPr>
          <a:xfrm>
            <a:off x="8347709" y="2052066"/>
            <a:ext cx="3369945" cy="2080260"/>
          </a:xfrm>
          <a:custGeom>
            <a:avLst/>
            <a:gdLst/>
            <a:ahLst/>
            <a:cxnLst/>
            <a:rect l="l" t="t" r="r" b="b"/>
            <a:pathLst>
              <a:path w="3369945" h="2080260">
                <a:moveTo>
                  <a:pt x="3369563" y="0"/>
                </a:moveTo>
                <a:lnTo>
                  <a:pt x="0" y="0"/>
                </a:lnTo>
                <a:lnTo>
                  <a:pt x="0" y="2080260"/>
                </a:lnTo>
                <a:lnTo>
                  <a:pt x="3369563" y="2080260"/>
                </a:lnTo>
                <a:lnTo>
                  <a:pt x="33695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0" name="bg object 3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0675619" y="2229612"/>
            <a:ext cx="879346" cy="1324355"/>
          </a:xfrm>
          <a:prstGeom prst="rect">
            <a:avLst/>
          </a:prstGeom>
        </p:spPr>
      </p:pic>
      <p:sp>
        <p:nvSpPr>
          <p:cNvPr id="31" name="bg object 31"/>
          <p:cNvSpPr/>
          <p:nvPr/>
        </p:nvSpPr>
        <p:spPr>
          <a:xfrm>
            <a:off x="10670857" y="2224849"/>
            <a:ext cx="889000" cy="1334135"/>
          </a:xfrm>
          <a:custGeom>
            <a:avLst/>
            <a:gdLst/>
            <a:ahLst/>
            <a:cxnLst/>
            <a:rect l="l" t="t" r="r" b="b"/>
            <a:pathLst>
              <a:path w="889000" h="1334135">
                <a:moveTo>
                  <a:pt x="0" y="0"/>
                </a:moveTo>
                <a:lnTo>
                  <a:pt x="888873" y="0"/>
                </a:lnTo>
                <a:lnTo>
                  <a:pt x="888873" y="1333881"/>
                </a:lnTo>
                <a:lnTo>
                  <a:pt x="0" y="1333881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bg object 32"/>
          <p:cNvSpPr/>
          <p:nvPr/>
        </p:nvSpPr>
        <p:spPr>
          <a:xfrm>
            <a:off x="8575548" y="3753611"/>
            <a:ext cx="3008630" cy="307975"/>
          </a:xfrm>
          <a:custGeom>
            <a:avLst/>
            <a:gdLst/>
            <a:ahLst/>
            <a:cxnLst/>
            <a:rect l="l" t="t" r="r" b="b"/>
            <a:pathLst>
              <a:path w="3008629" h="307975">
                <a:moveTo>
                  <a:pt x="879348" y="0"/>
                </a:moveTo>
                <a:lnTo>
                  <a:pt x="0" y="0"/>
                </a:lnTo>
                <a:lnTo>
                  <a:pt x="0" y="307848"/>
                </a:lnTo>
                <a:lnTo>
                  <a:pt x="879348" y="307848"/>
                </a:lnTo>
                <a:lnTo>
                  <a:pt x="879348" y="0"/>
                </a:lnTo>
                <a:close/>
              </a:path>
              <a:path w="3008629" h="307975">
                <a:moveTo>
                  <a:pt x="3008376" y="0"/>
                </a:moveTo>
                <a:lnTo>
                  <a:pt x="2100072" y="0"/>
                </a:lnTo>
                <a:lnTo>
                  <a:pt x="2100072" y="307848"/>
                </a:lnTo>
                <a:lnTo>
                  <a:pt x="3008376" y="307848"/>
                </a:lnTo>
                <a:lnTo>
                  <a:pt x="3008376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3" name="bg object 3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577071" y="2229612"/>
            <a:ext cx="877823" cy="1324355"/>
          </a:xfrm>
          <a:prstGeom prst="rect">
            <a:avLst/>
          </a:prstGeom>
        </p:spPr>
      </p:pic>
      <p:sp>
        <p:nvSpPr>
          <p:cNvPr id="34" name="bg object 34"/>
          <p:cNvSpPr/>
          <p:nvPr/>
        </p:nvSpPr>
        <p:spPr>
          <a:xfrm>
            <a:off x="8572309" y="2224849"/>
            <a:ext cx="887730" cy="1334135"/>
          </a:xfrm>
          <a:custGeom>
            <a:avLst/>
            <a:gdLst/>
            <a:ahLst/>
            <a:cxnLst/>
            <a:rect l="l" t="t" r="r" b="b"/>
            <a:pathLst>
              <a:path w="887729" h="1334135">
                <a:moveTo>
                  <a:pt x="0" y="0"/>
                </a:moveTo>
                <a:lnTo>
                  <a:pt x="887349" y="0"/>
                </a:lnTo>
                <a:lnTo>
                  <a:pt x="887349" y="1333881"/>
                </a:lnTo>
                <a:lnTo>
                  <a:pt x="0" y="1333881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35" name="bg object 35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614915" y="2229612"/>
            <a:ext cx="888491" cy="1324355"/>
          </a:xfrm>
          <a:prstGeom prst="rect">
            <a:avLst/>
          </a:prstGeom>
        </p:spPr>
      </p:pic>
      <p:sp>
        <p:nvSpPr>
          <p:cNvPr id="36" name="bg object 36"/>
          <p:cNvSpPr/>
          <p:nvPr/>
        </p:nvSpPr>
        <p:spPr>
          <a:xfrm>
            <a:off x="9610153" y="2224849"/>
            <a:ext cx="898525" cy="1334135"/>
          </a:xfrm>
          <a:custGeom>
            <a:avLst/>
            <a:gdLst/>
            <a:ahLst/>
            <a:cxnLst/>
            <a:rect l="l" t="t" r="r" b="b"/>
            <a:pathLst>
              <a:path w="898525" h="1334135">
                <a:moveTo>
                  <a:pt x="0" y="0"/>
                </a:moveTo>
                <a:lnTo>
                  <a:pt x="898017" y="0"/>
                </a:lnTo>
                <a:lnTo>
                  <a:pt x="898017" y="1333881"/>
                </a:lnTo>
                <a:lnTo>
                  <a:pt x="0" y="1333881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bg object 37"/>
          <p:cNvSpPr/>
          <p:nvPr/>
        </p:nvSpPr>
        <p:spPr>
          <a:xfrm>
            <a:off x="9622535" y="3753611"/>
            <a:ext cx="881380" cy="307975"/>
          </a:xfrm>
          <a:custGeom>
            <a:avLst/>
            <a:gdLst/>
            <a:ahLst/>
            <a:cxnLst/>
            <a:rect l="l" t="t" r="r" b="b"/>
            <a:pathLst>
              <a:path w="881379" h="307975">
                <a:moveTo>
                  <a:pt x="880872" y="0"/>
                </a:moveTo>
                <a:lnTo>
                  <a:pt x="0" y="0"/>
                </a:lnTo>
                <a:lnTo>
                  <a:pt x="0" y="307848"/>
                </a:lnTo>
                <a:lnTo>
                  <a:pt x="880872" y="307848"/>
                </a:lnTo>
                <a:lnTo>
                  <a:pt x="880872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jpg"/><Relationship Id="rId7" Type="http://schemas.openxmlformats.org/officeDocument/2006/relationships/image" Target="../media/image13.jpg"/><Relationship Id="rId8" Type="http://schemas.openxmlformats.org/officeDocument/2006/relationships/image" Target="../media/image14.jpg"/><Relationship Id="rId9" Type="http://schemas.openxmlformats.org/officeDocument/2006/relationships/hyperlink" Target="https://thevab.com/insight/cinema-15-reasons?utm_source=website&amp;utm_medium=resource-center&amp;utm_campaign=grab-n-gos" TargetMode="External"/><Relationship Id="rId10" Type="http://schemas.openxmlformats.org/officeDocument/2006/relationships/hyperlink" Target="https://thevab.com/signin?utm_source=website&amp;utm_medium=resource-center&amp;utm_campaign=grab-n-gos" TargetMode="External"/><Relationship Id="rId11" Type="http://schemas.openxmlformats.org/officeDocument/2006/relationships/image" Target="../media/image15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82453" y="5889706"/>
            <a:ext cx="11297920" cy="345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-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Screendollars Newsletter, based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on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data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from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EntTelligence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(The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Super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Mario Bros.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Movie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–</a:t>
            </a:r>
            <a:r>
              <a:rPr dirty="0" sz="700" spc="-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4/9/23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issue;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Black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Panther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–</a:t>
            </a:r>
            <a:r>
              <a:rPr dirty="0" sz="700" spc="-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11/13//22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issue;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Thor: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Love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&amp;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Thunder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–</a:t>
            </a:r>
            <a:r>
              <a:rPr dirty="0" sz="700" spc="-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7/10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issue;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Avatar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–</a:t>
            </a:r>
            <a:r>
              <a:rPr dirty="0" sz="700" spc="-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12/18/22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issue;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Minions: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Rise</a:t>
            </a:r>
            <a:r>
              <a:rPr dirty="0" sz="700" spc="-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Gru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–</a:t>
            </a:r>
            <a:r>
              <a:rPr dirty="0" sz="700" spc="-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7/3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issue;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Guardians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Galaxy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Vol.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3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–</a:t>
            </a:r>
            <a:r>
              <a:rPr dirty="0" sz="700" spc="-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5/7/23</a:t>
            </a:r>
            <a:r>
              <a:rPr dirty="0" sz="700" spc="5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issue;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Creed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III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–</a:t>
            </a:r>
            <a:r>
              <a:rPr dirty="0" sz="700" spc="-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3/5/23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issue;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Scream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VI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–</a:t>
            </a:r>
            <a:r>
              <a:rPr dirty="0" sz="700" spc="-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3/12/23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issue; M3gan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–</a:t>
            </a:r>
            <a:r>
              <a:rPr dirty="0" sz="700" spc="-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1/8/23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issue). ‘Other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activities’ based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on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MRI-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Simmons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Fall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2022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Doublebase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USA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study,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P18+,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‘concert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/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live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music’ includes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country,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rock,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classical,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R&amp;B/hip-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hop/rap,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music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festivals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or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other.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*The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Super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Mario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Bros.</a:t>
            </a:r>
            <a:r>
              <a:rPr dirty="0" sz="700" spc="5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Movie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reflects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5-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day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opening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weekend,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all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other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movies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reflect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3-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day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opening</a:t>
            </a:r>
            <a:r>
              <a:rPr dirty="0" sz="700" spc="5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weekend.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8338184" y="4496180"/>
            <a:ext cx="3388995" cy="1370330"/>
            <a:chOff x="8338184" y="4496180"/>
            <a:chExt cx="3388995" cy="1370330"/>
          </a:xfrm>
        </p:grpSpPr>
        <p:sp>
          <p:nvSpPr>
            <p:cNvPr id="4" name="object 4" descr=""/>
            <p:cNvSpPr/>
            <p:nvPr/>
          </p:nvSpPr>
          <p:spPr>
            <a:xfrm>
              <a:off x="8347709" y="4505705"/>
              <a:ext cx="3369945" cy="1348740"/>
            </a:xfrm>
            <a:custGeom>
              <a:avLst/>
              <a:gdLst/>
              <a:ahLst/>
              <a:cxnLst/>
              <a:rect l="l" t="t" r="r" b="b"/>
              <a:pathLst>
                <a:path w="3369945" h="1348739">
                  <a:moveTo>
                    <a:pt x="3369563" y="0"/>
                  </a:moveTo>
                  <a:lnTo>
                    <a:pt x="0" y="0"/>
                  </a:lnTo>
                  <a:lnTo>
                    <a:pt x="0" y="1348740"/>
                  </a:lnTo>
                  <a:lnTo>
                    <a:pt x="3369563" y="1348740"/>
                  </a:lnTo>
                  <a:lnTo>
                    <a:pt x="336956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8347709" y="4505705"/>
              <a:ext cx="3369945" cy="1348740"/>
            </a:xfrm>
            <a:custGeom>
              <a:avLst/>
              <a:gdLst/>
              <a:ahLst/>
              <a:cxnLst/>
              <a:rect l="l" t="t" r="r" b="b"/>
              <a:pathLst>
                <a:path w="3369945" h="1348739">
                  <a:moveTo>
                    <a:pt x="0" y="0"/>
                  </a:moveTo>
                  <a:lnTo>
                    <a:pt x="3369563" y="0"/>
                  </a:lnTo>
                  <a:lnTo>
                    <a:pt x="3369563" y="1348740"/>
                  </a:lnTo>
                  <a:lnTo>
                    <a:pt x="0" y="1348740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671303" y="4565903"/>
              <a:ext cx="757427" cy="755903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8346947" y="5399531"/>
              <a:ext cx="3351529" cy="462280"/>
            </a:xfrm>
            <a:custGeom>
              <a:avLst/>
              <a:gdLst/>
              <a:ahLst/>
              <a:cxnLst/>
              <a:rect l="l" t="t" r="r" b="b"/>
              <a:pathLst>
                <a:path w="3351529" h="462279">
                  <a:moveTo>
                    <a:pt x="0" y="0"/>
                  </a:moveTo>
                  <a:lnTo>
                    <a:pt x="3351276" y="0"/>
                  </a:lnTo>
                  <a:lnTo>
                    <a:pt x="3351276" y="461772"/>
                  </a:lnTo>
                  <a:lnTo>
                    <a:pt x="0" y="461772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8346947" y="5399532"/>
            <a:ext cx="3351529" cy="462280"/>
          </a:xfrm>
          <a:prstGeom prst="rect">
            <a:avLst/>
          </a:prstGeom>
          <a:solidFill>
            <a:srgbClr val="00BEF1"/>
          </a:solidFill>
        </p:spPr>
        <p:txBody>
          <a:bodyPr wrap="square" lIns="0" tIns="40640" rIns="0" bIns="0" rtlCol="0" vert="horz">
            <a:spAutoFit/>
          </a:bodyPr>
          <a:lstStyle/>
          <a:p>
            <a:pPr marL="946150" marR="597535" indent="-344805">
              <a:lnSpc>
                <a:spcPct val="100000"/>
              </a:lnSpc>
              <a:spcBef>
                <a:spcPts val="320"/>
              </a:spcBef>
            </a:pP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Went</a:t>
            </a: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12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sng" sz="12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concert</a:t>
            </a:r>
            <a:r>
              <a:rPr dirty="0" u="sng" sz="1200" spc="-3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2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/</a:t>
            </a:r>
            <a:r>
              <a:rPr dirty="0" u="sng" sz="1200" spc="-1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2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live</a:t>
            </a:r>
            <a:r>
              <a:rPr dirty="0" u="sng" sz="12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200" spc="-2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music</a:t>
            </a:r>
            <a:r>
              <a:rPr dirty="0" u="none" sz="12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1200" b="1">
                <a:solidFill>
                  <a:srgbClr val="FFFFFF"/>
                </a:solidFill>
                <a:latin typeface="Arial"/>
                <a:cs typeface="Arial"/>
              </a:rPr>
              <a:t>in last</a:t>
            </a:r>
            <a:r>
              <a:rPr dirty="0" u="none" sz="12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1200" b="1">
                <a:solidFill>
                  <a:srgbClr val="FFFFFF"/>
                </a:solidFill>
                <a:latin typeface="Arial"/>
                <a:cs typeface="Arial"/>
              </a:rPr>
              <a:t>week:</a:t>
            </a:r>
            <a:r>
              <a:rPr dirty="0" u="none" sz="12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sng" sz="12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1.1</a:t>
            </a:r>
            <a:r>
              <a:rPr dirty="0" u="sng" sz="12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200" spc="-2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MM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9" name="object 9" descr=""/>
          <p:cNvGraphicFramePr>
            <a:graphicFrameLocks noGrp="1"/>
          </p:cNvGraphicFramePr>
          <p:nvPr/>
        </p:nvGraphicFramePr>
        <p:xfrm>
          <a:off x="485012" y="4493133"/>
          <a:ext cx="7705090" cy="1348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8495"/>
                <a:gridCol w="304800"/>
                <a:gridCol w="1932305"/>
                <a:gridCol w="301625"/>
                <a:gridCol w="3141345"/>
              </a:tblGrid>
              <a:tr h="88646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1B1363"/>
                      </a:solidFill>
                      <a:prstDash val="solid"/>
                    </a:lnL>
                    <a:lnR w="19050">
                      <a:solidFill>
                        <a:srgbClr val="1B1363"/>
                      </a:solidFill>
                      <a:prstDash val="solid"/>
                    </a:lnR>
                    <a:lnT w="19050">
                      <a:solidFill>
                        <a:srgbClr val="1B1363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61645">
                <a:tc>
                  <a:txBody>
                    <a:bodyPr/>
                    <a:lstStyle/>
                    <a:p>
                      <a:pPr marL="235585" marR="227329" indent="2413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Went</a:t>
                      </a:r>
                      <a:r>
                        <a:rPr dirty="0" sz="12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2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120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bar</a:t>
                      </a:r>
                      <a:r>
                        <a:rPr dirty="0" u="sng" sz="1200" spc="-15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120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/</a:t>
                      </a:r>
                      <a:r>
                        <a:rPr dirty="0" u="sng" sz="1200" spc="-1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1200" spc="-2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club</a:t>
                      </a:r>
                      <a:r>
                        <a:rPr dirty="0" u="none" sz="12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none"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 last</a:t>
                      </a:r>
                      <a:r>
                        <a:rPr dirty="0" u="none" sz="12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none"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week:</a:t>
                      </a:r>
                      <a:r>
                        <a:rPr dirty="0" u="none" sz="12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120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5.8</a:t>
                      </a:r>
                      <a:r>
                        <a:rPr dirty="0" u="sng" sz="1200" spc="-1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1200" spc="-25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MM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9050">
                      <a:solidFill>
                        <a:srgbClr val="1B1363"/>
                      </a:solidFill>
                      <a:prstDash val="solid"/>
                    </a:lnL>
                    <a:lnR w="9525">
                      <a:solidFill>
                        <a:srgbClr val="001F5F"/>
                      </a:solidFill>
                      <a:prstDash val="solid"/>
                    </a:lnR>
                    <a:lnT w="9525">
                      <a:solidFill>
                        <a:srgbClr val="001F5F"/>
                      </a:solidFill>
                      <a:prstDash val="solid"/>
                    </a:lnT>
                    <a:lnB w="19050">
                      <a:solidFill>
                        <a:srgbClr val="1B1363"/>
                      </a:solidFill>
                      <a:prstDash val="solid"/>
                    </a:lnB>
                    <a:solidFill>
                      <a:srgbClr val="00BE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1F5F"/>
                      </a:solidFill>
                      <a:prstDash val="solid"/>
                    </a:lnL>
                    <a:lnR w="9525">
                      <a:solidFill>
                        <a:srgbClr val="001F5F"/>
                      </a:solidFill>
                      <a:prstDash val="solid"/>
                    </a:lnR>
                    <a:lnB w="19050">
                      <a:solidFill>
                        <a:srgbClr val="1B136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36854" marR="229870" indent="5143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Went</a:t>
                      </a:r>
                      <a:r>
                        <a:rPr dirty="0" sz="12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2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1200" spc="-1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museum</a:t>
                      </a:r>
                      <a:r>
                        <a:rPr dirty="0" u="none" sz="12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none"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 last</a:t>
                      </a:r>
                      <a:r>
                        <a:rPr dirty="0" u="none" sz="12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none"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week:</a:t>
                      </a:r>
                      <a:r>
                        <a:rPr dirty="0" u="none" sz="12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120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4.4</a:t>
                      </a:r>
                      <a:r>
                        <a:rPr dirty="0" u="sng" sz="1200" spc="-1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1200" spc="-25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MM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9525">
                      <a:solidFill>
                        <a:srgbClr val="001F5F"/>
                      </a:solidFill>
                      <a:prstDash val="solid"/>
                    </a:lnL>
                    <a:lnR w="9525">
                      <a:solidFill>
                        <a:srgbClr val="001F5F"/>
                      </a:solidFill>
                      <a:prstDash val="solid"/>
                    </a:lnR>
                    <a:lnT w="9525">
                      <a:solidFill>
                        <a:srgbClr val="001F5F"/>
                      </a:solidFill>
                      <a:prstDash val="solid"/>
                    </a:lnT>
                    <a:lnB w="19050">
                      <a:solidFill>
                        <a:srgbClr val="1B1363"/>
                      </a:solidFill>
                      <a:prstDash val="solid"/>
                    </a:lnB>
                    <a:solidFill>
                      <a:srgbClr val="00BE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1F5F"/>
                      </a:solidFill>
                      <a:prstDash val="solid"/>
                    </a:lnL>
                    <a:lnR w="9525">
                      <a:solidFill>
                        <a:srgbClr val="001F5F"/>
                      </a:solidFill>
                      <a:prstDash val="solid"/>
                    </a:lnR>
                    <a:lnB w="19050">
                      <a:solidFill>
                        <a:srgbClr val="1B136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3589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Went</a:t>
                      </a:r>
                      <a:r>
                        <a:rPr dirty="0" sz="12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2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12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120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NFL</a:t>
                      </a:r>
                      <a:r>
                        <a:rPr dirty="0" u="sng" sz="1200" spc="-4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120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regular</a:t>
                      </a:r>
                      <a:r>
                        <a:rPr dirty="0" u="sng" sz="1200" spc="-3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120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season</a:t>
                      </a:r>
                      <a:r>
                        <a:rPr dirty="0" u="sng" sz="1200" spc="-4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120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u="sng" sz="1200" spc="-25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1200" spc="-2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post-</a:t>
                      </a:r>
                      <a:r>
                        <a:rPr dirty="0" u="none" sz="12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120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season</a:t>
                      </a:r>
                      <a:r>
                        <a:rPr dirty="0" u="sng" sz="1200" spc="-35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120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game</a:t>
                      </a:r>
                      <a:r>
                        <a:rPr dirty="0" u="none" sz="12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none"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 last</a:t>
                      </a:r>
                      <a:r>
                        <a:rPr dirty="0" u="none" sz="12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none"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12</a:t>
                      </a:r>
                      <a:r>
                        <a:rPr dirty="0" u="none" sz="12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none"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months: </a:t>
                      </a:r>
                      <a:r>
                        <a:rPr dirty="0" u="sng" sz="120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4.1</a:t>
                      </a:r>
                      <a:r>
                        <a:rPr dirty="0" u="sng" sz="1200" spc="-3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1200" spc="-25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MM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9525">
                      <a:solidFill>
                        <a:srgbClr val="001F5F"/>
                      </a:solidFill>
                      <a:prstDash val="solid"/>
                    </a:lnL>
                    <a:lnR w="19050">
                      <a:solidFill>
                        <a:srgbClr val="1B1363"/>
                      </a:solidFill>
                      <a:prstDash val="solid"/>
                    </a:lnR>
                    <a:lnT w="9525">
                      <a:solidFill>
                        <a:srgbClr val="001F5F"/>
                      </a:solidFill>
                      <a:prstDash val="solid"/>
                    </a:lnT>
                    <a:lnB w="19050">
                      <a:solidFill>
                        <a:srgbClr val="1B1363"/>
                      </a:solidFill>
                      <a:prstDash val="solid"/>
                    </a:lnB>
                    <a:solidFill>
                      <a:srgbClr val="00BE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object 10" descr=""/>
          <p:cNvGraphicFramePr>
            <a:graphicFrameLocks noGrp="1"/>
          </p:cNvGraphicFramePr>
          <p:nvPr/>
        </p:nvGraphicFramePr>
        <p:xfrm>
          <a:off x="495680" y="1732597"/>
          <a:ext cx="11307445" cy="27108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98409"/>
                <a:gridCol w="243840"/>
                <a:gridCol w="3369309"/>
              </a:tblGrid>
              <a:tr h="295275">
                <a:tc gridSpan="3"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Cinema:</a:t>
                      </a:r>
                      <a:r>
                        <a:rPr dirty="0" sz="1400" spc="-6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Estimated</a:t>
                      </a:r>
                      <a:r>
                        <a:rPr dirty="0" sz="14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Opening</a:t>
                      </a:r>
                      <a:r>
                        <a:rPr dirty="0" sz="1400" spc="-6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Weekend</a:t>
                      </a:r>
                      <a:r>
                        <a:rPr dirty="0" sz="1400" spc="-8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Adult</a:t>
                      </a:r>
                      <a:r>
                        <a:rPr dirty="0" sz="14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18+</a:t>
                      </a:r>
                      <a:r>
                        <a:rPr dirty="0" sz="1400" spc="-9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Admissions*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9525">
                      <a:solidFill>
                        <a:srgbClr val="001F5F"/>
                      </a:solidFill>
                      <a:prstDash val="solid"/>
                    </a:lnL>
                    <a:lnR w="9525">
                      <a:solidFill>
                        <a:srgbClr val="001F5F"/>
                      </a:solidFill>
                      <a:prstDash val="solid"/>
                    </a:lnR>
                    <a:lnT w="9525">
                      <a:solidFill>
                        <a:srgbClr val="001F5F"/>
                      </a:solidFill>
                      <a:prstDash val="solid"/>
                    </a:lnT>
                    <a:lnB w="9525">
                      <a:solidFill>
                        <a:srgbClr val="001F5F"/>
                      </a:solidFill>
                      <a:prstDash val="solid"/>
                    </a:lnB>
                    <a:solidFill>
                      <a:srgbClr val="1B136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158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51484">
                        <a:lnSpc>
                          <a:spcPct val="100000"/>
                        </a:lnSpc>
                        <a:tabLst>
                          <a:tab pos="1595120" algn="l"/>
                          <a:tab pos="2810510" algn="l"/>
                          <a:tab pos="4062729" algn="l"/>
                          <a:tab pos="5225415" algn="l"/>
                          <a:tab pos="6431915" algn="l"/>
                        </a:tabLst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17</a:t>
                      </a:r>
                      <a:r>
                        <a:rPr dirty="0" sz="14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MM+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	12.7</a:t>
                      </a:r>
                      <a:r>
                        <a:rPr dirty="0" sz="14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MM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	10</a:t>
                      </a:r>
                      <a:r>
                        <a:rPr dirty="0" sz="14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MM+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	8.7</a:t>
                      </a:r>
                      <a:r>
                        <a:rPr dirty="0" sz="14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MM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1984" sz="2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8.4</a:t>
                      </a:r>
                      <a:r>
                        <a:rPr dirty="0" baseline="1984" sz="21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1984" sz="2100" spc="-37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MM</a:t>
                      </a:r>
                      <a:r>
                        <a:rPr dirty="0" baseline="1984" sz="2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dirty="0" sz="14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MM+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1B1363"/>
                      </a:solidFill>
                      <a:prstDash val="solid"/>
                    </a:lnL>
                    <a:lnR w="19050">
                      <a:solidFill>
                        <a:srgbClr val="1B1363"/>
                      </a:solidFill>
                      <a:prstDash val="solid"/>
                    </a:lnR>
                    <a:lnT w="19050">
                      <a:solidFill>
                        <a:srgbClr val="1B1363"/>
                      </a:solidFill>
                      <a:prstDash val="solid"/>
                    </a:lnT>
                    <a:lnB w="19050">
                      <a:solidFill>
                        <a:srgbClr val="1B136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1B1363"/>
                      </a:solidFill>
                      <a:prstDash val="solid"/>
                    </a:lnL>
                    <a:lnR w="19050">
                      <a:solidFill>
                        <a:srgbClr val="1B1363"/>
                      </a:solidFill>
                      <a:prstDash val="solid"/>
                    </a:lnR>
                    <a:lnT w="9525">
                      <a:solidFill>
                        <a:srgbClr val="001F5F"/>
                      </a:solidFill>
                      <a:prstDash val="solid"/>
                    </a:lnT>
                    <a:lnB w="9525">
                      <a:solidFill>
                        <a:srgbClr val="001F5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91795">
                        <a:lnSpc>
                          <a:spcPct val="100000"/>
                        </a:lnSpc>
                        <a:tabLst>
                          <a:tab pos="1416050" algn="l"/>
                          <a:tab pos="2484755" algn="l"/>
                        </a:tabLst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MM+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	3.2</a:t>
                      </a:r>
                      <a:r>
                        <a:rPr dirty="0" sz="14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MM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	2.5</a:t>
                      </a:r>
                      <a:r>
                        <a:rPr dirty="0" sz="14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MM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1B1363"/>
                      </a:solidFill>
                      <a:prstDash val="solid"/>
                    </a:lnL>
                    <a:lnR w="19050">
                      <a:solidFill>
                        <a:srgbClr val="1B1363"/>
                      </a:solidFill>
                      <a:prstDash val="solid"/>
                    </a:lnR>
                    <a:lnT w="19050">
                      <a:solidFill>
                        <a:srgbClr val="1B1363"/>
                      </a:solidFill>
                      <a:prstDash val="solid"/>
                    </a:lnT>
                    <a:lnB w="19050">
                      <a:solidFill>
                        <a:srgbClr val="1B1363"/>
                      </a:solidFill>
                      <a:prstDash val="solid"/>
                    </a:lnB>
                  </a:tcPr>
                </a:tc>
              </a:tr>
              <a:tr h="299720">
                <a:tc gridSpan="3">
                  <a:txBody>
                    <a:bodyPr/>
                    <a:lstStyle/>
                    <a:p>
                      <a:pPr algn="ctr" marR="190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400" spc="-6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‘Out-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of-Home’</a:t>
                      </a:r>
                      <a:r>
                        <a:rPr dirty="0" sz="1400" spc="-17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Activities</a:t>
                      </a:r>
                      <a:r>
                        <a:rPr dirty="0" sz="14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4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Comparison</a:t>
                      </a:r>
                      <a:r>
                        <a:rPr dirty="0" sz="1400" spc="-6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(Adult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18+)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9525">
                      <a:solidFill>
                        <a:srgbClr val="001F5F"/>
                      </a:solidFill>
                      <a:prstDash val="solid"/>
                    </a:lnL>
                    <a:lnR w="9525">
                      <a:solidFill>
                        <a:srgbClr val="001F5F"/>
                      </a:solidFill>
                      <a:prstDash val="solid"/>
                    </a:lnR>
                    <a:lnB w="9525">
                      <a:solidFill>
                        <a:srgbClr val="001F5F"/>
                      </a:solidFill>
                      <a:prstDash val="solid"/>
                    </a:lnB>
                    <a:solidFill>
                      <a:srgbClr val="00BE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68324" y="4579632"/>
            <a:ext cx="784847" cy="78484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140195" y="4555235"/>
            <a:ext cx="784860" cy="784860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314700" y="4593335"/>
            <a:ext cx="758951" cy="758951"/>
          </a:xfrm>
          <a:prstGeom prst="rect">
            <a:avLst/>
          </a:prstGeom>
        </p:spPr>
      </p:pic>
      <p:grpSp>
        <p:nvGrpSpPr>
          <p:cNvPr id="14" name="object 14" descr=""/>
          <p:cNvGrpSpPr/>
          <p:nvPr/>
        </p:nvGrpSpPr>
        <p:grpSpPr>
          <a:xfrm>
            <a:off x="798194" y="2212085"/>
            <a:ext cx="5716270" cy="1359535"/>
            <a:chOff x="798194" y="2212085"/>
            <a:chExt cx="5716270" cy="1359535"/>
          </a:xfrm>
        </p:grpSpPr>
        <p:pic>
          <p:nvPicPr>
            <p:cNvPr id="15" name="object 15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416552" y="2221991"/>
              <a:ext cx="897635" cy="1339595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4411789" y="2217229"/>
              <a:ext cx="907415" cy="1349375"/>
            </a:xfrm>
            <a:custGeom>
              <a:avLst/>
              <a:gdLst/>
              <a:ahLst/>
              <a:cxnLst/>
              <a:rect l="l" t="t" r="r" b="b"/>
              <a:pathLst>
                <a:path w="907414" h="1349375">
                  <a:moveTo>
                    <a:pt x="0" y="0"/>
                  </a:moveTo>
                  <a:lnTo>
                    <a:pt x="907161" y="0"/>
                  </a:lnTo>
                  <a:lnTo>
                    <a:pt x="907161" y="1349121"/>
                  </a:lnTo>
                  <a:lnTo>
                    <a:pt x="0" y="1349121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206496" y="2221992"/>
              <a:ext cx="903731" cy="1339595"/>
            </a:xfrm>
            <a:prstGeom prst="rect">
              <a:avLst/>
            </a:prstGeom>
          </p:spPr>
        </p:pic>
        <p:sp>
          <p:nvSpPr>
            <p:cNvPr id="18" name="object 18" descr=""/>
            <p:cNvSpPr/>
            <p:nvPr/>
          </p:nvSpPr>
          <p:spPr>
            <a:xfrm>
              <a:off x="3201733" y="2217229"/>
              <a:ext cx="913765" cy="1349375"/>
            </a:xfrm>
            <a:custGeom>
              <a:avLst/>
              <a:gdLst/>
              <a:ahLst/>
              <a:cxnLst/>
              <a:rect l="l" t="t" r="r" b="b"/>
              <a:pathLst>
                <a:path w="913764" h="1349375">
                  <a:moveTo>
                    <a:pt x="0" y="0"/>
                  </a:moveTo>
                  <a:lnTo>
                    <a:pt x="913257" y="0"/>
                  </a:lnTo>
                  <a:lnTo>
                    <a:pt x="913257" y="1349121"/>
                  </a:lnTo>
                  <a:lnTo>
                    <a:pt x="0" y="1349121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603748" y="2231135"/>
              <a:ext cx="891527" cy="1319783"/>
            </a:xfrm>
            <a:prstGeom prst="rect">
              <a:avLst/>
            </a:prstGeom>
          </p:spPr>
        </p:pic>
        <p:sp>
          <p:nvSpPr>
            <p:cNvPr id="20" name="object 20" descr=""/>
            <p:cNvSpPr/>
            <p:nvPr/>
          </p:nvSpPr>
          <p:spPr>
            <a:xfrm>
              <a:off x="5594223" y="2221610"/>
              <a:ext cx="910590" cy="1339215"/>
            </a:xfrm>
            <a:custGeom>
              <a:avLst/>
              <a:gdLst/>
              <a:ahLst/>
              <a:cxnLst/>
              <a:rect l="l" t="t" r="r" b="b"/>
              <a:pathLst>
                <a:path w="910590" h="1339214">
                  <a:moveTo>
                    <a:pt x="0" y="0"/>
                  </a:moveTo>
                  <a:lnTo>
                    <a:pt x="910590" y="0"/>
                  </a:lnTo>
                  <a:lnTo>
                    <a:pt x="910590" y="1338834"/>
                  </a:lnTo>
                  <a:lnTo>
                    <a:pt x="0" y="1338834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802957" y="2223325"/>
              <a:ext cx="931544" cy="1337310"/>
            </a:xfrm>
            <a:custGeom>
              <a:avLst/>
              <a:gdLst/>
              <a:ahLst/>
              <a:cxnLst/>
              <a:rect l="l" t="t" r="r" b="b"/>
              <a:pathLst>
                <a:path w="931544" h="1337310">
                  <a:moveTo>
                    <a:pt x="0" y="0"/>
                  </a:moveTo>
                  <a:lnTo>
                    <a:pt x="931544" y="0"/>
                  </a:lnTo>
                  <a:lnTo>
                    <a:pt x="931544" y="1336928"/>
                  </a:lnTo>
                  <a:lnTo>
                    <a:pt x="0" y="1336928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/>
          <p:nvPr/>
        </p:nvSpPr>
        <p:spPr>
          <a:xfrm>
            <a:off x="0" y="0"/>
            <a:ext cx="3065145" cy="274320"/>
          </a:xfrm>
          <a:custGeom>
            <a:avLst/>
            <a:gdLst/>
            <a:ahLst/>
            <a:cxnLst/>
            <a:rect l="l" t="t" r="r" b="b"/>
            <a:pathLst>
              <a:path w="3065145" h="274320">
                <a:moveTo>
                  <a:pt x="3064764" y="0"/>
                </a:moveTo>
                <a:lnTo>
                  <a:pt x="0" y="0"/>
                </a:lnTo>
                <a:lnTo>
                  <a:pt x="0" y="274320"/>
                </a:lnTo>
                <a:lnTo>
                  <a:pt x="3064764" y="274320"/>
                </a:lnTo>
                <a:lnTo>
                  <a:pt x="3064764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 txBox="1"/>
          <p:nvPr/>
        </p:nvSpPr>
        <p:spPr>
          <a:xfrm>
            <a:off x="78737" y="27108"/>
            <a:ext cx="28536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Cinema</a:t>
            </a:r>
            <a:r>
              <a:rPr dirty="0" sz="12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Scale</a:t>
            </a:r>
            <a:r>
              <a:rPr dirty="0" sz="12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vs.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Other</a:t>
            </a:r>
            <a:r>
              <a:rPr dirty="0" sz="12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Popular</a:t>
            </a:r>
            <a:r>
              <a:rPr dirty="0" sz="12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Activities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256952" y="497866"/>
            <a:ext cx="9491980" cy="814069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 marR="5080">
              <a:lnSpc>
                <a:spcPts val="3080"/>
              </a:lnSpc>
              <a:spcBef>
                <a:spcPts val="240"/>
              </a:spcBef>
            </a:pP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More</a:t>
            </a:r>
            <a:r>
              <a:rPr dirty="0" sz="2600" spc="-4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adults</a:t>
            </a:r>
            <a:r>
              <a:rPr dirty="0" sz="2600" spc="-3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attend</a:t>
            </a:r>
            <a:r>
              <a:rPr dirty="0" sz="2600" spc="-3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opening</a:t>
            </a:r>
            <a:r>
              <a:rPr dirty="0" sz="2600" spc="-5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weekend</a:t>
            </a:r>
            <a:r>
              <a:rPr dirty="0" sz="2600" spc="-4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of</a:t>
            </a:r>
            <a:r>
              <a:rPr dirty="0" sz="2600" spc="-7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movie</a:t>
            </a:r>
            <a:r>
              <a:rPr dirty="0" sz="2600" spc="-2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releases</a:t>
            </a:r>
            <a:r>
              <a:rPr dirty="0" sz="2600" spc="-2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spc="-20" b="1">
                <a:solidFill>
                  <a:srgbClr val="1F1A61"/>
                </a:solidFill>
                <a:latin typeface="Arial"/>
                <a:cs typeface="Arial"/>
              </a:rPr>
              <a:t>than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participate</a:t>
            </a:r>
            <a:r>
              <a:rPr dirty="0" sz="2600" spc="-1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in other</a:t>
            </a:r>
            <a:r>
              <a:rPr dirty="0" sz="2600" spc="-1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popular</a:t>
            </a:r>
            <a:r>
              <a:rPr dirty="0" sz="2600" spc="-3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F1A61"/>
                </a:solidFill>
                <a:latin typeface="Arial"/>
                <a:cs typeface="Arial"/>
              </a:rPr>
              <a:t>‘out-of-home’</a:t>
            </a:r>
            <a:r>
              <a:rPr dirty="0" sz="2600" spc="-17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F1A61"/>
                </a:solidFill>
                <a:latin typeface="Arial"/>
                <a:cs typeface="Arial"/>
              </a:rPr>
              <a:t>activities</a:t>
            </a:r>
            <a:endParaRPr sz="2600">
              <a:latin typeface="Arial"/>
              <a:cs typeface="Arial"/>
            </a:endParaRPr>
          </a:p>
        </p:txBody>
      </p:sp>
      <p:grpSp>
        <p:nvGrpSpPr>
          <p:cNvPr id="25" name="object 25" descr=""/>
          <p:cNvGrpSpPr/>
          <p:nvPr/>
        </p:nvGrpSpPr>
        <p:grpSpPr>
          <a:xfrm>
            <a:off x="-4762" y="6220777"/>
            <a:ext cx="12180570" cy="287020"/>
            <a:chOff x="-4762" y="6220777"/>
            <a:chExt cx="12180570" cy="287020"/>
          </a:xfrm>
        </p:grpSpPr>
        <p:sp>
          <p:nvSpPr>
            <p:cNvPr id="26" name="object 26" descr=""/>
            <p:cNvSpPr/>
            <p:nvPr/>
          </p:nvSpPr>
          <p:spPr>
            <a:xfrm>
              <a:off x="0" y="6225552"/>
              <a:ext cx="12171045" cy="277495"/>
            </a:xfrm>
            <a:custGeom>
              <a:avLst/>
              <a:gdLst/>
              <a:ahLst/>
              <a:cxnLst/>
              <a:rect l="l" t="t" r="r" b="b"/>
              <a:pathLst>
                <a:path w="12171045" h="277495">
                  <a:moveTo>
                    <a:pt x="12170664" y="0"/>
                  </a:moveTo>
                  <a:lnTo>
                    <a:pt x="0" y="0"/>
                  </a:lnTo>
                  <a:lnTo>
                    <a:pt x="0" y="277355"/>
                  </a:lnTo>
                  <a:lnTo>
                    <a:pt x="12170664" y="277355"/>
                  </a:lnTo>
                  <a:lnTo>
                    <a:pt x="12170664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0" y="6225540"/>
              <a:ext cx="12171045" cy="277495"/>
            </a:xfrm>
            <a:custGeom>
              <a:avLst/>
              <a:gdLst/>
              <a:ahLst/>
              <a:cxnLst/>
              <a:rect l="l" t="t" r="r" b="b"/>
              <a:pathLst>
                <a:path w="12171045" h="277495">
                  <a:moveTo>
                    <a:pt x="0" y="0"/>
                  </a:moveTo>
                  <a:lnTo>
                    <a:pt x="12170664" y="0"/>
                  </a:lnTo>
                  <a:lnTo>
                    <a:pt x="12170664" y="277368"/>
                  </a:lnTo>
                  <a:lnTo>
                    <a:pt x="0" y="277368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0" y="6253618"/>
            <a:ext cx="12165965" cy="539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2032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/>
              </a:rPr>
              <a:t>Click</a:t>
            </a:r>
            <a:r>
              <a:rPr dirty="0" u="sng" sz="1200" spc="-3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/>
              </a:rPr>
              <a:t>here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/>
              </a:rPr>
              <a:t>to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/>
              </a:rPr>
              <a:t>download</a:t>
            </a:r>
            <a:r>
              <a:rPr dirty="0" u="sng" sz="1200" spc="-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/>
              </a:rPr>
              <a:t>the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/>
              </a:rPr>
              <a:t>full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/>
              </a:rPr>
              <a:t>report,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9"/>
              </a:rPr>
              <a:t>‘At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9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9"/>
              </a:rPr>
              <a:t>the</a:t>
            </a:r>
            <a:r>
              <a:rPr dirty="0" u="sng" sz="1200" spc="-2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9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9"/>
              </a:rPr>
              <a:t>Movies’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/>
              </a:rPr>
              <a:t>to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/>
              </a:rPr>
              <a:t>learn</a:t>
            </a:r>
            <a:r>
              <a:rPr dirty="0" u="sng" sz="1200" spc="-5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9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Arial"/>
              <a:cs typeface="Arial"/>
            </a:endParaRPr>
          </a:p>
          <a:p>
            <a:pPr marL="4019550">
              <a:lnSpc>
                <a:spcPct val="100000"/>
              </a:lnSpc>
              <a:spcBef>
                <a:spcPts val="5"/>
              </a:spcBef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10377780" y="54443"/>
            <a:ext cx="1706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8580" marR="5080" indent="-5651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1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cinema</a:t>
            </a:r>
            <a:r>
              <a:rPr dirty="0" sz="1200" spc="-3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0" name="object 30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31" name="object 31" descr="">
              <a:hlinkClick r:id="rId10"/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677144" y="521208"/>
              <a:ext cx="1106423" cy="1109471"/>
            </a:xfrm>
            <a:prstGeom prst="rect">
              <a:avLst/>
            </a:prstGeom>
          </p:spPr>
        </p:pic>
        <p:sp>
          <p:nvSpPr>
            <p:cNvPr id="32" name="object 32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200B75-6669-41B2-B4CE-EF3127ABF3C9}"/>
</file>

<file path=customXml/itemProps2.xml><?xml version="1.0" encoding="utf-8"?>
<ds:datastoreItem xmlns:ds="http://schemas.openxmlformats.org/officeDocument/2006/customXml" ds:itemID="{F21891E6-1CF9-44AF-800B-2C5CA61C614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2024-05-01T17:48:15Z</dcterms:created>
  <dcterms:modified xsi:type="dcterms:W3CDTF">2024-05-01T17:48:15Z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