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685544"/>
            <a:ext cx="12192000" cy="5172710"/>
          </a:xfrm>
          <a:custGeom>
            <a:avLst/>
            <a:gdLst/>
            <a:ahLst/>
            <a:cxnLst/>
            <a:rect l="l" t="t" r="r" b="b"/>
            <a:pathLst>
              <a:path w="12192000" h="5172709">
                <a:moveTo>
                  <a:pt x="12192000" y="0"/>
                </a:moveTo>
                <a:lnTo>
                  <a:pt x="0" y="0"/>
                </a:lnTo>
                <a:lnTo>
                  <a:pt x="0" y="5172456"/>
                </a:lnTo>
                <a:lnTo>
                  <a:pt x="12192000" y="5172456"/>
                </a:lnTo>
                <a:lnTo>
                  <a:pt x="12192000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5780" y="6519671"/>
            <a:ext cx="11666219" cy="3383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049940" y="6615405"/>
            <a:ext cx="4639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2764345" y="2797873"/>
            <a:ext cx="7433309" cy="1464945"/>
            <a:chOff x="2764345" y="2797873"/>
            <a:chExt cx="7433309" cy="1464945"/>
          </a:xfrm>
        </p:grpSpPr>
        <p:sp>
          <p:nvSpPr>
            <p:cNvPr id="4" name="object 4" descr=""/>
            <p:cNvSpPr/>
            <p:nvPr/>
          </p:nvSpPr>
          <p:spPr>
            <a:xfrm>
              <a:off x="2769107" y="3238499"/>
              <a:ext cx="6527800" cy="582295"/>
            </a:xfrm>
            <a:custGeom>
              <a:avLst/>
              <a:gdLst/>
              <a:ahLst/>
              <a:cxnLst/>
              <a:rect l="l" t="t" r="r" b="b"/>
              <a:pathLst>
                <a:path w="6527800" h="582295">
                  <a:moveTo>
                    <a:pt x="6527292" y="0"/>
                  </a:moveTo>
                  <a:lnTo>
                    <a:pt x="0" y="0"/>
                  </a:lnTo>
                  <a:lnTo>
                    <a:pt x="0" y="582168"/>
                  </a:lnTo>
                  <a:lnTo>
                    <a:pt x="6527292" y="582168"/>
                  </a:lnTo>
                  <a:lnTo>
                    <a:pt x="6527292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296400" y="3238499"/>
              <a:ext cx="824865" cy="582295"/>
            </a:xfrm>
            <a:custGeom>
              <a:avLst/>
              <a:gdLst/>
              <a:ahLst/>
              <a:cxnLst/>
              <a:rect l="l" t="t" r="r" b="b"/>
              <a:pathLst>
                <a:path w="824865" h="582295">
                  <a:moveTo>
                    <a:pt x="824483" y="0"/>
                  </a:moveTo>
                  <a:lnTo>
                    <a:pt x="0" y="0"/>
                  </a:lnTo>
                  <a:lnTo>
                    <a:pt x="0" y="582168"/>
                  </a:lnTo>
                  <a:lnTo>
                    <a:pt x="824483" y="582168"/>
                  </a:lnTo>
                  <a:lnTo>
                    <a:pt x="824483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0120883" y="3238499"/>
              <a:ext cx="76200" cy="582295"/>
            </a:xfrm>
            <a:custGeom>
              <a:avLst/>
              <a:gdLst/>
              <a:ahLst/>
              <a:cxnLst/>
              <a:rect l="l" t="t" r="r" b="b"/>
              <a:pathLst>
                <a:path w="76200" h="582295">
                  <a:moveTo>
                    <a:pt x="76200" y="0"/>
                  </a:moveTo>
                  <a:lnTo>
                    <a:pt x="0" y="0"/>
                  </a:lnTo>
                  <a:lnTo>
                    <a:pt x="0" y="582168"/>
                  </a:lnTo>
                  <a:lnTo>
                    <a:pt x="76200" y="582168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769107" y="2802635"/>
              <a:ext cx="0" cy="1455420"/>
            </a:xfrm>
            <a:custGeom>
              <a:avLst/>
              <a:gdLst/>
              <a:ahLst/>
              <a:cxnLst/>
              <a:rect l="l" t="t" r="r" b="b"/>
              <a:pathLst>
                <a:path w="0" h="1455420">
                  <a:moveTo>
                    <a:pt x="0" y="145542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858085" y="3403027"/>
            <a:ext cx="369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87%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569957" y="3424433"/>
            <a:ext cx="3733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0197083" y="3171444"/>
            <a:ext cx="36830" cy="358140"/>
          </a:xfrm>
          <a:custGeom>
            <a:avLst/>
            <a:gdLst/>
            <a:ahLst/>
            <a:cxnLst/>
            <a:rect l="l" t="t" r="r" b="b"/>
            <a:pathLst>
              <a:path w="36829" h="358139">
                <a:moveTo>
                  <a:pt x="0" y="358139"/>
                </a:moveTo>
                <a:lnTo>
                  <a:pt x="36576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0095566" y="2953484"/>
            <a:ext cx="283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5" b="1">
                <a:solidFill>
                  <a:srgbClr val="001F5F"/>
                </a:solidFill>
                <a:latin typeface="Arial"/>
                <a:cs typeface="Arial"/>
              </a:rPr>
              <a:t>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214040" y="3379754"/>
            <a:ext cx="3924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P2+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530852" y="2586227"/>
            <a:ext cx="97790" cy="99060"/>
          </a:xfrm>
          <a:custGeom>
            <a:avLst/>
            <a:gdLst/>
            <a:ahLst/>
            <a:cxnLst/>
            <a:rect l="l" t="t" r="r" b="b"/>
            <a:pathLst>
              <a:path w="97789" h="99060">
                <a:moveTo>
                  <a:pt x="97536" y="0"/>
                </a:moveTo>
                <a:lnTo>
                  <a:pt x="0" y="0"/>
                </a:lnTo>
                <a:lnTo>
                  <a:pt x="0" y="99060"/>
                </a:lnTo>
                <a:lnTo>
                  <a:pt x="97536" y="99060"/>
                </a:lnTo>
                <a:lnTo>
                  <a:pt x="97536" y="0"/>
                </a:lnTo>
                <a:close/>
              </a:path>
            </a:pathLst>
          </a:custGeom>
          <a:solidFill>
            <a:srgbClr val="0099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5262371" y="2586227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60" h="99060">
                <a:moveTo>
                  <a:pt x="99060" y="0"/>
                </a:moveTo>
                <a:lnTo>
                  <a:pt x="0" y="0"/>
                </a:lnTo>
                <a:lnTo>
                  <a:pt x="0" y="99060"/>
                </a:lnTo>
                <a:lnTo>
                  <a:pt x="99060" y="99060"/>
                </a:lnTo>
                <a:lnTo>
                  <a:pt x="99060" y="0"/>
                </a:lnTo>
                <a:close/>
              </a:path>
            </a:pathLst>
          </a:custGeom>
          <a:solidFill>
            <a:srgbClr val="50C7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6931152" y="2586227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59" h="99060">
                <a:moveTo>
                  <a:pt x="99059" y="0"/>
                </a:moveTo>
                <a:lnTo>
                  <a:pt x="0" y="0"/>
                </a:lnTo>
                <a:lnTo>
                  <a:pt x="0" y="99060"/>
                </a:lnTo>
                <a:lnTo>
                  <a:pt x="99059" y="99060"/>
                </a:lnTo>
                <a:lnTo>
                  <a:pt x="99059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2761297" y="4532185"/>
            <a:ext cx="7423784" cy="1533525"/>
            <a:chOff x="2761297" y="4532185"/>
            <a:chExt cx="7423784" cy="1533525"/>
          </a:xfrm>
        </p:grpSpPr>
        <p:sp>
          <p:nvSpPr>
            <p:cNvPr id="17" name="object 17" descr=""/>
            <p:cNvSpPr/>
            <p:nvPr/>
          </p:nvSpPr>
          <p:spPr>
            <a:xfrm>
              <a:off x="2766060" y="4994135"/>
              <a:ext cx="6545580" cy="610235"/>
            </a:xfrm>
            <a:custGeom>
              <a:avLst/>
              <a:gdLst/>
              <a:ahLst/>
              <a:cxnLst/>
              <a:rect l="l" t="t" r="r" b="b"/>
              <a:pathLst>
                <a:path w="6545580" h="610235">
                  <a:moveTo>
                    <a:pt x="6545580" y="0"/>
                  </a:moveTo>
                  <a:lnTo>
                    <a:pt x="0" y="0"/>
                  </a:lnTo>
                  <a:lnTo>
                    <a:pt x="0" y="609612"/>
                  </a:lnTo>
                  <a:lnTo>
                    <a:pt x="6545580" y="609612"/>
                  </a:lnTo>
                  <a:lnTo>
                    <a:pt x="654558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311640" y="4994147"/>
              <a:ext cx="809625" cy="609600"/>
            </a:xfrm>
            <a:custGeom>
              <a:avLst/>
              <a:gdLst/>
              <a:ahLst/>
              <a:cxnLst/>
              <a:rect l="l" t="t" r="r" b="b"/>
              <a:pathLst>
                <a:path w="809625" h="609600">
                  <a:moveTo>
                    <a:pt x="809244" y="0"/>
                  </a:moveTo>
                  <a:lnTo>
                    <a:pt x="0" y="0"/>
                  </a:lnTo>
                  <a:lnTo>
                    <a:pt x="0" y="609599"/>
                  </a:lnTo>
                  <a:lnTo>
                    <a:pt x="809244" y="609599"/>
                  </a:lnTo>
                  <a:lnTo>
                    <a:pt x="809244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0120883" y="4994147"/>
              <a:ext cx="64135" cy="609600"/>
            </a:xfrm>
            <a:custGeom>
              <a:avLst/>
              <a:gdLst/>
              <a:ahLst/>
              <a:cxnLst/>
              <a:rect l="l" t="t" r="r" b="b"/>
              <a:pathLst>
                <a:path w="64134" h="609600">
                  <a:moveTo>
                    <a:pt x="64007" y="0"/>
                  </a:moveTo>
                  <a:lnTo>
                    <a:pt x="0" y="0"/>
                  </a:lnTo>
                  <a:lnTo>
                    <a:pt x="0" y="609599"/>
                  </a:lnTo>
                  <a:lnTo>
                    <a:pt x="64007" y="609599"/>
                  </a:lnTo>
                  <a:lnTo>
                    <a:pt x="64007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766060" y="4536947"/>
              <a:ext cx="0" cy="1524000"/>
            </a:xfrm>
            <a:custGeom>
              <a:avLst/>
              <a:gdLst/>
              <a:ahLst/>
              <a:cxnLst/>
              <a:rect l="l" t="t" r="r" b="b"/>
              <a:pathLst>
                <a:path w="0" h="1524000">
                  <a:moveTo>
                    <a:pt x="0" y="152400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863217" y="5172105"/>
            <a:ext cx="3695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88%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532756" y="5172105"/>
            <a:ext cx="373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10184892" y="4943855"/>
            <a:ext cx="59690" cy="355600"/>
          </a:xfrm>
          <a:custGeom>
            <a:avLst/>
            <a:gdLst/>
            <a:ahLst/>
            <a:cxnLst/>
            <a:rect l="l" t="t" r="r" b="b"/>
            <a:pathLst>
              <a:path w="59690" h="355600">
                <a:moveTo>
                  <a:pt x="0" y="355092"/>
                </a:moveTo>
                <a:lnTo>
                  <a:pt x="59436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10106110" y="4695855"/>
            <a:ext cx="283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solidFill>
                  <a:srgbClr val="001F5F"/>
                </a:solidFill>
                <a:latin typeface="Arial"/>
                <a:cs typeface="Arial"/>
              </a:rPr>
              <a:t>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923180" y="5148833"/>
            <a:ext cx="6807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001F5F"/>
                </a:solidFill>
                <a:latin typeface="Arial"/>
                <a:cs typeface="Arial"/>
              </a:rPr>
              <a:t>P18-</a:t>
            </a:r>
            <a:r>
              <a:rPr dirty="0" sz="1600" spc="-25" b="1">
                <a:solidFill>
                  <a:srgbClr val="001F5F"/>
                </a:solidFill>
                <a:latin typeface="Arial"/>
                <a:cs typeface="Arial"/>
              </a:rPr>
              <a:t>34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40119" y="6263666"/>
            <a:ext cx="1128458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VAB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analysis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Nielsen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NPower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R&amp;F</a:t>
            </a:r>
            <a:r>
              <a:rPr dirty="0" sz="700" spc="-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Program</a:t>
            </a:r>
            <a:r>
              <a:rPr dirty="0" sz="700" spc="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Report,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Total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 Day,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P2+</a:t>
            </a:r>
            <a:r>
              <a:rPr dirty="0" sz="700" spc="5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&amp;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P18-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34,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ad-supported</a:t>
            </a:r>
            <a:r>
              <a:rPr dirty="0" sz="700" spc="9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cable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7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+</a:t>
            </a:r>
            <a:r>
              <a:rPr dirty="0" sz="700" spc="5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broadcast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TV,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July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1,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2022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–</a:t>
            </a:r>
            <a:r>
              <a:rPr dirty="0" sz="700" spc="-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June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30,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2023;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includes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Spanish language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networks;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excludes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regional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sports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networks,</a:t>
            </a:r>
            <a:r>
              <a:rPr dirty="0" sz="700" spc="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local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broadcast</a:t>
            </a:r>
            <a:r>
              <a:rPr dirty="0" sz="700" spc="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airings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700" spc="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digital airings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sports</a:t>
            </a:r>
            <a:r>
              <a:rPr dirty="0" sz="700" spc="5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through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MVPD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TV</a:t>
            </a:r>
            <a:r>
              <a:rPr dirty="0" sz="7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apps.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Reflects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live</a:t>
            </a:r>
            <a:r>
              <a:rPr dirty="0" sz="7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sporting</a:t>
            </a:r>
            <a:r>
              <a:rPr dirty="0" sz="700" spc="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events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only.</a:t>
            </a:r>
            <a:endParaRPr sz="7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20482" y="1759395"/>
            <a:ext cx="5529580" cy="9791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National</a:t>
            </a:r>
            <a:r>
              <a:rPr dirty="0" u="sng" sz="1600" spc="-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600" spc="-5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Live</a:t>
            </a:r>
            <a:r>
              <a:rPr dirty="0" u="sng" sz="1600" spc="-1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Sports</a:t>
            </a:r>
            <a:r>
              <a:rPr dirty="0" u="sng" sz="1600" spc="-4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Telecasts:</a:t>
            </a:r>
            <a:r>
              <a:rPr dirty="0" u="sng" sz="1600" spc="-3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Viewership</a:t>
            </a:r>
            <a:r>
              <a:rPr dirty="0" u="sng" sz="1600" spc="-7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By</a:t>
            </a:r>
            <a:r>
              <a:rPr dirty="0" u="sng" sz="1600" spc="-4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Stream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435"/>
              </a:lnSpc>
            </a:pP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%</a:t>
            </a:r>
            <a:r>
              <a:rPr dirty="0" sz="12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2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Arial"/>
                <a:cs typeface="Arial"/>
              </a:rPr>
              <a:t>Total</a:t>
            </a:r>
            <a:r>
              <a:rPr dirty="0" sz="1200" spc="-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Viewing</a:t>
            </a:r>
            <a:r>
              <a:rPr dirty="0" sz="1200" spc="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Hours,</a:t>
            </a:r>
            <a:r>
              <a:rPr dirty="0" sz="1200" spc="-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July</a:t>
            </a:r>
            <a:r>
              <a:rPr dirty="0" sz="12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2022</a:t>
            </a:r>
            <a:r>
              <a:rPr dirty="0" sz="1200" spc="-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–</a:t>
            </a:r>
            <a:r>
              <a:rPr dirty="0" sz="1200" spc="-7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June</a:t>
            </a:r>
            <a:r>
              <a:rPr dirty="0" sz="1200" spc="-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1F5F"/>
                </a:solidFill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95"/>
              </a:spcBef>
            </a:pPr>
            <a:endParaRPr sz="1200">
              <a:latin typeface="Arial"/>
              <a:cs typeface="Arial"/>
            </a:endParaRPr>
          </a:p>
          <a:p>
            <a:pPr algn="ctr" marL="119380">
              <a:lnSpc>
                <a:spcPct val="100000"/>
              </a:lnSpc>
              <a:tabLst>
                <a:tab pos="850900" algn="l"/>
                <a:tab pos="2520315" algn="l"/>
              </a:tabLst>
            </a:pPr>
            <a:r>
              <a:rPr dirty="0" sz="1400" spc="-20">
                <a:solidFill>
                  <a:srgbClr val="001F5F"/>
                </a:solidFill>
                <a:latin typeface="Arial"/>
                <a:cs typeface="Arial"/>
              </a:rPr>
              <a:t>Live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	Live+Same</a:t>
            </a:r>
            <a:r>
              <a:rPr dirty="0" sz="1400" spc="-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1F5F"/>
                </a:solidFill>
                <a:latin typeface="Arial"/>
                <a:cs typeface="Arial"/>
              </a:rPr>
              <a:t>Day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dirty="0" sz="1400" spc="-10">
                <a:solidFill>
                  <a:srgbClr val="001F5F"/>
                </a:solidFill>
                <a:latin typeface="Arial"/>
                <a:cs typeface="Arial"/>
              </a:rPr>
              <a:t>Live+7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0" y="0"/>
            <a:ext cx="2481580" cy="239395"/>
          </a:xfrm>
          <a:custGeom>
            <a:avLst/>
            <a:gdLst/>
            <a:ahLst/>
            <a:cxnLst/>
            <a:rect l="l" t="t" r="r" b="b"/>
            <a:pathLst>
              <a:path w="2481580" h="239395">
                <a:moveTo>
                  <a:pt x="2481072" y="0"/>
                </a:moveTo>
                <a:lnTo>
                  <a:pt x="0" y="0"/>
                </a:lnTo>
                <a:lnTo>
                  <a:pt x="0" y="239268"/>
                </a:lnTo>
                <a:lnTo>
                  <a:pt x="2481072" y="239268"/>
                </a:lnTo>
                <a:lnTo>
                  <a:pt x="2481072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0" y="0"/>
            <a:ext cx="2481580" cy="23939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21590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17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Live</a:t>
            </a:r>
            <a:r>
              <a:rPr dirty="0" sz="12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Sports: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Time-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Shifted</a:t>
            </a:r>
            <a:r>
              <a:rPr dirty="0" sz="12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Viewing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377821" y="54496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sports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32" name="object 32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7144" y="521208"/>
              <a:ext cx="1106423" cy="1109471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386473" y="514877"/>
            <a:ext cx="957008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There</a:t>
            </a:r>
            <a:r>
              <a:rPr dirty="0" sz="26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dirty="0" sz="26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immediacy</a:t>
            </a:r>
            <a:r>
              <a:rPr dirty="0" sz="2600" spc="-5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dirty="0" sz="26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sports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dirty="0" sz="26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87%</a:t>
            </a:r>
            <a:r>
              <a:rPr dirty="0" sz="26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2600" spc="-5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viewing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dirty="0" sz="2600" spc="-2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live</a:t>
            </a:r>
            <a:r>
              <a:rPr dirty="0" sz="2600" spc="-25" b="1">
                <a:solidFill>
                  <a:srgbClr val="001F5F"/>
                </a:solidFill>
                <a:latin typeface="Arial"/>
                <a:cs typeface="Arial"/>
              </a:rPr>
              <a:t> and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99%</a:t>
            </a:r>
            <a:r>
              <a:rPr dirty="0" sz="2600" spc="-2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viewing</a:t>
            </a:r>
            <a:r>
              <a:rPr dirty="0" sz="26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within</a:t>
            </a:r>
            <a:r>
              <a:rPr dirty="0" sz="2600" spc="-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sz="26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same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day</a:t>
            </a:r>
            <a:r>
              <a:rPr dirty="0" sz="2600" spc="-3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26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airing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CCF0B6-2D5E-4887-8712-F5B183A23A17}"/>
</file>

<file path=customXml/itemProps2.xml><?xml version="1.0" encoding="utf-8"?>
<ds:datastoreItem xmlns:ds="http://schemas.openxmlformats.org/officeDocument/2006/customXml" ds:itemID="{F848B630-4A63-4DBC-980D-DFA7C2D30EF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2024-05-01T17:50:05Z</dcterms:created>
  <dcterms:modified xsi:type="dcterms:W3CDTF">2024-05-01T17:50:05Z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