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53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1920AB-4729-4FA9-A6D1-0FCF0185318B}" v="1" dt="2024-10-09T20:33:46.2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5" d="100"/>
          <a:sy n="15" d="100"/>
        </p:scale>
        <p:origin x="336" y="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D51920AB-4729-4FA9-A6D1-0FCF0185318B}"/>
    <pc:docChg chg="addSld modSld">
      <pc:chgData name="Dylan Breger" userId="9b3da09f-10fe-42ec-9aa5-9fa2a3e9cc20" providerId="ADAL" clId="{D51920AB-4729-4FA9-A6D1-0FCF0185318B}" dt="2024-10-09T20:33:46.279" v="0"/>
      <pc:docMkLst>
        <pc:docMk/>
      </pc:docMkLst>
      <pc:sldChg chg="add">
        <pc:chgData name="Dylan Breger" userId="9b3da09f-10fe-42ec-9aa5-9fa2a3e9cc20" providerId="ADAL" clId="{D51920AB-4729-4FA9-A6D1-0FCF0185318B}" dt="2024-10-09T20:33:46.279" v="0"/>
        <pc:sldMkLst>
          <pc:docMk/>
          <pc:sldMk cId="857010065" sldId="2147376531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477421938646884"/>
          <c:y val="3.6715022567780871E-2"/>
          <c:w val="0.70037083156973501"/>
          <c:h val="0.8931926616210009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FF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3F72-4890-94DA-0E73F67D836E}"/>
              </c:ext>
            </c:extLst>
          </c:dPt>
          <c:dPt>
            <c:idx val="6"/>
            <c:invertIfNegative val="0"/>
            <c:bubble3D val="0"/>
            <c:spPr>
              <a:solidFill>
                <a:srgbClr val="ACBDCE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F72-4890-94DA-0E73F67D836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400" b="1" i="0" u="none" strike="noStrike" kern="1200" baseline="0">
                    <a:solidFill>
                      <a:srgbClr val="1B1464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MLB Baseball</c:v>
                </c:pt>
                <c:pt idx="1">
                  <c:v>NFL Football</c:v>
                </c:pt>
                <c:pt idx="2">
                  <c:v>College Football</c:v>
                </c:pt>
                <c:pt idx="3">
                  <c:v>Live Sports</c:v>
                </c:pt>
                <c:pt idx="4">
                  <c:v>NBA Basketball</c:v>
                </c:pt>
                <c:pt idx="5">
                  <c:v>NCAAB (Men's + Women's)</c:v>
                </c:pt>
                <c:pt idx="6">
                  <c:v>All Other Programming </c:v>
                </c:pt>
              </c:strCache>
            </c:strRef>
          </c:cat>
          <c:val>
            <c:numRef>
              <c:f>Sheet1!$B$2:$B$8</c:f>
              <c:numCache>
                <c:formatCode>0</c:formatCode>
                <c:ptCount val="7"/>
                <c:pt idx="0">
                  <c:v>184</c:v>
                </c:pt>
                <c:pt idx="1">
                  <c:v>166</c:v>
                </c:pt>
                <c:pt idx="2">
                  <c:v>139</c:v>
                </c:pt>
                <c:pt idx="3">
                  <c:v>135</c:v>
                </c:pt>
                <c:pt idx="4">
                  <c:v>132</c:v>
                </c:pt>
                <c:pt idx="5">
                  <c:v>116</c:v>
                </c:pt>
                <c:pt idx="6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86-4E4E-9BCF-A1300B5405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1928631151"/>
        <c:axId val="1928631631"/>
      </c:barChart>
      <c:catAx>
        <c:axId val="1928631151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1B1464"/>
                </a:solidFill>
                <a:latin typeface="Helvetica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1928631631"/>
        <c:crosses val="autoZero"/>
        <c:auto val="1"/>
        <c:lblAlgn val="ctr"/>
        <c:lblOffset val="100"/>
        <c:noMultiLvlLbl val="0"/>
      </c:catAx>
      <c:valAx>
        <c:axId val="1928631631"/>
        <c:scaling>
          <c:orientation val="minMax"/>
        </c:scaling>
        <c:delete val="1"/>
        <c:axPos val="t"/>
        <c:numFmt formatCode="0" sourceLinked="1"/>
        <c:majorTickMark val="none"/>
        <c:minorTickMark val="none"/>
        <c:tickLblPos val="nextTo"/>
        <c:crossAx val="19286311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Helvetica" panose="020B0403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6A6B5-68B2-3DB0-25EC-12827DCB11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93CA30-D4F7-AE7B-1BB9-436BA6D041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51C9F7-01D5-E800-9539-4B7F286F9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5C07B-3744-4C61-95DB-EB6B806E71A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9F2494-AA22-D1C5-8AB0-6ED382EC8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F0CDF-C5A2-8227-0E72-283B96830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9086-4C1A-4428-8586-B030B3DB7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021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7DF97-4ED9-A92C-EFF2-B46F14823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7B99E6-4251-4AFF-4D83-5D1CFBBAB7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45E08-C4B1-1BBD-279A-A30FB0A5A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5C07B-3744-4C61-95DB-EB6B806E71A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26392D-CF64-1827-259D-0B4CC0EF5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8400F9-0B5E-3921-7F9F-7FE772BBC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9086-4C1A-4428-8586-B030B3DB7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792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CDF934-246B-3385-9CA9-4A604E504D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73DFF0-0A3F-F99F-89BB-4F63144368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BE29F-02C4-945C-C367-6ED7BED05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5C07B-3744-4C61-95DB-EB6B806E71A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58121C-6FFA-C3B8-3719-11232B249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0F9D1C-C964-C8D4-3BFE-429F22F4A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9086-4C1A-4428-8586-B030B3DB7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704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9AC57-B17B-18DD-47F4-646BF9E7D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42C4A-CCEC-B77E-8502-C1E4F6E46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4D5C2B-D86B-547E-7DF2-BE0CAF3E8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5C07B-3744-4C61-95DB-EB6B806E71A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093A65-A845-6118-5BB9-7584880CC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9DE31-F525-6A4F-4092-35CD5B408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9086-4C1A-4428-8586-B030B3DB7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726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2B215-C2B8-5A99-42A6-DB1597B0C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9D131A-E561-D928-E019-E99D78F384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6FFCB-11A3-2FBF-B198-FA96F1104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5C07B-3744-4C61-95DB-EB6B806E71A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1F0A0-B943-C42B-1FC4-F1A3A4E72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BC147-75A9-42CB-A604-8A98D214C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9086-4C1A-4428-8586-B030B3DB7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482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35F96-8F22-08B0-32AF-473118B9F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5603C7-CB98-FC6B-6EE0-6C91623A63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12826E-8C38-90D2-CC7F-820A0BE52F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C90FD7-43A4-732C-9E12-52B3F439F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5C07B-3744-4C61-95DB-EB6B806E71A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10A2C5-425D-2B99-42F3-491140848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338E46-EE9A-D42C-9091-7899239ED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9086-4C1A-4428-8586-B030B3DB7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683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56544-7AB1-C36E-BCDD-3A67AC05F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CA172A-24E8-5915-6658-5CA811B51C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3639F3-0E62-997D-A8EC-44E40C358C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45331E-F513-B717-8BC7-99EC51AE4B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AD9709-03A4-0F9A-7558-4228ADC005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DB43D7-2FA6-B851-26BF-29C0DE7C7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5C07B-3744-4C61-95DB-EB6B806E71A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EEEE01-2BEC-9E3E-09AB-E758808F8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F4688F-B4B6-C955-82BC-31EC75C56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9086-4C1A-4428-8586-B030B3DB7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899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A2909-7A97-4A4C-0B4A-16F863F70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772D5B-C42D-DD11-B2F9-3A451E21A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5C07B-3744-4C61-95DB-EB6B806E71A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6349DC-8F9F-D771-40B5-AEB5F140D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1C9C2C-0579-32DF-AC00-A77F0EFB1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9086-4C1A-4428-8586-B030B3DB7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431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1BFA59-46CC-2273-9F28-78D4F2316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5C07B-3744-4C61-95DB-EB6B806E71A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7CA1F9-5045-9209-9ABB-0EC8777D9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AB4FBC-8032-FEBD-35D6-30E8D7F34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9086-4C1A-4428-8586-B030B3DB7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136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D2191-04E7-8DE4-A614-12E8FB550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6A729B-1682-D7BB-50E9-FC913BF45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2F9441-E3B8-D3E0-53CE-CA2A2C3882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6D37E6-736D-552F-12A9-0F5E12841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5C07B-3744-4C61-95DB-EB6B806E71A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E0E5C7-3690-A9B5-765B-3633DF751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08FF59-660E-446A-2CAC-4EEC80306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9086-4C1A-4428-8586-B030B3DB7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481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34DC0-6526-9F14-7007-35165D84B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01F4D6-8F9D-C88D-F0AC-84F6E6948B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3395C7-78DD-4E23-5718-B6E22FD772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2EC827-1DA0-161D-1692-CCC0AA32D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5C07B-3744-4C61-95DB-EB6B806E71A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52952B-3BE7-3A01-F36E-7D2754B9B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7AB732-DB31-6CE1-A24C-85A0DCCF4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9086-4C1A-4428-8586-B030B3DB7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84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74E602-85F9-2524-FD70-4C37E5FC3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3A4E64-7217-0D43-3602-E99C9EAC94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A873EF-0D6D-BDB7-E44F-52E88C4174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15C07B-3744-4C61-95DB-EB6B806E71A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5D2C0A-E8D5-2BCC-C4F0-40323327A6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46B26F-B619-4C21-D936-DE039C77D2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DD9086-4C1A-4428-8586-B030B3DB7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97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o.com/resources/tag/research-insights" TargetMode="External"/><Relationship Id="rId7" Type="http://schemas.openxmlformats.org/officeDocument/2006/relationships/hyperlink" Target="https://thevab.com/insights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s://thevab.com/sign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DAEB9FB-752A-41BE-4B49-6CA4F6FC38CF}"/>
              </a:ext>
            </a:extLst>
          </p:cNvPr>
          <p:cNvSpPr/>
          <p:nvPr/>
        </p:nvSpPr>
        <p:spPr>
          <a:xfrm>
            <a:off x="-3884" y="1686476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D6BFB61-A7D0-FF6E-F0C5-AEBC3D740D58}"/>
              </a:ext>
            </a:extLst>
          </p:cNvPr>
          <p:cNvSpPr/>
          <p:nvPr/>
        </p:nvSpPr>
        <p:spPr>
          <a:xfrm>
            <a:off x="-2" y="0"/>
            <a:ext cx="2405272" cy="259305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Ad Engagement Rates by Sport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93B1C31-850D-CCF5-F3F2-EA1F94478989}"/>
              </a:ext>
            </a:extLst>
          </p:cNvPr>
          <p:cNvSpPr/>
          <p:nvPr/>
        </p:nvSpPr>
        <p:spPr>
          <a:xfrm>
            <a:off x="179108" y="376757"/>
            <a:ext cx="1008884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>
                <a:solidFill>
                  <a:srgbClr val="1B1464"/>
                </a:solidFill>
                <a:latin typeface="Helvetica" pitchFamily="2" charset="0"/>
              </a:rPr>
              <a:t>Airings during MLB Baseball were most effective at engaging viewers online across delivery service &amp; restaurant categories</a:t>
            </a: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FB9D382B-B47C-9C3B-0566-04A6D9B31B76}"/>
              </a:ext>
            </a:extLst>
          </p:cNvPr>
          <p:cNvGraphicFramePr/>
          <p:nvPr/>
        </p:nvGraphicFramePr>
        <p:xfrm>
          <a:off x="142014" y="2283303"/>
          <a:ext cx="7599041" cy="3804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59E7C889-E9DA-CB00-AAF1-C53F837A03F3}"/>
              </a:ext>
            </a:extLst>
          </p:cNvPr>
          <p:cNvSpPr txBox="1"/>
          <p:nvPr/>
        </p:nvSpPr>
        <p:spPr>
          <a:xfrm>
            <a:off x="10759" y="1925427"/>
            <a:ext cx="76906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u="sng" baseline="0">
                <a:solidFill>
                  <a:srgbClr val="1F1A6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Performance of live sports properties by 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C4E6388-46F6-5D63-1C96-44721EF0BB89}"/>
              </a:ext>
            </a:extLst>
          </p:cNvPr>
          <p:cNvSpPr txBox="1">
            <a:spLocks/>
          </p:cNvSpPr>
          <p:nvPr/>
        </p:nvSpPr>
        <p:spPr>
          <a:xfrm>
            <a:off x="-10272" y="6205737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see more insights from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EDO</a:t>
            </a:r>
            <a:endParaRPr kumimoji="0" lang="en-US" sz="1200" b="1" i="1" u="none" strike="noStrike" kern="1200" cap="none" spc="0" normalizeH="0" baseline="0" noProof="0">
              <a:ln>
                <a:noFill/>
              </a:ln>
              <a:solidFill>
                <a:srgbClr val="FFE6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F8F44FE-E250-2AFC-0007-C3015203CCA5}"/>
              </a:ext>
            </a:extLst>
          </p:cNvPr>
          <p:cNvSpPr txBox="1"/>
          <p:nvPr/>
        </p:nvSpPr>
        <p:spPr>
          <a:xfrm>
            <a:off x="436866" y="5993954"/>
            <a:ext cx="117799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EDO Ad </a:t>
            </a:r>
            <a:r>
              <a:rPr kumimoji="0" lang="en-US" sz="800" b="0" i="0" u="none" strike="noStrike" kern="1200" cap="none" spc="0" normalizeH="0" baseline="0" noProof="0" err="1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EnGage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. 10/1/23-4/21/24. Delivery Services, Fast Casual, Casual Dining, QSR, and Pizza categories, all sports programming (live new episodes only).</a:t>
            </a:r>
          </a:p>
        </p:txBody>
      </p:sp>
      <p:sp>
        <p:nvSpPr>
          <p:cNvPr id="2" name="Google Shape;227;p31">
            <a:extLst>
              <a:ext uri="{FF2B5EF4-FFF2-40B4-BE49-F238E27FC236}">
                <a16:creationId xmlns:a16="http://schemas.microsoft.com/office/drawing/2014/main" id="{83025ADA-5251-F42B-3F43-2A03A635BE29}"/>
              </a:ext>
            </a:extLst>
          </p:cNvPr>
          <p:cNvSpPr/>
          <p:nvPr/>
        </p:nvSpPr>
        <p:spPr>
          <a:xfrm rot="-5400000">
            <a:off x="7586053" y="2507370"/>
            <a:ext cx="568800" cy="338000"/>
          </a:xfrm>
          <a:prstGeom prst="triangle">
            <a:avLst>
              <a:gd name="adj" fmla="val 50000"/>
            </a:avLst>
          </a:prstGeom>
          <a:solidFill>
            <a:srgbClr val="00BFF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3" name="Google Shape;250;p31">
            <a:extLst>
              <a:ext uri="{FF2B5EF4-FFF2-40B4-BE49-F238E27FC236}">
                <a16:creationId xmlns:a16="http://schemas.microsoft.com/office/drawing/2014/main" id="{D8CDD2AF-92D0-B2F7-869A-095D271C0056}"/>
              </a:ext>
            </a:extLst>
          </p:cNvPr>
          <p:cNvSpPr/>
          <p:nvPr/>
        </p:nvSpPr>
        <p:spPr>
          <a:xfrm>
            <a:off x="8107760" y="2380904"/>
            <a:ext cx="3452338" cy="3496400"/>
          </a:xfrm>
          <a:prstGeom prst="rect">
            <a:avLst/>
          </a:prstGeom>
          <a:solidFill>
            <a:srgbClr val="00BFF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E2752"/>
              </a:buClr>
              <a:buSzPts val="1100"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 panose="020B0604020202020204" pitchFamily="34" charset="0"/>
                <a:ea typeface="Rubik"/>
                <a:cs typeface="Helvetica" panose="020B0604020202020204" pitchFamily="34" charset="0"/>
                <a:sym typeface="Rubik"/>
              </a:rPr>
              <a:t>TV viewers who saw a Delivery Services, Casual Dining, Fast Casual, or QSR  ad during MLB Baseball were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E2752"/>
              </a:buClr>
              <a:buSzPts val="1100"/>
              <a:buFontTx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Rubik"/>
                <a:cs typeface="Helvetica" panose="020B0604020202020204" pitchFamily="34" charset="0"/>
                <a:sym typeface="Rubik"/>
              </a:rPr>
              <a:t>80%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E2752"/>
              </a:buClr>
              <a:buSzPts val="1100"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Rubik"/>
                <a:cs typeface="Helvetica" panose="020B0604020202020204" pitchFamily="34" charset="0"/>
                <a:sym typeface="Rubik"/>
              </a:rPr>
              <a:t>more likely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 panose="020B0604020202020204" pitchFamily="34" charset="0"/>
                <a:ea typeface="Rubik"/>
                <a:cs typeface="Helvetica" panose="020B0604020202020204" pitchFamily="34" charset="0"/>
                <a:sym typeface="Rubik"/>
              </a:rPr>
              <a:t>to engage online with the brand than the category ad during non-live sports programming.</a:t>
            </a: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 panose="020B0604020202020204" pitchFamily="34" charset="0"/>
              <a:ea typeface="Rubik"/>
              <a:cs typeface="Helvetica" panose="020B0604020202020204" pitchFamily="34" charset="0"/>
              <a:sym typeface="Rubik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DBF5606-A180-873B-5034-61C264046FA6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</a:t>
            </a:r>
            <a:r>
              <a:rPr lang="en-US" sz="1000" b="1">
                <a:solidFill>
                  <a:srgbClr val="ED3C8D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sports </a:t>
            </a: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insights</a:t>
            </a:r>
          </a:p>
        </p:txBody>
      </p:sp>
      <p:pic>
        <p:nvPicPr>
          <p:cNvPr id="13" name="Picture 2">
            <a:hlinkClick r:id="rId4"/>
            <a:extLst>
              <a:ext uri="{FF2B5EF4-FFF2-40B4-BE49-F238E27FC236}">
                <a16:creationId xmlns:a16="http://schemas.microsoft.com/office/drawing/2014/main" id="{2CD75A52-0C4E-8B2D-6257-E2668F631CB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BC47CE07-D8BF-7425-2A02-74B3CB10FE62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68897E18-1310-5DEC-5717-8726948398C2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94DC1330-EA36-95C5-C3A6-6860495C474D}"/>
              </a:ext>
            </a:extLst>
          </p:cNvPr>
          <p:cNvSpPr/>
          <p:nvPr/>
        </p:nvSpPr>
        <p:spPr>
          <a:xfrm>
            <a:off x="483207" y="6533170"/>
            <a:ext cx="1168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150" normalizeH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b="1" i="0" u="sng" strike="noStrike" kern="1200" cap="none" spc="150" normalizeH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010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511CD25-E8FB-43D2-BA71-B08E99C5B8CA}"/>
</file>

<file path=customXml/itemProps2.xml><?xml version="1.0" encoding="utf-8"?>
<ds:datastoreItem xmlns:ds="http://schemas.openxmlformats.org/officeDocument/2006/customXml" ds:itemID="{5DA9AB0A-987B-4812-BB9F-44C95D69C18B}"/>
</file>

<file path=customXml/itemProps3.xml><?xml version="1.0" encoding="utf-8"?>
<ds:datastoreItem xmlns:ds="http://schemas.openxmlformats.org/officeDocument/2006/customXml" ds:itemID="{0C578160-268A-4355-849F-BE425F12F0DF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2024-10-09T20:33:43Z</dcterms:created>
  <dcterms:modified xsi:type="dcterms:W3CDTF">2024-10-09T20:33:52Z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