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D6A360-FD0C-4D46-9855-084A852D3936}" v="1" dt="2024-11-08T18:20:05.9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BCD6A360-FD0C-4D46-9855-084A852D3936}"/>
    <pc:docChg chg="addSld modSld">
      <pc:chgData name="Dylan Breger" userId="9b3da09f-10fe-42ec-9aa5-9fa2a3e9cc20" providerId="ADAL" clId="{BCD6A360-FD0C-4D46-9855-084A852D3936}" dt="2024-11-08T18:20:05.959" v="0"/>
      <pc:docMkLst>
        <pc:docMk/>
      </pc:docMkLst>
      <pc:sldChg chg="add">
        <pc:chgData name="Dylan Breger" userId="9b3da09f-10fe-42ec-9aa5-9fa2a3e9cc20" providerId="ADAL" clId="{BCD6A360-FD0C-4D46-9855-084A852D3936}" dt="2024-11-08T18:20:05.959" v="0"/>
        <pc:sldMkLst>
          <pc:docMk/>
          <pc:sldMk cId="583327764" sldId="214737646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1937658063679399"/>
          <c:w val="1"/>
          <c:h val="0.8806234193632059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At least half of the time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At home on TV</c:v>
                </c:pt>
                <c:pt idx="1">
                  <c:v>At a friend or family member's home on TV</c:v>
                </c:pt>
                <c:pt idx="2">
                  <c:v>On TV at a sports bar or restaurant</c:v>
                </c:pt>
                <c:pt idx="3">
                  <c:v>On my mobile device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0.92</c:v>
                </c:pt>
                <c:pt idx="1">
                  <c:v>0.46</c:v>
                </c:pt>
                <c:pt idx="2">
                  <c:v>0.42</c:v>
                </c:pt>
                <c:pt idx="3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8A-4CDF-A075-A97BE08FBAB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Less than half of the time</c:v>
                </c:pt>
              </c:strCache>
            </c:strRef>
          </c:tx>
          <c:spPr>
            <a:solidFill>
              <a:srgbClr val="1B146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At home on TV</c:v>
                </c:pt>
                <c:pt idx="1">
                  <c:v>At a friend or family member's home on TV</c:v>
                </c:pt>
                <c:pt idx="2">
                  <c:v>On TV at a sports bar or restaurant</c:v>
                </c:pt>
                <c:pt idx="3">
                  <c:v>On my mobile device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0.08</c:v>
                </c:pt>
                <c:pt idx="1">
                  <c:v>0.54</c:v>
                </c:pt>
                <c:pt idx="2">
                  <c:v>0.57999999999999996</c:v>
                </c:pt>
                <c:pt idx="3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8A-4CDF-A075-A97BE08FBA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047679935"/>
        <c:axId val="1047676575"/>
      </c:barChart>
      <c:catAx>
        <c:axId val="104767993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1F1A62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047676575"/>
        <c:crosses val="autoZero"/>
        <c:auto val="1"/>
        <c:lblAlgn val="ctr"/>
        <c:lblOffset val="100"/>
        <c:noMultiLvlLbl val="0"/>
      </c:catAx>
      <c:valAx>
        <c:axId val="1047676575"/>
        <c:scaling>
          <c:orientation val="minMax"/>
          <c:max val="1"/>
        </c:scaling>
        <c:delete val="1"/>
        <c:axPos val="t"/>
        <c:numFmt formatCode="0%" sourceLinked="1"/>
        <c:majorTickMark val="none"/>
        <c:minorTickMark val="none"/>
        <c:tickLblPos val="nextTo"/>
        <c:crossAx val="1047679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6568825205116908"/>
          <c:y val="0"/>
          <c:w val="0.46153847584296398"/>
          <c:h val="9.3952139128461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F1A62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rgbClr val="1F1A62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ECFD2-088D-B442-ADF0-A79E33695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9B8E69-0A5C-86A4-5E22-A9731B3AB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26E79-74EE-A0F2-B1F7-CFE565FF3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D7F51-EB04-40E1-9C8C-6179D3C7EB5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89510-ED9D-2B70-BF93-D13A0F46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A5991-B573-D6E4-1CA1-56A4D8D56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5DA6-2A03-47B8-9F9A-26B4C377A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43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EBB1A-1595-3559-DF3C-28E44008B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489DFF-CF13-0D8E-81C2-DC22E1006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D5FA3-2D1F-1679-7915-3DEAE0CC8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D7F51-EB04-40E1-9C8C-6179D3C7EB5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3C130-A6FE-1FE5-8774-910ABA4C5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F3864-6F30-F745-8CDD-1F104D6C8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5DA6-2A03-47B8-9F9A-26B4C377A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3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BCA1F4-6978-82FD-CCBA-F5A0432342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9536DC-DA92-A79C-C468-6FE0579B7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57344-494C-4663-783C-6519C7E23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D7F51-EB04-40E1-9C8C-6179D3C7EB5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1A071-FB63-11C6-FA91-6A442294C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0B9C7-367E-7C68-01FF-32803FA6B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5DA6-2A03-47B8-9F9A-26B4C377A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3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C6661-B554-6BF6-76BF-1BF830B15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102D5-4024-230E-64D2-7F897B434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343825-A5FC-683C-2846-390EBFF02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D7F51-EB04-40E1-9C8C-6179D3C7EB5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30143-D197-9328-8C59-FCC59D4BD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F175FF-A3FE-C3AA-737A-77A72769B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5DA6-2A03-47B8-9F9A-26B4C377A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4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ECE23-692E-D92B-15DF-E9BCAF59D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C7D3F5-1371-09FD-8C55-16B466712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9D26D-1017-3C9C-3D96-E627E1D09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D7F51-EB04-40E1-9C8C-6179D3C7EB5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397F8-72DE-364C-2B25-E1C771D8E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46180-23C8-6D32-4C6C-BA9E1CA6D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5DA6-2A03-47B8-9F9A-26B4C377A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39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3A268-DD86-95A7-22E1-93B7B3257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69013-1A63-C716-B3BB-0D00232769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901A30-DB3F-F8A6-59CD-D6FC05187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444964-CAD5-8C1B-A721-6D4A091F0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D7F51-EB04-40E1-9C8C-6179D3C7EB5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CF5AD-C1A8-4EB8-6CEC-414C85A19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73CD00-E58A-C82F-6409-14EFDD7AC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5DA6-2A03-47B8-9F9A-26B4C377A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27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147F5-6526-293D-277C-6052942FC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D35EE5-9CCF-0909-5723-FB99256CE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B3B80F-29EA-A238-A9FB-9211796E8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637271-267D-D11C-0C38-1A9E08290D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2E60D7-51E4-29F1-7F12-B71ED10D63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769EBC-5DB6-A7BE-457C-54BA4DB5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D7F51-EB04-40E1-9C8C-6179D3C7EB5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8425DA-F61E-445D-BBB7-44C860C0B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54EA8C-18E7-5DEB-D6DD-A2E1A423B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5DA6-2A03-47B8-9F9A-26B4C377A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1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B5DC4-CE7B-EE0B-74D2-A080308C0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75A2F5-3A64-DEA6-7D69-225A7746C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D7F51-EB04-40E1-9C8C-6179D3C7EB5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A33259-03A4-1BE4-14A9-AD469FAFD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19CD5-8C99-F336-BBFE-02F9AE44F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5DA6-2A03-47B8-9F9A-26B4C377A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9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B2FD4F-63C4-E442-3F22-13977E72E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D7F51-EB04-40E1-9C8C-6179D3C7EB5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5893BE-A677-3C0C-73A2-7DE6A3B65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5C54A-66C0-08D2-7778-E8A90E396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5DA6-2A03-47B8-9F9A-26B4C377A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077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AE2DD-708D-878A-2164-74FF274A8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0CF6F-5363-F72C-3393-A05E57796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EB4FCA-5C32-68E9-106E-B5E1D25AA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24F8FB-C301-5BA2-4D63-E344C3628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D7F51-EB04-40E1-9C8C-6179D3C7EB5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EF5A4-A110-45AE-5F2C-691097D51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40E68D-4D33-F34D-12AE-1C5721341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5DA6-2A03-47B8-9F9A-26B4C377A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86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D53BF-1E92-B8E8-6616-323718B0E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A00E09-95C7-8E11-3079-9B6A062849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BD599F-2A00-D420-5511-CD83A2724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18D92C-7FB0-A3E1-0754-B00D24FF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D7F51-EB04-40E1-9C8C-6179D3C7EB5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B1FB97-F818-9420-9981-C3371EE1C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FCA472-18C8-A51D-7C96-22C62F57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5DA6-2A03-47B8-9F9A-26B4C377A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39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D65DAE-DE8F-67A6-AFFE-98C2EBEF9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A06862-B2E8-5FF6-E140-BD327148D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600BF-BE08-198F-794F-0C49D0DBAF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FD7F51-EB04-40E1-9C8C-6179D3C7EB5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FE785-2AB4-DC81-D9B9-40549C9EC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66EA3-0562-1A3B-4197-05AE83437F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035DA6-2A03-47B8-9F9A-26B4C377A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40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www.effectv.com/insights/research-reports/behind-the-remote-sports-viewership-fandom/" TargetMode="External"/><Relationship Id="rId2" Type="http://schemas.openxmlformats.org/officeDocument/2006/relationships/hyperlink" Target="https://thevab.com/signin" TargetMode="Externa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hyperlink" Target="https://thevab.com/insights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F8E0224-EFCE-D11B-BBC5-E6A580F6ADA7}"/>
              </a:ext>
            </a:extLst>
          </p:cNvPr>
          <p:cNvSpPr/>
          <p:nvPr/>
        </p:nvSpPr>
        <p:spPr>
          <a:xfrm>
            <a:off x="168965" y="399104"/>
            <a:ext cx="1021044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Although most fans prefer to watch sports on their TV at home, many also watch out of home and on the go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B51201-9311-5857-400E-14C915CD72D5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FD19FD-5DD0-7E97-B64C-F40900828676}"/>
              </a:ext>
            </a:extLst>
          </p:cNvPr>
          <p:cNvSpPr txBox="1"/>
          <p:nvPr/>
        </p:nvSpPr>
        <p:spPr>
          <a:xfrm>
            <a:off x="10267952" y="26057"/>
            <a:ext cx="192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sports insights</a:t>
            </a:r>
          </a:p>
        </p:txBody>
      </p:sp>
      <p:pic>
        <p:nvPicPr>
          <p:cNvPr id="9" name="Picture 2">
            <a:hlinkClick r:id="rId2"/>
            <a:extLst>
              <a:ext uri="{FF2B5EF4-FFF2-40B4-BE49-F238E27FC236}">
                <a16:creationId xmlns:a16="http://schemas.microsoft.com/office/drawing/2014/main" id="{86B80F07-176F-1FE2-5968-5681B974D9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0A5A300-7794-3A5B-D4F2-172A30E9D7B6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F3929C-1351-1855-E376-6D0A72CC86E4}"/>
              </a:ext>
            </a:extLst>
          </p:cNvPr>
          <p:cNvSpPr/>
          <p:nvPr/>
        </p:nvSpPr>
        <p:spPr>
          <a:xfrm>
            <a:off x="-3" y="0"/>
            <a:ext cx="2013630" cy="294649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Where Fans Watch Sports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0F89FA-193E-E0F9-5981-CF3D6FDEDF8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CD5932-4D82-AF05-62A7-97B7641B9A30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C60F52-C540-8F4D-EF9A-C3E337D7407C}"/>
              </a:ext>
            </a:extLst>
          </p:cNvPr>
          <p:cNvSpPr txBox="1"/>
          <p:nvPr/>
        </p:nvSpPr>
        <p:spPr>
          <a:xfrm>
            <a:off x="503713" y="5899518"/>
            <a:ext cx="114027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Effectv,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Behind the</a:t>
            </a:r>
            <a:r>
              <a:rPr lang="en-US" sz="800" i="1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Remote: A Deep Dive Into Sports Viewership &amp; Fandom</a:t>
            </a:r>
            <a:r>
              <a:rPr lang="en-US" sz="8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2024. Comcast Advertising Survey, N=1000. April 2024. Qualifying Criteria: Watched sports content (game, highlights, talk show, </a:t>
            </a:r>
            <a:r>
              <a:rPr lang="en-US" sz="800" err="1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etc</a:t>
            </a:r>
            <a:r>
              <a:rPr lang="en-US" sz="8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…) in the past six months.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E414F82-9CCC-A0AC-292E-C992BAD523B2}"/>
              </a:ext>
            </a:extLst>
          </p:cNvPr>
          <p:cNvSpPr txBox="1"/>
          <p:nvPr/>
        </p:nvSpPr>
        <p:spPr>
          <a:xfrm>
            <a:off x="596348" y="1745880"/>
            <a:ext cx="1095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Where fans watch live sports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1B95C3BD-DD36-AC59-F368-D6B3021ABE09}"/>
              </a:ext>
            </a:extLst>
          </p:cNvPr>
          <p:cNvGraphicFramePr/>
          <p:nvPr/>
        </p:nvGraphicFramePr>
        <p:xfrm>
          <a:off x="718457" y="2128660"/>
          <a:ext cx="10755086" cy="3558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2919B288-4868-1300-01FD-0E6E1F8EB479}"/>
              </a:ext>
            </a:extLst>
          </p:cNvPr>
          <p:cNvSpPr txBox="1">
            <a:spLocks/>
          </p:cNvSpPr>
          <p:nvPr/>
        </p:nvSpPr>
        <p:spPr>
          <a:xfrm>
            <a:off x="-3" y="6137589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 </a:t>
            </a: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Effectv</a:t>
            </a:r>
            <a:endParaRPr kumimoji="0" lang="en-US" sz="1200" b="1" i="1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327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9260F22-4946-4F55-97BD-974DAD821533}"/>
</file>

<file path=customXml/itemProps2.xml><?xml version="1.0" encoding="utf-8"?>
<ds:datastoreItem xmlns:ds="http://schemas.openxmlformats.org/officeDocument/2006/customXml" ds:itemID="{853650F4-C740-41E5-825B-ED593983FC24}"/>
</file>

<file path=customXml/itemProps3.xml><?xml version="1.0" encoding="utf-8"?>
<ds:datastoreItem xmlns:ds="http://schemas.openxmlformats.org/officeDocument/2006/customXml" ds:itemID="{24E8E409-5227-4EC9-B4A9-380F7A10DA5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2024-11-08T18:20:04Z</dcterms:created>
  <dcterms:modified xsi:type="dcterms:W3CDTF">2024-11-08T18:20:09Z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