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685544"/>
            <a:ext cx="12192000" cy="5172710"/>
          </a:xfrm>
          <a:custGeom>
            <a:avLst/>
            <a:gdLst/>
            <a:ahLst/>
            <a:cxnLst/>
            <a:rect l="l" t="t" r="r" b="b"/>
            <a:pathLst>
              <a:path w="12192000" h="5172709">
                <a:moveTo>
                  <a:pt x="12192000" y="0"/>
                </a:moveTo>
                <a:lnTo>
                  <a:pt x="0" y="0"/>
                </a:lnTo>
                <a:lnTo>
                  <a:pt x="0" y="5172456"/>
                </a:lnTo>
                <a:lnTo>
                  <a:pt x="12192000" y="5172456"/>
                </a:lnTo>
                <a:lnTo>
                  <a:pt x="12192000" y="0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25780" y="6519671"/>
            <a:ext cx="11666219" cy="33832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thevab.com/signin?utm_source=website&amp;utm_medium=resource-center&amp;utm_campaign=grab-n-gos" TargetMode="External"/><Relationship Id="rId3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049940" y="6615405"/>
            <a:ext cx="46393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539942" y="6253834"/>
            <a:ext cx="11436985" cy="238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Source:</a:t>
            </a:r>
            <a:r>
              <a:rPr dirty="0" sz="700" spc="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VAB</a:t>
            </a:r>
            <a:r>
              <a:rPr dirty="0" sz="700" spc="-1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analysis</a:t>
            </a:r>
            <a:r>
              <a:rPr dirty="0" sz="700" spc="-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dirty="0" sz="700" spc="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Nielsen</a:t>
            </a:r>
            <a:r>
              <a:rPr dirty="0" sz="700" spc="-2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001F5F"/>
                </a:solidFill>
                <a:latin typeface="Arial"/>
                <a:cs typeface="Arial"/>
              </a:rPr>
              <a:t>NPower</a:t>
            </a:r>
            <a:r>
              <a:rPr dirty="0" sz="700" spc="-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Ratings</a:t>
            </a:r>
            <a:r>
              <a:rPr dirty="0" sz="700" spc="-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Analysis</a:t>
            </a:r>
            <a:r>
              <a:rPr dirty="0" sz="700" spc="-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Program</a:t>
            </a:r>
            <a:r>
              <a:rPr dirty="0" sz="700" spc="2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Report,</a:t>
            </a:r>
            <a:r>
              <a:rPr dirty="0" sz="700" spc="2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001F5F"/>
                </a:solidFill>
                <a:latin typeface="Arial"/>
                <a:cs typeface="Arial"/>
              </a:rPr>
              <a:t>Total</a:t>
            </a:r>
            <a:r>
              <a:rPr dirty="0" sz="700" spc="-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Day,</a:t>
            </a:r>
            <a:r>
              <a:rPr dirty="0" sz="700" spc="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July</a:t>
            </a:r>
            <a:r>
              <a:rPr dirty="0" sz="700" spc="-2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1,</a:t>
            </a:r>
            <a:r>
              <a:rPr dirty="0" sz="700" spc="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2022</a:t>
            </a:r>
            <a:r>
              <a:rPr dirty="0" sz="700" spc="-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–</a:t>
            </a:r>
            <a:r>
              <a:rPr dirty="0" sz="700" spc="-4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June</a:t>
            </a:r>
            <a:r>
              <a:rPr dirty="0" sz="700" spc="-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30,</a:t>
            </a:r>
            <a:r>
              <a:rPr dirty="0" sz="700" spc="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2023;</a:t>
            </a:r>
            <a:r>
              <a:rPr dirty="0" sz="700" spc="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includes</a:t>
            </a:r>
            <a:r>
              <a:rPr dirty="0" sz="700" spc="-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Spanish language</a:t>
            </a:r>
            <a:r>
              <a:rPr dirty="0" sz="700" spc="1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networks;</a:t>
            </a:r>
            <a:r>
              <a:rPr dirty="0" sz="700" spc="1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excludes</a:t>
            </a:r>
            <a:r>
              <a:rPr dirty="0" sz="700" spc="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regional</a:t>
            </a:r>
            <a:r>
              <a:rPr dirty="0" sz="700" spc="-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sports</a:t>
            </a:r>
            <a:r>
              <a:rPr dirty="0" sz="700" spc="1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networks,</a:t>
            </a:r>
            <a:r>
              <a:rPr dirty="0" sz="700" spc="1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local</a:t>
            </a:r>
            <a:r>
              <a:rPr dirty="0" sz="700" spc="-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broadcast</a:t>
            </a:r>
            <a:r>
              <a:rPr dirty="0" sz="700" spc="2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airings</a:t>
            </a:r>
            <a:r>
              <a:rPr dirty="0" sz="700" spc="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and</a:t>
            </a:r>
            <a:r>
              <a:rPr dirty="0" sz="700" spc="3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digital</a:t>
            </a:r>
            <a:r>
              <a:rPr dirty="0" sz="700" spc="-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airings</a:t>
            </a:r>
            <a:r>
              <a:rPr dirty="0" sz="700" spc="-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dirty="0" sz="700" spc="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sports</a:t>
            </a:r>
            <a:r>
              <a:rPr dirty="0" sz="700" spc="1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through</a:t>
            </a:r>
            <a:r>
              <a:rPr dirty="0" sz="700" spc="2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001F5F"/>
                </a:solidFill>
                <a:latin typeface="Arial"/>
                <a:cs typeface="Arial"/>
              </a:rPr>
              <a:t>MVPD</a:t>
            </a:r>
            <a:r>
              <a:rPr dirty="0" sz="700" spc="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/</a:t>
            </a:r>
            <a:r>
              <a:rPr dirty="0" sz="700" spc="-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network</a:t>
            </a:r>
            <a:r>
              <a:rPr dirty="0" sz="700" spc="1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 spc="-25">
                <a:solidFill>
                  <a:srgbClr val="001F5F"/>
                </a:solidFill>
                <a:latin typeface="Arial"/>
                <a:cs typeface="Arial"/>
              </a:rPr>
              <a:t>TV</a:t>
            </a:r>
            <a:r>
              <a:rPr dirty="0" sz="700" spc="-3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apps.</a:t>
            </a:r>
            <a:r>
              <a:rPr dirty="0" sz="700" spc="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Reflects</a:t>
            </a:r>
            <a:r>
              <a:rPr dirty="0" sz="700" spc="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001F5F"/>
                </a:solidFill>
                <a:latin typeface="Arial"/>
                <a:cs typeface="Arial"/>
              </a:rPr>
              <a:t>live</a:t>
            </a:r>
            <a:r>
              <a:rPr dirty="0" sz="700" spc="50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sporting</a:t>
            </a:r>
            <a:r>
              <a:rPr dirty="0" sz="700" spc="3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events</a:t>
            </a:r>
            <a:r>
              <a:rPr dirty="0" sz="700" spc="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only.</a:t>
            </a:r>
            <a:r>
              <a:rPr dirty="0" sz="700" spc="-1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Telecast</a:t>
            </a:r>
            <a:r>
              <a:rPr dirty="0" sz="700" spc="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count</a:t>
            </a:r>
            <a:r>
              <a:rPr dirty="0" sz="700" spc="-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Includes</a:t>
            </a:r>
            <a:r>
              <a:rPr dirty="0" sz="700" spc="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simulcasts</a:t>
            </a:r>
            <a:r>
              <a:rPr dirty="0" sz="700" spc="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dirty="0" sz="700" spc="-1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sports</a:t>
            </a:r>
            <a:r>
              <a:rPr dirty="0" sz="700" spc="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events</a:t>
            </a:r>
            <a:r>
              <a:rPr dirty="0" sz="700" spc="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across</a:t>
            </a:r>
            <a:r>
              <a:rPr dirty="0" sz="700" spc="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multiple</a:t>
            </a:r>
            <a:r>
              <a:rPr dirty="0" sz="700" spc="-1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networks,</a:t>
            </a:r>
            <a:r>
              <a:rPr dirty="0" sz="700" spc="2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Spanish</a:t>
            </a:r>
            <a:r>
              <a:rPr dirty="0" sz="700" spc="-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language</a:t>
            </a:r>
            <a:r>
              <a:rPr dirty="0" sz="700" spc="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networks,</a:t>
            </a:r>
            <a:r>
              <a:rPr dirty="0" sz="700" spc="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001F5F"/>
                </a:solidFill>
                <a:latin typeface="Arial"/>
                <a:cs typeface="Arial"/>
              </a:rPr>
              <a:t>etc.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0377837" y="54504"/>
            <a:ext cx="17062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7790" marR="5080" indent="-85725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2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200" spc="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access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more</a:t>
            </a:r>
            <a:r>
              <a:rPr dirty="0" sz="1200" spc="-3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sports</a:t>
            </a:r>
            <a:r>
              <a:rPr dirty="0" sz="12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insights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10255186" y="-13525"/>
            <a:ext cx="1951989" cy="1700530"/>
            <a:chOff x="10255186" y="-13525"/>
            <a:chExt cx="1951989" cy="1700530"/>
          </a:xfrm>
        </p:grpSpPr>
        <p:pic>
          <p:nvPicPr>
            <p:cNvPr id="6" name="object 6" descr="">
              <a:hlinkClick r:id="rId2"/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77144" y="521208"/>
              <a:ext cx="1106423" cy="1109471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10269473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304524" y="489976"/>
            <a:ext cx="9841230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Among</a:t>
            </a:r>
            <a:r>
              <a:rPr dirty="0" sz="2600" spc="-5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dirty="0" sz="2600" spc="-1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over</a:t>
            </a:r>
            <a:r>
              <a:rPr dirty="0" sz="2600" spc="-3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14,700</a:t>
            </a:r>
            <a:r>
              <a:rPr dirty="0" sz="2600" spc="-1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live</a:t>
            </a:r>
            <a:r>
              <a:rPr dirty="0" sz="2600" spc="-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sporting</a:t>
            </a:r>
            <a:r>
              <a:rPr dirty="0" sz="2600" spc="-3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events</a:t>
            </a:r>
            <a:r>
              <a:rPr dirty="0" sz="2600" spc="-2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shown</a:t>
            </a:r>
            <a:r>
              <a:rPr dirty="0" sz="2600" spc="-6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on</a:t>
            </a:r>
            <a:r>
              <a:rPr dirty="0" sz="2600" spc="-2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001F5F"/>
                </a:solidFill>
                <a:latin typeface="Arial"/>
                <a:cs typeface="Arial"/>
              </a:rPr>
              <a:t>national 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TV</a:t>
            </a:r>
            <a:r>
              <a:rPr dirty="0" sz="2600" spc="-4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001F5F"/>
                </a:solidFill>
                <a:latin typeface="Arial"/>
                <a:cs typeface="Arial"/>
              </a:rPr>
              <a:t>annually,</a:t>
            </a:r>
            <a:r>
              <a:rPr dirty="0" sz="2600" spc="-1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88%</a:t>
            </a:r>
            <a:r>
              <a:rPr dirty="0" sz="2600" spc="-4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air</a:t>
            </a:r>
            <a:r>
              <a:rPr dirty="0" sz="2600" spc="-2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on</a:t>
            </a:r>
            <a:r>
              <a:rPr dirty="0" sz="2600" spc="-4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001F5F"/>
                </a:solidFill>
                <a:latin typeface="Arial"/>
                <a:cs typeface="Arial"/>
              </a:rPr>
              <a:t>ad-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supported</a:t>
            </a:r>
            <a:r>
              <a:rPr dirty="0" sz="2600" spc="-6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national</a:t>
            </a:r>
            <a:r>
              <a:rPr dirty="0" sz="2600" spc="-4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cable</a:t>
            </a:r>
            <a:r>
              <a:rPr dirty="0" sz="2600" spc="-4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spc="-25" b="1">
                <a:solidFill>
                  <a:srgbClr val="001F5F"/>
                </a:solidFill>
                <a:latin typeface="Arial"/>
                <a:cs typeface="Arial"/>
              </a:rPr>
              <a:t>TV</a:t>
            </a:r>
            <a:endParaRPr sz="2600">
              <a:latin typeface="Arial"/>
              <a:cs typeface="Arial"/>
            </a:endParaRPr>
          </a:p>
        </p:txBody>
      </p:sp>
      <p:grpSp>
        <p:nvGrpSpPr>
          <p:cNvPr id="9" name="object 9" descr=""/>
          <p:cNvGrpSpPr/>
          <p:nvPr/>
        </p:nvGrpSpPr>
        <p:grpSpPr>
          <a:xfrm>
            <a:off x="4681509" y="2858301"/>
            <a:ext cx="2846070" cy="2846070"/>
            <a:chOff x="4681509" y="2858301"/>
            <a:chExt cx="2846070" cy="2846070"/>
          </a:xfrm>
        </p:grpSpPr>
        <p:sp>
          <p:nvSpPr>
            <p:cNvPr id="10" name="object 10" descr=""/>
            <p:cNvSpPr/>
            <p:nvPr/>
          </p:nvSpPr>
          <p:spPr>
            <a:xfrm>
              <a:off x="4681509" y="2858302"/>
              <a:ext cx="2846070" cy="2846070"/>
            </a:xfrm>
            <a:custGeom>
              <a:avLst/>
              <a:gdLst/>
              <a:ahLst/>
              <a:cxnLst/>
              <a:rect l="l" t="t" r="r" b="b"/>
              <a:pathLst>
                <a:path w="2846070" h="2846070">
                  <a:moveTo>
                    <a:pt x="1422781" y="0"/>
                  </a:moveTo>
                  <a:lnTo>
                    <a:pt x="1422781" y="1422781"/>
                  </a:lnTo>
                  <a:lnTo>
                    <a:pt x="448818" y="385622"/>
                  </a:lnTo>
                  <a:lnTo>
                    <a:pt x="413668" y="419786"/>
                  </a:lnTo>
                  <a:lnTo>
                    <a:pt x="379826" y="455019"/>
                  </a:lnTo>
                  <a:lnTo>
                    <a:pt x="347309" y="491285"/>
                  </a:lnTo>
                  <a:lnTo>
                    <a:pt x="316132" y="528544"/>
                  </a:lnTo>
                  <a:lnTo>
                    <a:pt x="286314" y="566757"/>
                  </a:lnTo>
                  <a:lnTo>
                    <a:pt x="257871" y="605886"/>
                  </a:lnTo>
                  <a:lnTo>
                    <a:pt x="230819" y="645892"/>
                  </a:lnTo>
                  <a:lnTo>
                    <a:pt x="205175" y="686736"/>
                  </a:lnTo>
                  <a:lnTo>
                    <a:pt x="180956" y="728381"/>
                  </a:lnTo>
                  <a:lnTo>
                    <a:pt x="158178" y="770787"/>
                  </a:lnTo>
                  <a:lnTo>
                    <a:pt x="136859" y="813916"/>
                  </a:lnTo>
                  <a:lnTo>
                    <a:pt x="117014" y="857729"/>
                  </a:lnTo>
                  <a:lnTo>
                    <a:pt x="98661" y="902187"/>
                  </a:lnTo>
                  <a:lnTo>
                    <a:pt x="81816" y="947252"/>
                  </a:lnTo>
                  <a:lnTo>
                    <a:pt x="66497" y="992886"/>
                  </a:lnTo>
                  <a:lnTo>
                    <a:pt x="52719" y="1039049"/>
                  </a:lnTo>
                  <a:lnTo>
                    <a:pt x="40499" y="1085702"/>
                  </a:lnTo>
                  <a:lnTo>
                    <a:pt x="29854" y="1132809"/>
                  </a:lnTo>
                  <a:lnTo>
                    <a:pt x="20802" y="1180328"/>
                  </a:lnTo>
                  <a:lnTo>
                    <a:pt x="13357" y="1228223"/>
                  </a:lnTo>
                  <a:lnTo>
                    <a:pt x="7538" y="1276454"/>
                  </a:lnTo>
                  <a:lnTo>
                    <a:pt x="3361" y="1324984"/>
                  </a:lnTo>
                  <a:lnTo>
                    <a:pt x="843" y="1373772"/>
                  </a:lnTo>
                  <a:lnTo>
                    <a:pt x="0" y="1422781"/>
                  </a:lnTo>
                  <a:lnTo>
                    <a:pt x="791" y="1470700"/>
                  </a:lnTo>
                  <a:lnTo>
                    <a:pt x="3150" y="1518223"/>
                  </a:lnTo>
                  <a:lnTo>
                    <a:pt x="7051" y="1565324"/>
                  </a:lnTo>
                  <a:lnTo>
                    <a:pt x="12468" y="1611978"/>
                  </a:lnTo>
                  <a:lnTo>
                    <a:pt x="19379" y="1658161"/>
                  </a:lnTo>
                  <a:lnTo>
                    <a:pt x="27756" y="1703848"/>
                  </a:lnTo>
                  <a:lnTo>
                    <a:pt x="37576" y="1749014"/>
                  </a:lnTo>
                  <a:lnTo>
                    <a:pt x="48813" y="1793634"/>
                  </a:lnTo>
                  <a:lnTo>
                    <a:pt x="61443" y="1837682"/>
                  </a:lnTo>
                  <a:lnTo>
                    <a:pt x="75441" y="1881135"/>
                  </a:lnTo>
                  <a:lnTo>
                    <a:pt x="90782" y="1923967"/>
                  </a:lnTo>
                  <a:lnTo>
                    <a:pt x="107440" y="1966153"/>
                  </a:lnTo>
                  <a:lnTo>
                    <a:pt x="125392" y="2007669"/>
                  </a:lnTo>
                  <a:lnTo>
                    <a:pt x="144611" y="2048489"/>
                  </a:lnTo>
                  <a:lnTo>
                    <a:pt x="165074" y="2088589"/>
                  </a:lnTo>
                  <a:lnTo>
                    <a:pt x="186756" y="2127943"/>
                  </a:lnTo>
                  <a:lnTo>
                    <a:pt x="209631" y="2166528"/>
                  </a:lnTo>
                  <a:lnTo>
                    <a:pt x="233674" y="2204317"/>
                  </a:lnTo>
                  <a:lnTo>
                    <a:pt x="258861" y="2241286"/>
                  </a:lnTo>
                  <a:lnTo>
                    <a:pt x="285167" y="2277411"/>
                  </a:lnTo>
                  <a:lnTo>
                    <a:pt x="312566" y="2312665"/>
                  </a:lnTo>
                  <a:lnTo>
                    <a:pt x="341035" y="2347025"/>
                  </a:lnTo>
                  <a:lnTo>
                    <a:pt x="370548" y="2380466"/>
                  </a:lnTo>
                  <a:lnTo>
                    <a:pt x="401080" y="2412962"/>
                  </a:lnTo>
                  <a:lnTo>
                    <a:pt x="432606" y="2444488"/>
                  </a:lnTo>
                  <a:lnTo>
                    <a:pt x="465101" y="2475020"/>
                  </a:lnTo>
                  <a:lnTo>
                    <a:pt x="498541" y="2504533"/>
                  </a:lnTo>
                  <a:lnTo>
                    <a:pt x="532901" y="2533002"/>
                  </a:lnTo>
                  <a:lnTo>
                    <a:pt x="568155" y="2560402"/>
                  </a:lnTo>
                  <a:lnTo>
                    <a:pt x="604279" y="2586709"/>
                  </a:lnTo>
                  <a:lnTo>
                    <a:pt x="641248" y="2611896"/>
                  </a:lnTo>
                  <a:lnTo>
                    <a:pt x="679037" y="2635940"/>
                  </a:lnTo>
                  <a:lnTo>
                    <a:pt x="717621" y="2658815"/>
                  </a:lnTo>
                  <a:lnTo>
                    <a:pt x="756975" y="2680496"/>
                  </a:lnTo>
                  <a:lnTo>
                    <a:pt x="797074" y="2700960"/>
                  </a:lnTo>
                  <a:lnTo>
                    <a:pt x="837894" y="2720180"/>
                  </a:lnTo>
                  <a:lnTo>
                    <a:pt x="879410" y="2738132"/>
                  </a:lnTo>
                  <a:lnTo>
                    <a:pt x="921596" y="2754791"/>
                  </a:lnTo>
                  <a:lnTo>
                    <a:pt x="964427" y="2770131"/>
                  </a:lnTo>
                  <a:lnTo>
                    <a:pt x="1007880" y="2784129"/>
                  </a:lnTo>
                  <a:lnTo>
                    <a:pt x="1051928" y="2796760"/>
                  </a:lnTo>
                  <a:lnTo>
                    <a:pt x="1096548" y="2807997"/>
                  </a:lnTo>
                  <a:lnTo>
                    <a:pt x="1141713" y="2817817"/>
                  </a:lnTo>
                  <a:lnTo>
                    <a:pt x="1187400" y="2826195"/>
                  </a:lnTo>
                  <a:lnTo>
                    <a:pt x="1233583" y="2833105"/>
                  </a:lnTo>
                  <a:lnTo>
                    <a:pt x="1280238" y="2838523"/>
                  </a:lnTo>
                  <a:lnTo>
                    <a:pt x="1327339" y="2842424"/>
                  </a:lnTo>
                  <a:lnTo>
                    <a:pt x="1374861" y="2844782"/>
                  </a:lnTo>
                  <a:lnTo>
                    <a:pt x="1422781" y="2845574"/>
                  </a:lnTo>
                  <a:lnTo>
                    <a:pt x="1470700" y="2844782"/>
                  </a:lnTo>
                  <a:lnTo>
                    <a:pt x="1518222" y="2842424"/>
                  </a:lnTo>
                  <a:lnTo>
                    <a:pt x="1565323" y="2838523"/>
                  </a:lnTo>
                  <a:lnTo>
                    <a:pt x="1611978" y="2833105"/>
                  </a:lnTo>
                  <a:lnTo>
                    <a:pt x="1658161" y="2826195"/>
                  </a:lnTo>
                  <a:lnTo>
                    <a:pt x="1703848" y="2817817"/>
                  </a:lnTo>
                  <a:lnTo>
                    <a:pt x="1749013" y="2807997"/>
                  </a:lnTo>
                  <a:lnTo>
                    <a:pt x="1793633" y="2796760"/>
                  </a:lnTo>
                  <a:lnTo>
                    <a:pt x="1837681" y="2784129"/>
                  </a:lnTo>
                  <a:lnTo>
                    <a:pt x="1881134" y="2770131"/>
                  </a:lnTo>
                  <a:lnTo>
                    <a:pt x="1923965" y="2754791"/>
                  </a:lnTo>
                  <a:lnTo>
                    <a:pt x="1966151" y="2738132"/>
                  </a:lnTo>
                  <a:lnTo>
                    <a:pt x="2007667" y="2720180"/>
                  </a:lnTo>
                  <a:lnTo>
                    <a:pt x="2048487" y="2700960"/>
                  </a:lnTo>
                  <a:lnTo>
                    <a:pt x="2088586" y="2680496"/>
                  </a:lnTo>
                  <a:lnTo>
                    <a:pt x="2127940" y="2658815"/>
                  </a:lnTo>
                  <a:lnTo>
                    <a:pt x="2166524" y="2635940"/>
                  </a:lnTo>
                  <a:lnTo>
                    <a:pt x="2204313" y="2611896"/>
                  </a:lnTo>
                  <a:lnTo>
                    <a:pt x="2241282" y="2586709"/>
                  </a:lnTo>
                  <a:lnTo>
                    <a:pt x="2277406" y="2560402"/>
                  </a:lnTo>
                  <a:lnTo>
                    <a:pt x="2312660" y="2533002"/>
                  </a:lnTo>
                  <a:lnTo>
                    <a:pt x="2347020" y="2504533"/>
                  </a:lnTo>
                  <a:lnTo>
                    <a:pt x="2380460" y="2475020"/>
                  </a:lnTo>
                  <a:lnTo>
                    <a:pt x="2412955" y="2444488"/>
                  </a:lnTo>
                  <a:lnTo>
                    <a:pt x="2444481" y="2412962"/>
                  </a:lnTo>
                  <a:lnTo>
                    <a:pt x="2475013" y="2380466"/>
                  </a:lnTo>
                  <a:lnTo>
                    <a:pt x="2504526" y="2347025"/>
                  </a:lnTo>
                  <a:lnTo>
                    <a:pt x="2532995" y="2312665"/>
                  </a:lnTo>
                  <a:lnTo>
                    <a:pt x="2560394" y="2277411"/>
                  </a:lnTo>
                  <a:lnTo>
                    <a:pt x="2586700" y="2241286"/>
                  </a:lnTo>
                  <a:lnTo>
                    <a:pt x="2611887" y="2204317"/>
                  </a:lnTo>
                  <a:lnTo>
                    <a:pt x="2635930" y="2166528"/>
                  </a:lnTo>
                  <a:lnTo>
                    <a:pt x="2658805" y="2127943"/>
                  </a:lnTo>
                  <a:lnTo>
                    <a:pt x="2680487" y="2088589"/>
                  </a:lnTo>
                  <a:lnTo>
                    <a:pt x="2700950" y="2048489"/>
                  </a:lnTo>
                  <a:lnTo>
                    <a:pt x="2720169" y="2007669"/>
                  </a:lnTo>
                  <a:lnTo>
                    <a:pt x="2738121" y="1966153"/>
                  </a:lnTo>
                  <a:lnTo>
                    <a:pt x="2754779" y="1923967"/>
                  </a:lnTo>
                  <a:lnTo>
                    <a:pt x="2770120" y="1881135"/>
                  </a:lnTo>
                  <a:lnTo>
                    <a:pt x="2784118" y="1837682"/>
                  </a:lnTo>
                  <a:lnTo>
                    <a:pt x="2796748" y="1793634"/>
                  </a:lnTo>
                  <a:lnTo>
                    <a:pt x="2807985" y="1749014"/>
                  </a:lnTo>
                  <a:lnTo>
                    <a:pt x="2817805" y="1703848"/>
                  </a:lnTo>
                  <a:lnTo>
                    <a:pt x="2826182" y="1658161"/>
                  </a:lnTo>
                  <a:lnTo>
                    <a:pt x="2833093" y="1611978"/>
                  </a:lnTo>
                  <a:lnTo>
                    <a:pt x="2838510" y="1565324"/>
                  </a:lnTo>
                  <a:lnTo>
                    <a:pt x="2842411" y="1518223"/>
                  </a:lnTo>
                  <a:lnTo>
                    <a:pt x="2844770" y="1470700"/>
                  </a:lnTo>
                  <a:lnTo>
                    <a:pt x="2845562" y="1422781"/>
                  </a:lnTo>
                  <a:lnTo>
                    <a:pt x="2844770" y="1374862"/>
                  </a:lnTo>
                  <a:lnTo>
                    <a:pt x="2842411" y="1327340"/>
                  </a:lnTo>
                  <a:lnTo>
                    <a:pt x="2838510" y="1280240"/>
                  </a:lnTo>
                  <a:lnTo>
                    <a:pt x="2833093" y="1233586"/>
                  </a:lnTo>
                  <a:lnTo>
                    <a:pt x="2826182" y="1187403"/>
                  </a:lnTo>
                  <a:lnTo>
                    <a:pt x="2817805" y="1141717"/>
                  </a:lnTo>
                  <a:lnTo>
                    <a:pt x="2807985" y="1096552"/>
                  </a:lnTo>
                  <a:lnTo>
                    <a:pt x="2796748" y="1051933"/>
                  </a:lnTo>
                  <a:lnTo>
                    <a:pt x="2784118" y="1007885"/>
                  </a:lnTo>
                  <a:lnTo>
                    <a:pt x="2770120" y="964432"/>
                  </a:lnTo>
                  <a:lnTo>
                    <a:pt x="2754779" y="921601"/>
                  </a:lnTo>
                  <a:lnTo>
                    <a:pt x="2738121" y="879415"/>
                  </a:lnTo>
                  <a:lnTo>
                    <a:pt x="2720169" y="837900"/>
                  </a:lnTo>
                  <a:lnTo>
                    <a:pt x="2700950" y="797080"/>
                  </a:lnTo>
                  <a:lnTo>
                    <a:pt x="2680487" y="756981"/>
                  </a:lnTo>
                  <a:lnTo>
                    <a:pt x="2658805" y="717626"/>
                  </a:lnTo>
                  <a:lnTo>
                    <a:pt x="2635930" y="679042"/>
                  </a:lnTo>
                  <a:lnTo>
                    <a:pt x="2611887" y="641253"/>
                  </a:lnTo>
                  <a:lnTo>
                    <a:pt x="2586700" y="604284"/>
                  </a:lnTo>
                  <a:lnTo>
                    <a:pt x="2560394" y="568160"/>
                  </a:lnTo>
                  <a:lnTo>
                    <a:pt x="2532995" y="532906"/>
                  </a:lnTo>
                  <a:lnTo>
                    <a:pt x="2504526" y="498546"/>
                  </a:lnTo>
                  <a:lnTo>
                    <a:pt x="2475013" y="465106"/>
                  </a:lnTo>
                  <a:lnTo>
                    <a:pt x="2444481" y="432610"/>
                  </a:lnTo>
                  <a:lnTo>
                    <a:pt x="2412955" y="401084"/>
                  </a:lnTo>
                  <a:lnTo>
                    <a:pt x="2380460" y="370552"/>
                  </a:lnTo>
                  <a:lnTo>
                    <a:pt x="2347020" y="341039"/>
                  </a:lnTo>
                  <a:lnTo>
                    <a:pt x="2312660" y="312570"/>
                  </a:lnTo>
                  <a:lnTo>
                    <a:pt x="2277406" y="285170"/>
                  </a:lnTo>
                  <a:lnTo>
                    <a:pt x="2241282" y="258864"/>
                  </a:lnTo>
                  <a:lnTo>
                    <a:pt x="2204313" y="233677"/>
                  </a:lnTo>
                  <a:lnTo>
                    <a:pt x="2166524" y="209634"/>
                  </a:lnTo>
                  <a:lnTo>
                    <a:pt x="2127940" y="186758"/>
                  </a:lnTo>
                  <a:lnTo>
                    <a:pt x="2088586" y="165077"/>
                  </a:lnTo>
                  <a:lnTo>
                    <a:pt x="2048487" y="144614"/>
                  </a:lnTo>
                  <a:lnTo>
                    <a:pt x="2007667" y="125394"/>
                  </a:lnTo>
                  <a:lnTo>
                    <a:pt x="1966151" y="107442"/>
                  </a:lnTo>
                  <a:lnTo>
                    <a:pt x="1923965" y="90783"/>
                  </a:lnTo>
                  <a:lnTo>
                    <a:pt x="1881134" y="75442"/>
                  </a:lnTo>
                  <a:lnTo>
                    <a:pt x="1837681" y="61444"/>
                  </a:lnTo>
                  <a:lnTo>
                    <a:pt x="1793633" y="48814"/>
                  </a:lnTo>
                  <a:lnTo>
                    <a:pt x="1749013" y="37576"/>
                  </a:lnTo>
                  <a:lnTo>
                    <a:pt x="1703848" y="27756"/>
                  </a:lnTo>
                  <a:lnTo>
                    <a:pt x="1658161" y="19379"/>
                  </a:lnTo>
                  <a:lnTo>
                    <a:pt x="1611978" y="12469"/>
                  </a:lnTo>
                  <a:lnTo>
                    <a:pt x="1565323" y="7051"/>
                  </a:lnTo>
                  <a:lnTo>
                    <a:pt x="1518222" y="3150"/>
                  </a:lnTo>
                  <a:lnTo>
                    <a:pt x="1470700" y="791"/>
                  </a:lnTo>
                  <a:lnTo>
                    <a:pt x="1422781" y="0"/>
                  </a:lnTo>
                  <a:close/>
                </a:path>
              </a:pathLst>
            </a:custGeom>
            <a:solidFill>
              <a:srgbClr val="00BE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5130326" y="2858301"/>
              <a:ext cx="974090" cy="1423035"/>
            </a:xfrm>
            <a:custGeom>
              <a:avLst/>
              <a:gdLst/>
              <a:ahLst/>
              <a:cxnLst/>
              <a:rect l="l" t="t" r="r" b="b"/>
              <a:pathLst>
                <a:path w="974089" h="1423035">
                  <a:moveTo>
                    <a:pt x="973963" y="0"/>
                  </a:moveTo>
                  <a:lnTo>
                    <a:pt x="924707" y="852"/>
                  </a:lnTo>
                  <a:lnTo>
                    <a:pt x="875660" y="3397"/>
                  </a:lnTo>
                  <a:lnTo>
                    <a:pt x="826861" y="7621"/>
                  </a:lnTo>
                  <a:lnTo>
                    <a:pt x="778351" y="13506"/>
                  </a:lnTo>
                  <a:lnTo>
                    <a:pt x="730168" y="21038"/>
                  </a:lnTo>
                  <a:lnTo>
                    <a:pt x="682354" y="30200"/>
                  </a:lnTo>
                  <a:lnTo>
                    <a:pt x="634948" y="40977"/>
                  </a:lnTo>
                  <a:lnTo>
                    <a:pt x="587991" y="53353"/>
                  </a:lnTo>
                  <a:lnTo>
                    <a:pt x="541521" y="67311"/>
                  </a:lnTo>
                  <a:lnTo>
                    <a:pt x="495579" y="82837"/>
                  </a:lnTo>
                  <a:lnTo>
                    <a:pt x="450205" y="99914"/>
                  </a:lnTo>
                  <a:lnTo>
                    <a:pt x="405439" y="118526"/>
                  </a:lnTo>
                  <a:lnTo>
                    <a:pt x="361321" y="138658"/>
                  </a:lnTo>
                  <a:lnTo>
                    <a:pt x="317890" y="160294"/>
                  </a:lnTo>
                  <a:lnTo>
                    <a:pt x="275187" y="183418"/>
                  </a:lnTo>
                  <a:lnTo>
                    <a:pt x="233252" y="208014"/>
                  </a:lnTo>
                  <a:lnTo>
                    <a:pt x="192125" y="234067"/>
                  </a:lnTo>
                  <a:lnTo>
                    <a:pt x="151845" y="261560"/>
                  </a:lnTo>
                  <a:lnTo>
                    <a:pt x="112452" y="290478"/>
                  </a:lnTo>
                  <a:lnTo>
                    <a:pt x="73987" y="320805"/>
                  </a:lnTo>
                  <a:lnTo>
                    <a:pt x="36490" y="352525"/>
                  </a:lnTo>
                  <a:lnTo>
                    <a:pt x="0" y="385622"/>
                  </a:lnTo>
                  <a:lnTo>
                    <a:pt x="973963" y="1422793"/>
                  </a:lnTo>
                  <a:lnTo>
                    <a:pt x="973963" y="0"/>
                  </a:lnTo>
                  <a:close/>
                </a:path>
              </a:pathLst>
            </a:custGeom>
            <a:solidFill>
              <a:srgbClr val="4EBDA3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 descr=""/>
          <p:cNvSpPr txBox="1"/>
          <p:nvPr/>
        </p:nvSpPr>
        <p:spPr>
          <a:xfrm>
            <a:off x="6434723" y="4351590"/>
            <a:ext cx="645795" cy="5778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12,991</a:t>
            </a:r>
            <a:endParaRPr sz="1600">
              <a:latin typeface="Arial"/>
              <a:cs typeface="Arial"/>
            </a:endParaRPr>
          </a:p>
          <a:p>
            <a:pPr marL="70485">
              <a:lnSpc>
                <a:spcPct val="100000"/>
              </a:lnSpc>
              <a:spcBef>
                <a:spcPts val="30"/>
              </a:spcBef>
            </a:pPr>
            <a:r>
              <a:rPr dirty="0" sz="2000" spc="-25" b="1">
                <a:solidFill>
                  <a:srgbClr val="FFFFFF"/>
                </a:solidFill>
                <a:latin typeface="Arial"/>
                <a:cs typeface="Arial"/>
              </a:rPr>
              <a:t>88%</a:t>
            </a:r>
            <a:endParaRPr sz="20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5430869" y="3034207"/>
            <a:ext cx="532765" cy="5391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905"/>
              </a:lnSpc>
              <a:spcBef>
                <a:spcPts val="95"/>
              </a:spcBef>
            </a:pP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1,732</a:t>
            </a:r>
            <a:endParaRPr sz="1600">
              <a:latin typeface="Arial"/>
              <a:cs typeface="Arial"/>
            </a:endParaRPr>
          </a:p>
          <a:p>
            <a:pPr marL="38100">
              <a:lnSpc>
                <a:spcPts val="2145"/>
              </a:lnSpc>
            </a:pPr>
            <a:r>
              <a:rPr dirty="0" sz="1800" spc="-25" b="1">
                <a:solidFill>
                  <a:srgbClr val="FFFFFF"/>
                </a:solidFill>
                <a:latin typeface="Arial"/>
                <a:cs typeface="Arial"/>
              </a:rPr>
              <a:t>12%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 descr=""/>
          <p:cNvSpPr/>
          <p:nvPr/>
        </p:nvSpPr>
        <p:spPr>
          <a:xfrm>
            <a:off x="4340352" y="2359151"/>
            <a:ext cx="99060" cy="97790"/>
          </a:xfrm>
          <a:custGeom>
            <a:avLst/>
            <a:gdLst/>
            <a:ahLst/>
            <a:cxnLst/>
            <a:rect l="l" t="t" r="r" b="b"/>
            <a:pathLst>
              <a:path w="99060" h="97789">
                <a:moveTo>
                  <a:pt x="99060" y="0"/>
                </a:moveTo>
                <a:lnTo>
                  <a:pt x="0" y="0"/>
                </a:lnTo>
                <a:lnTo>
                  <a:pt x="0" y="97536"/>
                </a:lnTo>
                <a:lnTo>
                  <a:pt x="99060" y="97536"/>
                </a:lnTo>
                <a:lnTo>
                  <a:pt x="99060" y="0"/>
                </a:lnTo>
                <a:close/>
              </a:path>
            </a:pathLst>
          </a:custGeom>
          <a:solidFill>
            <a:srgbClr val="00BE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6693407" y="2359151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90" h="97789">
                <a:moveTo>
                  <a:pt x="97535" y="0"/>
                </a:moveTo>
                <a:lnTo>
                  <a:pt x="0" y="0"/>
                </a:lnTo>
                <a:lnTo>
                  <a:pt x="0" y="97536"/>
                </a:lnTo>
                <a:lnTo>
                  <a:pt x="97535" y="97536"/>
                </a:lnTo>
                <a:lnTo>
                  <a:pt x="97535" y="0"/>
                </a:lnTo>
                <a:close/>
              </a:path>
            </a:pathLst>
          </a:custGeom>
          <a:solidFill>
            <a:srgbClr val="4EBDA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 txBox="1"/>
          <p:nvPr/>
        </p:nvSpPr>
        <p:spPr>
          <a:xfrm>
            <a:off x="4380884" y="1733395"/>
            <a:ext cx="3688715" cy="7778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1920"/>
              </a:lnSpc>
              <a:spcBef>
                <a:spcPts val="95"/>
              </a:spcBef>
            </a:pPr>
            <a:r>
              <a:rPr dirty="0" u="sng" sz="16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#</a:t>
            </a:r>
            <a:r>
              <a:rPr dirty="0" u="sng" sz="1600" spc="-4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of</a:t>
            </a:r>
            <a:r>
              <a:rPr dirty="0" u="sng" sz="1600" spc="-3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National</a:t>
            </a:r>
            <a:r>
              <a:rPr dirty="0" u="sng" sz="1600" spc="-2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TV</a:t>
            </a:r>
            <a:r>
              <a:rPr dirty="0" u="sng" sz="1600" spc="-2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Live</a:t>
            </a:r>
            <a:r>
              <a:rPr dirty="0" u="sng" sz="1600" spc="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Sports</a:t>
            </a:r>
            <a:r>
              <a:rPr dirty="0" u="sng" sz="1600" spc="-3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1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Telecasts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ts val="1680"/>
              </a:lnSpc>
            </a:pPr>
            <a:r>
              <a:rPr dirty="0" sz="1400">
                <a:solidFill>
                  <a:srgbClr val="001F5F"/>
                </a:solidFill>
                <a:latin typeface="Arial"/>
                <a:cs typeface="Arial"/>
              </a:rPr>
              <a:t>July</a:t>
            </a:r>
            <a:r>
              <a:rPr dirty="0" sz="1400" spc="-2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1F5F"/>
                </a:solidFill>
                <a:latin typeface="Arial"/>
                <a:cs typeface="Arial"/>
              </a:rPr>
              <a:t>1,</a:t>
            </a:r>
            <a:r>
              <a:rPr dirty="0" sz="1400" spc="-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1F5F"/>
                </a:solidFill>
                <a:latin typeface="Arial"/>
                <a:cs typeface="Arial"/>
              </a:rPr>
              <a:t>2022</a:t>
            </a:r>
            <a:r>
              <a:rPr dirty="0" sz="1400" spc="-2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1F5F"/>
                </a:solidFill>
                <a:latin typeface="Arial"/>
                <a:cs typeface="Arial"/>
              </a:rPr>
              <a:t>–</a:t>
            </a:r>
            <a:r>
              <a:rPr dirty="0" sz="1400" spc="-8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1F5F"/>
                </a:solidFill>
                <a:latin typeface="Arial"/>
                <a:cs typeface="Arial"/>
              </a:rPr>
              <a:t>June</a:t>
            </a:r>
            <a:r>
              <a:rPr dirty="0" sz="1400" spc="-1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1F5F"/>
                </a:solidFill>
                <a:latin typeface="Arial"/>
                <a:cs typeface="Arial"/>
              </a:rPr>
              <a:t>30,</a:t>
            </a:r>
            <a:r>
              <a:rPr dirty="0" sz="1400" spc="-20">
                <a:solidFill>
                  <a:srgbClr val="001F5F"/>
                </a:solidFill>
                <a:latin typeface="Arial"/>
                <a:cs typeface="Arial"/>
              </a:rPr>
              <a:t> 2023</a:t>
            </a:r>
            <a:endParaRPr sz="1400">
              <a:latin typeface="Arial"/>
              <a:cs typeface="Arial"/>
            </a:endParaRPr>
          </a:p>
          <a:p>
            <a:pPr algn="ctr" marR="35560">
              <a:lnSpc>
                <a:spcPct val="100000"/>
              </a:lnSpc>
              <a:spcBef>
                <a:spcPts val="650"/>
              </a:spcBef>
              <a:tabLst>
                <a:tab pos="2352040" algn="l"/>
              </a:tabLst>
            </a:pPr>
            <a:r>
              <a:rPr dirty="0" sz="1400">
                <a:solidFill>
                  <a:srgbClr val="001F5F"/>
                </a:solidFill>
                <a:latin typeface="Arial"/>
                <a:cs typeface="Arial"/>
              </a:rPr>
              <a:t>Ad-Supported</a:t>
            </a:r>
            <a:r>
              <a:rPr dirty="0" sz="1400" spc="15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1F5F"/>
                </a:solidFill>
                <a:latin typeface="Arial"/>
                <a:cs typeface="Arial"/>
              </a:rPr>
              <a:t>Cable</a:t>
            </a:r>
            <a:r>
              <a:rPr dirty="0" sz="1400" spc="6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001F5F"/>
                </a:solidFill>
                <a:latin typeface="Arial"/>
                <a:cs typeface="Arial"/>
              </a:rPr>
              <a:t>TV</a:t>
            </a:r>
            <a:r>
              <a:rPr dirty="0" sz="1400">
                <a:solidFill>
                  <a:srgbClr val="001F5F"/>
                </a:solidFill>
                <a:latin typeface="Arial"/>
                <a:cs typeface="Arial"/>
              </a:rPr>
              <a:t>	Broadcast</a:t>
            </a:r>
            <a:r>
              <a:rPr dirty="0" sz="1400" spc="114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001F5F"/>
                </a:solidFill>
                <a:latin typeface="Arial"/>
                <a:cs typeface="Arial"/>
              </a:rPr>
              <a:t>TV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 descr=""/>
          <p:cNvSpPr/>
          <p:nvPr/>
        </p:nvSpPr>
        <p:spPr>
          <a:xfrm>
            <a:off x="0" y="0"/>
            <a:ext cx="2383790" cy="243840"/>
          </a:xfrm>
          <a:custGeom>
            <a:avLst/>
            <a:gdLst/>
            <a:ahLst/>
            <a:cxnLst/>
            <a:rect l="l" t="t" r="r" b="b"/>
            <a:pathLst>
              <a:path w="2383790" h="243840">
                <a:moveTo>
                  <a:pt x="2383536" y="0"/>
                </a:moveTo>
                <a:lnTo>
                  <a:pt x="0" y="0"/>
                </a:lnTo>
                <a:lnTo>
                  <a:pt x="0" y="243840"/>
                </a:lnTo>
                <a:lnTo>
                  <a:pt x="2383536" y="243840"/>
                </a:lnTo>
                <a:lnTo>
                  <a:pt x="2383536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 txBox="1"/>
          <p:nvPr/>
        </p:nvSpPr>
        <p:spPr>
          <a:xfrm>
            <a:off x="0" y="0"/>
            <a:ext cx="2383790" cy="243840"/>
          </a:xfrm>
          <a:prstGeom prst="rect">
            <a:avLst/>
          </a:prstGeom>
          <a:ln w="12700">
            <a:solidFill>
              <a:srgbClr val="162C51"/>
            </a:solidFill>
          </a:ln>
        </p:spPr>
        <p:txBody>
          <a:bodyPr wrap="square" lIns="0" tIns="24130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190"/>
              </a:spcBef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Live</a:t>
            </a:r>
            <a:r>
              <a:rPr dirty="0" sz="12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Sports: </a:t>
            </a:r>
            <a:r>
              <a:rPr dirty="0" sz="1200" spc="-45">
                <a:solidFill>
                  <a:srgbClr val="FFFFFF"/>
                </a:solidFill>
                <a:latin typeface="Arial"/>
                <a:cs typeface="Arial"/>
              </a:rPr>
              <a:t>TV</a:t>
            </a:r>
            <a:r>
              <a:rPr dirty="0" sz="1200" spc="-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Telecasts</a:t>
            </a:r>
            <a:r>
              <a:rPr dirty="0" sz="12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Count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8C01893-5CFA-47DD-B34E-17B2E41755A3}"/>
</file>

<file path=customXml/itemProps2.xml><?xml version="1.0" encoding="utf-8"?>
<ds:datastoreItem xmlns:ds="http://schemas.openxmlformats.org/officeDocument/2006/customXml" ds:itemID="{AE60A204-CE8D-4EDF-8259-208DEB40189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Reed Kiely</dc:creator>
  <dc:title>Grab &amp; Go</dc:title>
  <dcterms:created xsi:type="dcterms:W3CDTF">2024-05-01T17:50:41Z</dcterms:created>
  <dcterms:modified xsi:type="dcterms:W3CDTF">2024-05-01T17:50:41Z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</Properties>
</file>