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674876"/>
            <a:ext cx="12192000" cy="5173980"/>
          </a:xfrm>
          <a:custGeom>
            <a:avLst/>
            <a:gdLst/>
            <a:ahLst/>
            <a:cxnLst/>
            <a:rect l="l" t="t" r="r" b="b"/>
            <a:pathLst>
              <a:path w="12192000" h="5173980">
                <a:moveTo>
                  <a:pt x="12192000" y="0"/>
                </a:moveTo>
                <a:lnTo>
                  <a:pt x="0" y="0"/>
                </a:lnTo>
                <a:lnTo>
                  <a:pt x="0" y="5173980"/>
                </a:lnTo>
                <a:lnTo>
                  <a:pt x="12192000" y="517398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5780" y="6519671"/>
            <a:ext cx="11666219" cy="3383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049940" y="6615405"/>
            <a:ext cx="4639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sports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7144" y="521208"/>
              <a:ext cx="1106423" cy="1109471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95472" y="487902"/>
            <a:ext cx="998791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spc="-20" b="1">
                <a:solidFill>
                  <a:srgbClr val="001F5F"/>
                </a:solidFill>
                <a:latin typeface="Arial"/>
                <a:cs typeface="Arial"/>
              </a:rPr>
              <a:t>Total</a:t>
            </a:r>
            <a:r>
              <a:rPr dirty="0" sz="2600" spc="-6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sports-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related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programming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deliver</a:t>
            </a:r>
            <a:r>
              <a:rPr dirty="0" sz="26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nearly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900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billion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001F5F"/>
                </a:solidFill>
                <a:latin typeface="Arial"/>
                <a:cs typeface="Arial"/>
              </a:rPr>
              <a:t>ad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impressions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annually,</a:t>
            </a:r>
            <a:r>
              <a:rPr dirty="0" sz="26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split</a:t>
            </a:r>
            <a:r>
              <a:rPr dirty="0" sz="2600" spc="-6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evenly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across</a:t>
            </a:r>
            <a:r>
              <a:rPr dirty="0" sz="2600" spc="-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broadcast</a:t>
            </a:r>
            <a:r>
              <a:rPr dirty="0" sz="2600" spc="-8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&amp;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cable</a:t>
            </a:r>
            <a:r>
              <a:rPr dirty="0" sz="26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001F5F"/>
                </a:solidFill>
                <a:latin typeface="Arial"/>
                <a:cs typeface="Arial"/>
              </a:rPr>
              <a:t>TV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895812" y="1708333"/>
            <a:ext cx="6391275" cy="584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830"/>
              </a:lnSpc>
              <a:spcBef>
                <a:spcPts val="95"/>
              </a:spcBef>
            </a:pP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National</a:t>
            </a:r>
            <a:r>
              <a:rPr dirty="0" u="sng" sz="1600" spc="-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5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Sports</a:t>
            </a:r>
            <a:r>
              <a:rPr dirty="0" u="sng" sz="1600" spc="-4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Genre</a:t>
            </a:r>
            <a:r>
              <a:rPr dirty="0" u="sng" sz="1600" spc="-3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P2+</a:t>
            </a:r>
            <a:r>
              <a:rPr dirty="0" u="sng" sz="1600" spc="-10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Ad Impressions</a:t>
            </a:r>
            <a:r>
              <a:rPr dirty="0" u="sng" sz="1600" spc="-2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(IMPe)</a:t>
            </a:r>
            <a:r>
              <a:rPr dirty="0" u="sng" sz="1600" spc="-4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Comparison</a:t>
            </a:r>
            <a:endParaRPr sz="1600">
              <a:latin typeface="Arial"/>
              <a:cs typeface="Arial"/>
            </a:endParaRPr>
          </a:p>
          <a:p>
            <a:pPr algn="ctr" marL="12065">
              <a:lnSpc>
                <a:spcPts val="1545"/>
              </a:lnSpc>
            </a:pP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Ad-Supported</a:t>
            </a:r>
            <a:r>
              <a:rPr dirty="0" sz="1400" spc="1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Cable</a:t>
            </a:r>
            <a:r>
              <a:rPr dirty="0" sz="1400" spc="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14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vs.</a:t>
            </a:r>
            <a:r>
              <a:rPr dirty="0" sz="1400" spc="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Broadcast</a:t>
            </a:r>
            <a:r>
              <a:rPr dirty="0" sz="14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endParaRPr sz="1400">
              <a:latin typeface="Arial"/>
              <a:cs typeface="Arial"/>
            </a:endParaRPr>
          </a:p>
          <a:p>
            <a:pPr algn="ctr" marL="1905">
              <a:lnSpc>
                <a:spcPts val="1035"/>
              </a:lnSpc>
            </a:pP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July</a:t>
            </a:r>
            <a:r>
              <a:rPr dirty="0" sz="9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1,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2018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–</a:t>
            </a:r>
            <a:r>
              <a:rPr dirty="0" sz="900" spc="-5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June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30,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dirty="0" sz="9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vs.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July</a:t>
            </a:r>
            <a:r>
              <a:rPr dirty="0" sz="9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1,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2022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–</a:t>
            </a:r>
            <a:r>
              <a:rPr dirty="0" sz="900" spc="-5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June</a:t>
            </a:r>
            <a:r>
              <a:rPr dirty="0" sz="9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01F5F"/>
                </a:solidFill>
                <a:latin typeface="Arial"/>
                <a:cs typeface="Arial"/>
              </a:rPr>
              <a:t>30,</a:t>
            </a:r>
            <a:r>
              <a:rPr dirty="0" sz="9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001F5F"/>
                </a:solidFill>
                <a:latin typeface="Arial"/>
                <a:cs typeface="Arial"/>
              </a:rPr>
              <a:t>2023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40119" y="6263669"/>
            <a:ext cx="112776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Source: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Nielsen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Ad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Intel,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Total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 Day,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Live+7.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Activity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reflects</a:t>
            </a:r>
            <a:r>
              <a:rPr dirty="0" sz="700" spc="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July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1, 2018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–</a:t>
            </a:r>
            <a:r>
              <a:rPr dirty="0" sz="7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June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30,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2019 &amp;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July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1, 2022 –</a:t>
            </a:r>
            <a:r>
              <a:rPr dirty="0" sz="700" spc="-5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June 30, 2023.</a:t>
            </a:r>
            <a:r>
              <a:rPr dirty="0" sz="700" spc="19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IMPs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are equivalized.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Data includes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Spanish language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networks.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“Sports-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related</a:t>
            </a:r>
            <a:r>
              <a:rPr dirty="0" sz="700" spc="8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programming</a:t>
            </a:r>
            <a:r>
              <a:rPr dirty="0" sz="700" spc="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includes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live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sports,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sports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news, sports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commentary,</a:t>
            </a:r>
            <a:r>
              <a:rPr dirty="0" sz="700" spc="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etc.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IMPe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5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dirty="0" sz="700" spc="5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equivalized</a:t>
            </a:r>
            <a:r>
              <a:rPr dirty="0" sz="700" spc="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impressions.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6603492" y="3473196"/>
            <a:ext cx="4224655" cy="2208530"/>
            <a:chOff x="6603492" y="3473196"/>
            <a:chExt cx="4224655" cy="2208530"/>
          </a:xfrm>
        </p:grpSpPr>
        <p:sp>
          <p:nvSpPr>
            <p:cNvPr id="11" name="object 11" descr=""/>
            <p:cNvSpPr/>
            <p:nvPr/>
          </p:nvSpPr>
          <p:spPr>
            <a:xfrm>
              <a:off x="6882384" y="4424172"/>
              <a:ext cx="3667125" cy="1252855"/>
            </a:xfrm>
            <a:custGeom>
              <a:avLst/>
              <a:gdLst/>
              <a:ahLst/>
              <a:cxnLst/>
              <a:rect l="l" t="t" r="r" b="b"/>
              <a:pathLst>
                <a:path w="3667125" h="1252854">
                  <a:moveTo>
                    <a:pt x="1554467" y="0"/>
                  </a:moveTo>
                  <a:lnTo>
                    <a:pt x="0" y="0"/>
                  </a:lnTo>
                  <a:lnTo>
                    <a:pt x="0" y="1252740"/>
                  </a:lnTo>
                  <a:lnTo>
                    <a:pt x="1554467" y="1252740"/>
                  </a:lnTo>
                  <a:lnTo>
                    <a:pt x="1554467" y="0"/>
                  </a:lnTo>
                  <a:close/>
                </a:path>
                <a:path w="3667125" h="1252854">
                  <a:moveTo>
                    <a:pt x="3666744" y="144780"/>
                  </a:moveTo>
                  <a:lnTo>
                    <a:pt x="2113788" y="144780"/>
                  </a:lnTo>
                  <a:lnTo>
                    <a:pt x="2113788" y="1252728"/>
                  </a:lnTo>
                  <a:lnTo>
                    <a:pt x="3666744" y="1252728"/>
                  </a:lnTo>
                  <a:lnTo>
                    <a:pt x="3666744" y="14478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882384" y="3473195"/>
              <a:ext cx="3667125" cy="1096010"/>
            </a:xfrm>
            <a:custGeom>
              <a:avLst/>
              <a:gdLst/>
              <a:ahLst/>
              <a:cxnLst/>
              <a:rect l="l" t="t" r="r" b="b"/>
              <a:pathLst>
                <a:path w="3667125" h="1096010">
                  <a:moveTo>
                    <a:pt x="1554467" y="0"/>
                  </a:moveTo>
                  <a:lnTo>
                    <a:pt x="0" y="0"/>
                  </a:lnTo>
                  <a:lnTo>
                    <a:pt x="0" y="950976"/>
                  </a:lnTo>
                  <a:lnTo>
                    <a:pt x="1554467" y="950976"/>
                  </a:lnTo>
                  <a:lnTo>
                    <a:pt x="1554467" y="0"/>
                  </a:lnTo>
                  <a:close/>
                </a:path>
                <a:path w="3667125" h="1096010">
                  <a:moveTo>
                    <a:pt x="3666744" y="36576"/>
                  </a:moveTo>
                  <a:lnTo>
                    <a:pt x="2113788" y="36576"/>
                  </a:lnTo>
                  <a:lnTo>
                    <a:pt x="2113788" y="1095768"/>
                  </a:lnTo>
                  <a:lnTo>
                    <a:pt x="3666744" y="1095768"/>
                  </a:lnTo>
                  <a:lnTo>
                    <a:pt x="3666744" y="36576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603492" y="5676900"/>
              <a:ext cx="4224655" cy="0"/>
            </a:xfrm>
            <a:custGeom>
              <a:avLst/>
              <a:gdLst/>
              <a:ahLst/>
              <a:cxnLst/>
              <a:rect l="l" t="t" r="r" b="b"/>
              <a:pathLst>
                <a:path w="4224655" h="0">
                  <a:moveTo>
                    <a:pt x="0" y="0"/>
                  </a:moveTo>
                  <a:lnTo>
                    <a:pt x="4224528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7442790" y="4753926"/>
            <a:ext cx="44259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ts val="143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498.0</a:t>
            </a:r>
            <a:endParaRPr sz="1200">
              <a:latin typeface="Arial"/>
              <a:cs typeface="Arial"/>
            </a:endParaRPr>
          </a:p>
          <a:p>
            <a:pPr marL="12700" marR="14604">
              <a:lnSpc>
                <a:spcPts val="1480"/>
              </a:lnSpc>
              <a:spcBef>
                <a:spcPts val="1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Billion (57%)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556121" y="4826316"/>
            <a:ext cx="44132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450">
              <a:lnSpc>
                <a:spcPts val="143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440.4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ts val="1480"/>
              </a:lnSpc>
              <a:spcBef>
                <a:spcPts val="1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Billion (51%)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442637" y="3652226"/>
            <a:ext cx="44259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ts val="143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378.0</a:t>
            </a:r>
            <a:endParaRPr sz="1200">
              <a:latin typeface="Arial"/>
              <a:cs typeface="Arial"/>
            </a:endParaRPr>
          </a:p>
          <a:p>
            <a:pPr marL="12700" marR="14604">
              <a:lnSpc>
                <a:spcPts val="1480"/>
              </a:lnSpc>
              <a:spcBef>
                <a:spcPts val="1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Billion (43%)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556121" y="3742752"/>
            <a:ext cx="44132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450">
              <a:lnSpc>
                <a:spcPts val="143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421.2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ts val="1480"/>
              </a:lnSpc>
              <a:spcBef>
                <a:spcPts val="1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Billion (49%)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085717" y="5742544"/>
            <a:ext cx="1148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Jul</a:t>
            </a:r>
            <a:r>
              <a:rPr dirty="0" sz="12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'18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Jun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01F5F"/>
                </a:solidFill>
                <a:latin typeface="Arial"/>
                <a:cs typeface="Arial"/>
              </a:rPr>
              <a:t>'19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198438" y="5742544"/>
            <a:ext cx="1148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Jul</a:t>
            </a:r>
            <a:r>
              <a:rPr dirty="0" sz="12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'22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Jun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01F5F"/>
                </a:solidFill>
                <a:latin typeface="Arial"/>
                <a:cs typeface="Arial"/>
              </a:rPr>
              <a:t>'23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6931152" y="2802635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59" h="99060">
                <a:moveTo>
                  <a:pt x="99059" y="0"/>
                </a:moveTo>
                <a:lnTo>
                  <a:pt x="0" y="0"/>
                </a:lnTo>
                <a:lnTo>
                  <a:pt x="0" y="99060"/>
                </a:lnTo>
                <a:lnTo>
                  <a:pt x="99059" y="99060"/>
                </a:lnTo>
                <a:lnTo>
                  <a:pt x="99059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9349740" y="2802635"/>
            <a:ext cx="97790" cy="99060"/>
          </a:xfrm>
          <a:custGeom>
            <a:avLst/>
            <a:gdLst/>
            <a:ahLst/>
            <a:cxnLst/>
            <a:rect l="l" t="t" r="r" b="b"/>
            <a:pathLst>
              <a:path w="97790" h="99060">
                <a:moveTo>
                  <a:pt x="97535" y="0"/>
                </a:moveTo>
                <a:lnTo>
                  <a:pt x="0" y="0"/>
                </a:lnTo>
                <a:lnTo>
                  <a:pt x="0" y="99060"/>
                </a:lnTo>
                <a:lnTo>
                  <a:pt x="97535" y="99060"/>
                </a:lnTo>
                <a:lnTo>
                  <a:pt x="97535" y="0"/>
                </a:lnTo>
                <a:close/>
              </a:path>
            </a:pathLst>
          </a:custGeom>
          <a:solidFill>
            <a:srgbClr val="4EBD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7223158" y="3125814"/>
            <a:ext cx="897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876.0</a:t>
            </a:r>
            <a:r>
              <a:rPr dirty="0" sz="12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billion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9330392" y="3144102"/>
            <a:ext cx="897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861.5</a:t>
            </a:r>
            <a:r>
              <a:rPr dirty="0" sz="12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billion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1324355" y="3535679"/>
            <a:ext cx="4224655" cy="2164715"/>
            <a:chOff x="1324355" y="3535679"/>
            <a:chExt cx="4224655" cy="2164715"/>
          </a:xfrm>
        </p:grpSpPr>
        <p:sp>
          <p:nvSpPr>
            <p:cNvPr id="25" name="object 25" descr=""/>
            <p:cNvSpPr/>
            <p:nvPr/>
          </p:nvSpPr>
          <p:spPr>
            <a:xfrm>
              <a:off x="1603248" y="4698491"/>
              <a:ext cx="3667125" cy="996950"/>
            </a:xfrm>
            <a:custGeom>
              <a:avLst/>
              <a:gdLst/>
              <a:ahLst/>
              <a:cxnLst/>
              <a:rect l="l" t="t" r="r" b="b"/>
              <a:pathLst>
                <a:path w="3667125" h="996950">
                  <a:moveTo>
                    <a:pt x="1554480" y="0"/>
                  </a:moveTo>
                  <a:lnTo>
                    <a:pt x="0" y="0"/>
                  </a:lnTo>
                  <a:lnTo>
                    <a:pt x="0" y="996708"/>
                  </a:lnTo>
                  <a:lnTo>
                    <a:pt x="1554480" y="996708"/>
                  </a:lnTo>
                  <a:lnTo>
                    <a:pt x="1554480" y="0"/>
                  </a:lnTo>
                  <a:close/>
                </a:path>
                <a:path w="3667125" h="996950">
                  <a:moveTo>
                    <a:pt x="3666744" y="50292"/>
                  </a:moveTo>
                  <a:lnTo>
                    <a:pt x="2113788" y="50292"/>
                  </a:lnTo>
                  <a:lnTo>
                    <a:pt x="2113788" y="996696"/>
                  </a:lnTo>
                  <a:lnTo>
                    <a:pt x="3666744" y="996696"/>
                  </a:lnTo>
                  <a:lnTo>
                    <a:pt x="3666744" y="50292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603248" y="3535679"/>
              <a:ext cx="3667125" cy="1213485"/>
            </a:xfrm>
            <a:custGeom>
              <a:avLst/>
              <a:gdLst/>
              <a:ahLst/>
              <a:cxnLst/>
              <a:rect l="l" t="t" r="r" b="b"/>
              <a:pathLst>
                <a:path w="3667125" h="1213485">
                  <a:moveTo>
                    <a:pt x="1554480" y="86868"/>
                  </a:moveTo>
                  <a:lnTo>
                    <a:pt x="0" y="86868"/>
                  </a:lnTo>
                  <a:lnTo>
                    <a:pt x="0" y="1162812"/>
                  </a:lnTo>
                  <a:lnTo>
                    <a:pt x="1554480" y="1162812"/>
                  </a:lnTo>
                  <a:lnTo>
                    <a:pt x="1554480" y="86868"/>
                  </a:lnTo>
                  <a:close/>
                </a:path>
                <a:path w="3667125" h="1213485">
                  <a:moveTo>
                    <a:pt x="3666744" y="0"/>
                  </a:moveTo>
                  <a:lnTo>
                    <a:pt x="2113788" y="0"/>
                  </a:lnTo>
                  <a:lnTo>
                    <a:pt x="2113788" y="1213104"/>
                  </a:lnTo>
                  <a:lnTo>
                    <a:pt x="3666744" y="1213104"/>
                  </a:lnTo>
                  <a:lnTo>
                    <a:pt x="3666744" y="0"/>
                  </a:lnTo>
                  <a:close/>
                </a:path>
              </a:pathLst>
            </a:custGeom>
            <a:solidFill>
              <a:srgbClr val="50C7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324355" y="5695187"/>
              <a:ext cx="4224655" cy="0"/>
            </a:xfrm>
            <a:custGeom>
              <a:avLst/>
              <a:gdLst/>
              <a:ahLst/>
              <a:cxnLst/>
              <a:rect l="l" t="t" r="r" b="b"/>
              <a:pathLst>
                <a:path w="4224655" h="0">
                  <a:moveTo>
                    <a:pt x="0" y="0"/>
                  </a:moveTo>
                  <a:lnTo>
                    <a:pt x="4224528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2163840" y="4882391"/>
            <a:ext cx="476884" cy="609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ts val="168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306.5</a:t>
            </a:r>
            <a:endParaRPr sz="1400">
              <a:latin typeface="Arial"/>
              <a:cs typeface="Arial"/>
            </a:endParaRPr>
          </a:p>
          <a:p>
            <a:pPr marL="12700" marR="48260">
              <a:lnSpc>
                <a:spcPts val="1480"/>
              </a:lnSpc>
              <a:spcBef>
                <a:spcPts val="15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Billion (48%)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276288" y="4908101"/>
            <a:ext cx="476884" cy="609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ts val="168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290.7</a:t>
            </a:r>
            <a:endParaRPr sz="1400">
              <a:latin typeface="Arial"/>
              <a:cs typeface="Arial"/>
            </a:endParaRPr>
          </a:p>
          <a:p>
            <a:pPr marL="12700" marR="48260">
              <a:lnSpc>
                <a:spcPts val="1480"/>
              </a:lnSpc>
              <a:spcBef>
                <a:spcPts val="15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Billion (44%)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2163566" y="3863552"/>
            <a:ext cx="44259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ts val="143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330.5</a:t>
            </a:r>
            <a:endParaRPr sz="1200">
              <a:latin typeface="Arial"/>
              <a:cs typeface="Arial"/>
            </a:endParaRPr>
          </a:p>
          <a:p>
            <a:pPr marL="12700" marR="14604">
              <a:lnSpc>
                <a:spcPts val="1480"/>
              </a:lnSpc>
              <a:spcBef>
                <a:spcPts val="1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Billion (52%)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277354" y="3846178"/>
            <a:ext cx="44132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450">
              <a:lnSpc>
                <a:spcPts val="143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372.8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ts val="1480"/>
              </a:lnSpc>
              <a:spcBef>
                <a:spcPts val="1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Billion (56%)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806493" y="5761236"/>
            <a:ext cx="1148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Jul</a:t>
            </a:r>
            <a:r>
              <a:rPr dirty="0" sz="12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'18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Jun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01F5F"/>
                </a:solidFill>
                <a:latin typeface="Arial"/>
                <a:cs typeface="Arial"/>
              </a:rPr>
              <a:t>'19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3919215" y="5761236"/>
            <a:ext cx="1148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Jul</a:t>
            </a:r>
            <a:r>
              <a:rPr dirty="0" sz="12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'22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Jun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01F5F"/>
                </a:solidFill>
                <a:latin typeface="Arial"/>
                <a:cs typeface="Arial"/>
              </a:rPr>
              <a:t>'23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/>
          <p:nvPr/>
        </p:nvSpPr>
        <p:spPr>
          <a:xfrm>
            <a:off x="1667255" y="2804160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60" h="99060">
                <a:moveTo>
                  <a:pt x="99060" y="0"/>
                </a:moveTo>
                <a:lnTo>
                  <a:pt x="0" y="0"/>
                </a:lnTo>
                <a:lnTo>
                  <a:pt x="0" y="99060"/>
                </a:lnTo>
                <a:lnTo>
                  <a:pt x="99060" y="99060"/>
                </a:lnTo>
                <a:lnTo>
                  <a:pt x="99060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4087367" y="2804160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60" h="99060">
                <a:moveTo>
                  <a:pt x="99060" y="0"/>
                </a:moveTo>
                <a:lnTo>
                  <a:pt x="0" y="0"/>
                </a:lnTo>
                <a:lnTo>
                  <a:pt x="0" y="99060"/>
                </a:lnTo>
                <a:lnTo>
                  <a:pt x="99060" y="99060"/>
                </a:lnTo>
                <a:lnTo>
                  <a:pt x="99060" y="0"/>
                </a:lnTo>
                <a:close/>
              </a:path>
            </a:pathLst>
          </a:custGeom>
          <a:solidFill>
            <a:srgbClr val="50C7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4217602" y="2716671"/>
            <a:ext cx="11137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Broadcast</a:t>
            </a:r>
            <a:r>
              <a:rPr dirty="0" sz="1400" spc="114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966621" y="3197174"/>
            <a:ext cx="897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637.0</a:t>
            </a:r>
            <a:r>
              <a:rPr dirty="0" sz="12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billion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022497" y="3141243"/>
            <a:ext cx="897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663.5</a:t>
            </a:r>
            <a:r>
              <a:rPr dirty="0" sz="12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billion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797824" y="2316450"/>
            <a:ext cx="2378710" cy="64008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954405">
              <a:lnSpc>
                <a:spcPct val="100000"/>
              </a:lnSpc>
              <a:spcBef>
                <a:spcPts val="835"/>
              </a:spcBef>
            </a:pPr>
            <a:r>
              <a:rPr dirty="0" u="sng" sz="14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Live</a:t>
            </a:r>
            <a:r>
              <a:rPr dirty="0" u="sng" sz="1400" spc="-3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Sports</a:t>
            </a:r>
            <a:r>
              <a:rPr dirty="0" u="sng" sz="1400" spc="-4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2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Only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Ad-Supported</a:t>
            </a:r>
            <a:r>
              <a:rPr dirty="0" sz="1400" spc="15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Cable</a:t>
            </a:r>
            <a:r>
              <a:rPr dirty="0" sz="1400" spc="6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7061253" y="2340389"/>
            <a:ext cx="3531870" cy="6146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3370">
              <a:lnSpc>
                <a:spcPct val="100000"/>
              </a:lnSpc>
              <a:spcBef>
                <a:spcPts val="105"/>
              </a:spcBef>
            </a:pPr>
            <a:r>
              <a:rPr dirty="0" u="sng" sz="14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All </a:t>
            </a:r>
            <a:r>
              <a:rPr dirty="0" u="sng" sz="14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Sports-</a:t>
            </a:r>
            <a:r>
              <a:rPr dirty="0" u="sng" sz="14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Related*</a:t>
            </a:r>
            <a:r>
              <a:rPr dirty="0" u="sng" sz="1400" spc="-6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Programming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  <a:tabLst>
                <a:tab pos="2430780" algn="l"/>
              </a:tabLst>
            </a:pP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Ad-Supported</a:t>
            </a:r>
            <a:r>
              <a:rPr dirty="0" sz="1400" spc="15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Cable</a:t>
            </a:r>
            <a:r>
              <a:rPr dirty="0" sz="1400" spc="6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	Broadcast</a:t>
            </a:r>
            <a:r>
              <a:rPr dirty="0" sz="1400" spc="114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0" y="0"/>
            <a:ext cx="2334895" cy="234950"/>
          </a:xfrm>
          <a:custGeom>
            <a:avLst/>
            <a:gdLst/>
            <a:ahLst/>
            <a:cxnLst/>
            <a:rect l="l" t="t" r="r" b="b"/>
            <a:pathLst>
              <a:path w="2334895" h="234950">
                <a:moveTo>
                  <a:pt x="2334768" y="0"/>
                </a:moveTo>
                <a:lnTo>
                  <a:pt x="0" y="0"/>
                </a:lnTo>
                <a:lnTo>
                  <a:pt x="0" y="234696"/>
                </a:lnTo>
                <a:lnTo>
                  <a:pt x="2334768" y="234696"/>
                </a:lnTo>
                <a:lnTo>
                  <a:pt x="233476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0" y="0"/>
            <a:ext cx="2334895" cy="234950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5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Live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Sports: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Impressions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9CA859-83B1-4223-AA8C-AF1E4152114D}"/>
</file>

<file path=customXml/itemProps2.xml><?xml version="1.0" encoding="utf-8"?>
<ds:datastoreItem xmlns:ds="http://schemas.openxmlformats.org/officeDocument/2006/customXml" ds:itemID="{BAB74C16-CE85-4A28-BBF2-342F39E972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2024-05-01T17:50:15Z</dcterms:created>
  <dcterms:modified xsi:type="dcterms:W3CDTF">2024-05-01T17:50:15Z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