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674876"/>
            <a:ext cx="12192000" cy="5173980"/>
          </a:xfrm>
          <a:custGeom>
            <a:avLst/>
            <a:gdLst/>
            <a:ahLst/>
            <a:cxnLst/>
            <a:rect l="l" t="t" r="r" b="b"/>
            <a:pathLst>
              <a:path w="12192000" h="5173980">
                <a:moveTo>
                  <a:pt x="12192000" y="0"/>
                </a:moveTo>
                <a:lnTo>
                  <a:pt x="0" y="0"/>
                </a:lnTo>
                <a:lnTo>
                  <a:pt x="0" y="5173980"/>
                </a:lnTo>
                <a:lnTo>
                  <a:pt x="12192000" y="5173980"/>
                </a:lnTo>
                <a:lnTo>
                  <a:pt x="12192000" y="0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25780" y="6519671"/>
            <a:ext cx="11666219" cy="33832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thevab.com/signin?utm_source=website&amp;utm_medium=resource-center&amp;utm_campaign=grab-n-gos" TargetMode="External"/><Relationship Id="rId3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049940" y="6615405"/>
            <a:ext cx="46393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This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information</a:t>
            </a:r>
            <a:r>
              <a:rPr dirty="0" sz="1000" spc="-2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is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exclusively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provided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to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VAB</a:t>
            </a:r>
            <a:r>
              <a:rPr dirty="0" sz="1000" spc="-4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members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and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qualified</a:t>
            </a:r>
            <a:r>
              <a:rPr dirty="0" sz="1000" spc="-2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marketers.</a:t>
            </a:r>
            <a:endParaRPr sz="1000">
              <a:latin typeface="Helvetica"/>
              <a:cs typeface="Helvetic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0377837" y="54504"/>
            <a:ext cx="17062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7790" marR="5080" indent="-85725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Scan</a:t>
            </a:r>
            <a:r>
              <a:rPr dirty="0" sz="12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or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click</a:t>
            </a:r>
            <a:r>
              <a:rPr dirty="0" sz="12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to</a:t>
            </a:r>
            <a:r>
              <a:rPr dirty="0" sz="1200" spc="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access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more</a:t>
            </a:r>
            <a:r>
              <a:rPr dirty="0" sz="1200" spc="-3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sports</a:t>
            </a:r>
            <a:r>
              <a:rPr dirty="0" sz="12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insights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10255186" y="-13525"/>
            <a:ext cx="1951989" cy="1700530"/>
            <a:chOff x="10255186" y="-13525"/>
            <a:chExt cx="1951989" cy="1700530"/>
          </a:xfrm>
        </p:grpSpPr>
        <p:pic>
          <p:nvPicPr>
            <p:cNvPr id="5" name="object 5" descr="">
              <a:hlinkClick r:id="rId2"/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677144" y="521208"/>
              <a:ext cx="1106423" cy="1109471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10269473" y="761"/>
              <a:ext cx="1923414" cy="1671955"/>
            </a:xfrm>
            <a:custGeom>
              <a:avLst/>
              <a:gdLst/>
              <a:ahLst/>
              <a:cxnLst/>
              <a:rect l="l" t="t" r="r" b="b"/>
              <a:pathLst>
                <a:path w="1923415" h="1671955">
                  <a:moveTo>
                    <a:pt x="0" y="0"/>
                  </a:moveTo>
                  <a:lnTo>
                    <a:pt x="1923287" y="0"/>
                  </a:lnTo>
                  <a:lnTo>
                    <a:pt x="1923287" y="1671827"/>
                  </a:lnTo>
                  <a:lnTo>
                    <a:pt x="0" y="1671827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195472" y="487902"/>
            <a:ext cx="9987915" cy="8185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2600" spc="-20" b="1">
                <a:solidFill>
                  <a:srgbClr val="001F5F"/>
                </a:solidFill>
                <a:latin typeface="Arial"/>
                <a:cs typeface="Arial"/>
              </a:rPr>
              <a:t>Total</a:t>
            </a:r>
            <a:r>
              <a:rPr dirty="0" sz="2600" spc="-6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001F5F"/>
                </a:solidFill>
                <a:latin typeface="Arial"/>
                <a:cs typeface="Arial"/>
              </a:rPr>
              <a:t>sports-</a:t>
            </a:r>
            <a:r>
              <a:rPr dirty="0" sz="2600" b="1">
                <a:solidFill>
                  <a:srgbClr val="001F5F"/>
                </a:solidFill>
                <a:latin typeface="Arial"/>
                <a:cs typeface="Arial"/>
              </a:rPr>
              <a:t>related</a:t>
            </a:r>
            <a:r>
              <a:rPr dirty="0" sz="2600" spc="-6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001F5F"/>
                </a:solidFill>
                <a:latin typeface="Arial"/>
                <a:cs typeface="Arial"/>
              </a:rPr>
              <a:t>programming</a:t>
            </a:r>
            <a:r>
              <a:rPr dirty="0" sz="2600" spc="-6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001F5F"/>
                </a:solidFill>
                <a:latin typeface="Arial"/>
                <a:cs typeface="Arial"/>
              </a:rPr>
              <a:t>deliver</a:t>
            </a:r>
            <a:r>
              <a:rPr dirty="0" sz="2600" spc="-5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001F5F"/>
                </a:solidFill>
                <a:latin typeface="Arial"/>
                <a:cs typeface="Arial"/>
              </a:rPr>
              <a:t>nearly</a:t>
            </a:r>
            <a:r>
              <a:rPr dirty="0" sz="2600" spc="-4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001F5F"/>
                </a:solidFill>
                <a:latin typeface="Arial"/>
                <a:cs typeface="Arial"/>
              </a:rPr>
              <a:t>900</a:t>
            </a:r>
            <a:r>
              <a:rPr dirty="0" sz="2600" spc="-4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001F5F"/>
                </a:solidFill>
                <a:latin typeface="Arial"/>
                <a:cs typeface="Arial"/>
              </a:rPr>
              <a:t>billion</a:t>
            </a:r>
            <a:r>
              <a:rPr dirty="0" sz="2600" spc="-4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600" spc="-25" b="1">
                <a:solidFill>
                  <a:srgbClr val="001F5F"/>
                </a:solidFill>
                <a:latin typeface="Arial"/>
                <a:cs typeface="Arial"/>
              </a:rPr>
              <a:t>ad </a:t>
            </a:r>
            <a:r>
              <a:rPr dirty="0" sz="2600" b="1">
                <a:solidFill>
                  <a:srgbClr val="001F5F"/>
                </a:solidFill>
                <a:latin typeface="Arial"/>
                <a:cs typeface="Arial"/>
              </a:rPr>
              <a:t>impressions</a:t>
            </a:r>
            <a:r>
              <a:rPr dirty="0" sz="2600" spc="-6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001F5F"/>
                </a:solidFill>
                <a:latin typeface="Arial"/>
                <a:cs typeface="Arial"/>
              </a:rPr>
              <a:t>annually,</a:t>
            </a:r>
            <a:r>
              <a:rPr dirty="0" sz="2600" spc="-4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001F5F"/>
                </a:solidFill>
                <a:latin typeface="Arial"/>
                <a:cs typeface="Arial"/>
              </a:rPr>
              <a:t>split</a:t>
            </a:r>
            <a:r>
              <a:rPr dirty="0" sz="2600" spc="-6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001F5F"/>
                </a:solidFill>
                <a:latin typeface="Arial"/>
                <a:cs typeface="Arial"/>
              </a:rPr>
              <a:t>evenly</a:t>
            </a:r>
            <a:r>
              <a:rPr dirty="0" sz="2600" spc="-6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001F5F"/>
                </a:solidFill>
                <a:latin typeface="Arial"/>
                <a:cs typeface="Arial"/>
              </a:rPr>
              <a:t>across</a:t>
            </a:r>
            <a:r>
              <a:rPr dirty="0" sz="2600" spc="-5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001F5F"/>
                </a:solidFill>
                <a:latin typeface="Arial"/>
                <a:cs typeface="Arial"/>
              </a:rPr>
              <a:t>broadcast</a:t>
            </a:r>
            <a:r>
              <a:rPr dirty="0" sz="2600" spc="-8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001F5F"/>
                </a:solidFill>
                <a:latin typeface="Arial"/>
                <a:cs typeface="Arial"/>
              </a:rPr>
              <a:t>&amp;</a:t>
            </a:r>
            <a:r>
              <a:rPr dirty="0" sz="2600" spc="-6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001F5F"/>
                </a:solidFill>
                <a:latin typeface="Arial"/>
                <a:cs typeface="Arial"/>
              </a:rPr>
              <a:t>cable</a:t>
            </a:r>
            <a:r>
              <a:rPr dirty="0" sz="2600" spc="-5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600" spc="-25" b="1">
                <a:solidFill>
                  <a:srgbClr val="001F5F"/>
                </a:solidFill>
                <a:latin typeface="Arial"/>
                <a:cs typeface="Arial"/>
              </a:rPr>
              <a:t>TV</a:t>
            </a:r>
            <a:endParaRPr sz="26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2895812" y="1708333"/>
            <a:ext cx="6391275" cy="5848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1830"/>
              </a:lnSpc>
              <a:spcBef>
                <a:spcPts val="95"/>
              </a:spcBef>
            </a:pPr>
            <a:r>
              <a:rPr dirty="0" u="sng" sz="16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National</a:t>
            </a:r>
            <a:r>
              <a:rPr dirty="0" u="sng" sz="1600" spc="-2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TV</a:t>
            </a:r>
            <a:r>
              <a:rPr dirty="0" u="sng" sz="1600" spc="-5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Sports</a:t>
            </a:r>
            <a:r>
              <a:rPr dirty="0" u="sng" sz="1600" spc="-4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Genre</a:t>
            </a:r>
            <a:r>
              <a:rPr dirty="0" u="sng" sz="1600" spc="-3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P2+</a:t>
            </a:r>
            <a:r>
              <a:rPr dirty="0" u="sng" sz="1600" spc="-10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Ad Impressions</a:t>
            </a:r>
            <a:r>
              <a:rPr dirty="0" u="sng" sz="1600" spc="-2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(IMPe)</a:t>
            </a:r>
            <a:r>
              <a:rPr dirty="0" u="sng" sz="1600" spc="-4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1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Comparison</a:t>
            </a:r>
            <a:endParaRPr sz="1600">
              <a:latin typeface="Arial"/>
              <a:cs typeface="Arial"/>
            </a:endParaRPr>
          </a:p>
          <a:p>
            <a:pPr algn="ctr" marL="12065">
              <a:lnSpc>
                <a:spcPts val="1545"/>
              </a:lnSpc>
            </a:pPr>
            <a:r>
              <a:rPr dirty="0" sz="1400">
                <a:solidFill>
                  <a:srgbClr val="001F5F"/>
                </a:solidFill>
                <a:latin typeface="Arial"/>
                <a:cs typeface="Arial"/>
              </a:rPr>
              <a:t>Ad-Supported</a:t>
            </a:r>
            <a:r>
              <a:rPr dirty="0" sz="1400" spc="10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1F5F"/>
                </a:solidFill>
                <a:latin typeface="Arial"/>
                <a:cs typeface="Arial"/>
              </a:rPr>
              <a:t>Cable</a:t>
            </a:r>
            <a:r>
              <a:rPr dirty="0" sz="1400" spc="4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400" spc="-50">
                <a:solidFill>
                  <a:srgbClr val="001F5F"/>
                </a:solidFill>
                <a:latin typeface="Arial"/>
                <a:cs typeface="Arial"/>
              </a:rPr>
              <a:t>TV</a:t>
            </a:r>
            <a:r>
              <a:rPr dirty="0" sz="1400" spc="-3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1F5F"/>
                </a:solidFill>
                <a:latin typeface="Arial"/>
                <a:cs typeface="Arial"/>
              </a:rPr>
              <a:t>vs.</a:t>
            </a:r>
            <a:r>
              <a:rPr dirty="0" sz="1400" spc="3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1F5F"/>
                </a:solidFill>
                <a:latin typeface="Arial"/>
                <a:cs typeface="Arial"/>
              </a:rPr>
              <a:t>Broadcast</a:t>
            </a:r>
            <a:r>
              <a:rPr dirty="0" sz="1400" spc="2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001F5F"/>
                </a:solidFill>
                <a:latin typeface="Arial"/>
                <a:cs typeface="Arial"/>
              </a:rPr>
              <a:t>TV</a:t>
            </a:r>
            <a:endParaRPr sz="1400">
              <a:latin typeface="Arial"/>
              <a:cs typeface="Arial"/>
            </a:endParaRPr>
          </a:p>
          <a:p>
            <a:pPr algn="ctr" marL="1905">
              <a:lnSpc>
                <a:spcPts val="1035"/>
              </a:lnSpc>
            </a:pPr>
            <a:r>
              <a:rPr dirty="0" sz="900">
                <a:solidFill>
                  <a:srgbClr val="001F5F"/>
                </a:solidFill>
                <a:latin typeface="Arial"/>
                <a:cs typeface="Arial"/>
              </a:rPr>
              <a:t>July</a:t>
            </a:r>
            <a:r>
              <a:rPr dirty="0" sz="900" spc="-2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01F5F"/>
                </a:solidFill>
                <a:latin typeface="Arial"/>
                <a:cs typeface="Arial"/>
              </a:rPr>
              <a:t>1,</a:t>
            </a:r>
            <a:r>
              <a:rPr dirty="0" sz="900" spc="-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01F5F"/>
                </a:solidFill>
                <a:latin typeface="Arial"/>
                <a:cs typeface="Arial"/>
              </a:rPr>
              <a:t>2018</a:t>
            </a:r>
            <a:r>
              <a:rPr dirty="0" sz="900" spc="-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01F5F"/>
                </a:solidFill>
                <a:latin typeface="Arial"/>
                <a:cs typeface="Arial"/>
              </a:rPr>
              <a:t>–</a:t>
            </a:r>
            <a:r>
              <a:rPr dirty="0" sz="900" spc="-5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01F5F"/>
                </a:solidFill>
                <a:latin typeface="Arial"/>
                <a:cs typeface="Arial"/>
              </a:rPr>
              <a:t>June</a:t>
            </a:r>
            <a:r>
              <a:rPr dirty="0" sz="900" spc="-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01F5F"/>
                </a:solidFill>
                <a:latin typeface="Arial"/>
                <a:cs typeface="Arial"/>
              </a:rPr>
              <a:t>30,</a:t>
            </a:r>
            <a:r>
              <a:rPr dirty="0" sz="900" spc="-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01F5F"/>
                </a:solidFill>
                <a:latin typeface="Arial"/>
                <a:cs typeface="Arial"/>
              </a:rPr>
              <a:t>2019</a:t>
            </a:r>
            <a:r>
              <a:rPr dirty="0" sz="900" spc="-1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01F5F"/>
                </a:solidFill>
                <a:latin typeface="Arial"/>
                <a:cs typeface="Arial"/>
              </a:rPr>
              <a:t>vs.</a:t>
            </a:r>
            <a:r>
              <a:rPr dirty="0" sz="900" spc="-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01F5F"/>
                </a:solidFill>
                <a:latin typeface="Arial"/>
                <a:cs typeface="Arial"/>
              </a:rPr>
              <a:t>July</a:t>
            </a:r>
            <a:r>
              <a:rPr dirty="0" sz="900" spc="-2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01F5F"/>
                </a:solidFill>
                <a:latin typeface="Arial"/>
                <a:cs typeface="Arial"/>
              </a:rPr>
              <a:t>1,</a:t>
            </a:r>
            <a:r>
              <a:rPr dirty="0" sz="900" spc="-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01F5F"/>
                </a:solidFill>
                <a:latin typeface="Arial"/>
                <a:cs typeface="Arial"/>
              </a:rPr>
              <a:t>2022</a:t>
            </a:r>
            <a:r>
              <a:rPr dirty="0" sz="900" spc="-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01F5F"/>
                </a:solidFill>
                <a:latin typeface="Arial"/>
                <a:cs typeface="Arial"/>
              </a:rPr>
              <a:t>–</a:t>
            </a:r>
            <a:r>
              <a:rPr dirty="0" sz="900" spc="-5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01F5F"/>
                </a:solidFill>
                <a:latin typeface="Arial"/>
                <a:cs typeface="Arial"/>
              </a:rPr>
              <a:t>June</a:t>
            </a:r>
            <a:r>
              <a:rPr dirty="0" sz="900" spc="-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01F5F"/>
                </a:solidFill>
                <a:latin typeface="Arial"/>
                <a:cs typeface="Arial"/>
              </a:rPr>
              <a:t>30,</a:t>
            </a:r>
            <a:r>
              <a:rPr dirty="0" sz="900" spc="-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900" spc="-20">
                <a:solidFill>
                  <a:srgbClr val="001F5F"/>
                </a:solidFill>
                <a:latin typeface="Arial"/>
                <a:cs typeface="Arial"/>
              </a:rPr>
              <a:t>2023</a:t>
            </a:r>
            <a:endParaRPr sz="9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40119" y="6263669"/>
            <a:ext cx="11277600" cy="2387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-635">
              <a:lnSpc>
                <a:spcPct val="100000"/>
              </a:lnSpc>
              <a:spcBef>
                <a:spcPts val="95"/>
              </a:spcBef>
            </a:pP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Source:</a:t>
            </a:r>
            <a:r>
              <a:rPr dirty="0" sz="700" spc="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Nielsen</a:t>
            </a:r>
            <a:r>
              <a:rPr dirty="0" sz="700" spc="-2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Ad</a:t>
            </a:r>
            <a:r>
              <a:rPr dirty="0" sz="700" spc="2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Intel,</a:t>
            </a:r>
            <a:r>
              <a:rPr dirty="0" sz="700" spc="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001F5F"/>
                </a:solidFill>
                <a:latin typeface="Arial"/>
                <a:cs typeface="Arial"/>
              </a:rPr>
              <a:t>Total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 Day,</a:t>
            </a:r>
            <a:r>
              <a:rPr dirty="0" sz="700" spc="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Live+7.</a:t>
            </a:r>
            <a:r>
              <a:rPr dirty="0" sz="700" spc="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Activity</a:t>
            </a:r>
            <a:r>
              <a:rPr dirty="0" sz="700" spc="-1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reflects</a:t>
            </a:r>
            <a:r>
              <a:rPr dirty="0" sz="700" spc="3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July</a:t>
            </a:r>
            <a:r>
              <a:rPr dirty="0" sz="700" spc="-2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1, 2018</a:t>
            </a:r>
            <a:r>
              <a:rPr dirty="0" sz="700" spc="-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–</a:t>
            </a:r>
            <a:r>
              <a:rPr dirty="0" sz="700" spc="-4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June</a:t>
            </a:r>
            <a:r>
              <a:rPr dirty="0" sz="700" spc="-1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30,</a:t>
            </a:r>
            <a:r>
              <a:rPr dirty="0" sz="700" spc="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2019 &amp;</a:t>
            </a:r>
            <a:r>
              <a:rPr dirty="0" sz="700" spc="-1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July</a:t>
            </a:r>
            <a:r>
              <a:rPr dirty="0" sz="700" spc="-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1, 2022 –</a:t>
            </a:r>
            <a:r>
              <a:rPr dirty="0" sz="700" spc="-5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June 30, 2023.</a:t>
            </a:r>
            <a:r>
              <a:rPr dirty="0" sz="700" spc="19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001F5F"/>
                </a:solidFill>
                <a:latin typeface="Arial"/>
                <a:cs typeface="Arial"/>
              </a:rPr>
              <a:t>IMPs</a:t>
            </a:r>
            <a:r>
              <a:rPr dirty="0" sz="700" spc="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are equivalized.</a:t>
            </a:r>
            <a:r>
              <a:rPr dirty="0" sz="700" spc="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Data includes</a:t>
            </a:r>
            <a:r>
              <a:rPr dirty="0" sz="700" spc="-1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Spanish language</a:t>
            </a:r>
            <a:r>
              <a:rPr dirty="0" sz="700" spc="1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networks.</a:t>
            </a:r>
            <a:r>
              <a:rPr dirty="0" sz="700" spc="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001F5F"/>
                </a:solidFill>
                <a:latin typeface="Arial"/>
                <a:cs typeface="Arial"/>
              </a:rPr>
              <a:t>“Sports-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related</a:t>
            </a:r>
            <a:r>
              <a:rPr dirty="0" sz="700" spc="8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programming</a:t>
            </a:r>
            <a:r>
              <a:rPr dirty="0" sz="700" spc="8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includes</a:t>
            </a:r>
            <a:r>
              <a:rPr dirty="0" sz="700" spc="-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live</a:t>
            </a:r>
            <a:r>
              <a:rPr dirty="0" sz="700" spc="-2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sports,</a:t>
            </a:r>
            <a:r>
              <a:rPr dirty="0" sz="700" spc="2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sports</a:t>
            </a:r>
            <a:r>
              <a:rPr dirty="0" sz="700" spc="1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news, sports</a:t>
            </a:r>
            <a:r>
              <a:rPr dirty="0" sz="700" spc="1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commentary,</a:t>
            </a:r>
            <a:r>
              <a:rPr dirty="0" sz="700" spc="3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etc.</a:t>
            </a:r>
            <a:r>
              <a:rPr dirty="0" sz="700" spc="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IMPe</a:t>
            </a:r>
            <a:r>
              <a:rPr dirty="0" sz="700" spc="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 spc="-50">
                <a:solidFill>
                  <a:srgbClr val="001F5F"/>
                </a:solidFill>
                <a:latin typeface="Arial"/>
                <a:cs typeface="Arial"/>
              </a:rPr>
              <a:t>=</a:t>
            </a:r>
            <a:r>
              <a:rPr dirty="0" sz="700" spc="50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equivalized</a:t>
            </a:r>
            <a:r>
              <a:rPr dirty="0" sz="700" spc="3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001F5F"/>
                </a:solidFill>
                <a:latin typeface="Arial"/>
                <a:cs typeface="Arial"/>
              </a:rPr>
              <a:t>impressions.</a:t>
            </a:r>
            <a:endParaRPr sz="700">
              <a:latin typeface="Arial"/>
              <a:cs typeface="Arial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6603492" y="3473196"/>
            <a:ext cx="4224655" cy="2208530"/>
            <a:chOff x="6603492" y="3473196"/>
            <a:chExt cx="4224655" cy="2208530"/>
          </a:xfrm>
        </p:grpSpPr>
        <p:sp>
          <p:nvSpPr>
            <p:cNvPr id="11" name="object 11" descr=""/>
            <p:cNvSpPr/>
            <p:nvPr/>
          </p:nvSpPr>
          <p:spPr>
            <a:xfrm>
              <a:off x="6882384" y="4424172"/>
              <a:ext cx="3667125" cy="1252855"/>
            </a:xfrm>
            <a:custGeom>
              <a:avLst/>
              <a:gdLst/>
              <a:ahLst/>
              <a:cxnLst/>
              <a:rect l="l" t="t" r="r" b="b"/>
              <a:pathLst>
                <a:path w="3667125" h="1252854">
                  <a:moveTo>
                    <a:pt x="1554467" y="0"/>
                  </a:moveTo>
                  <a:lnTo>
                    <a:pt x="0" y="0"/>
                  </a:lnTo>
                  <a:lnTo>
                    <a:pt x="0" y="1252740"/>
                  </a:lnTo>
                  <a:lnTo>
                    <a:pt x="1554467" y="1252740"/>
                  </a:lnTo>
                  <a:lnTo>
                    <a:pt x="1554467" y="0"/>
                  </a:lnTo>
                  <a:close/>
                </a:path>
                <a:path w="3667125" h="1252854">
                  <a:moveTo>
                    <a:pt x="3666744" y="144780"/>
                  </a:moveTo>
                  <a:lnTo>
                    <a:pt x="2113788" y="144780"/>
                  </a:lnTo>
                  <a:lnTo>
                    <a:pt x="2113788" y="1252728"/>
                  </a:lnTo>
                  <a:lnTo>
                    <a:pt x="3666744" y="1252728"/>
                  </a:lnTo>
                  <a:lnTo>
                    <a:pt x="3666744" y="144780"/>
                  </a:lnTo>
                  <a:close/>
                </a:path>
              </a:pathLst>
            </a:custGeom>
            <a:solidFill>
              <a:srgbClr val="00BE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6882384" y="3473195"/>
              <a:ext cx="3667125" cy="1096010"/>
            </a:xfrm>
            <a:custGeom>
              <a:avLst/>
              <a:gdLst/>
              <a:ahLst/>
              <a:cxnLst/>
              <a:rect l="l" t="t" r="r" b="b"/>
              <a:pathLst>
                <a:path w="3667125" h="1096010">
                  <a:moveTo>
                    <a:pt x="1554467" y="0"/>
                  </a:moveTo>
                  <a:lnTo>
                    <a:pt x="0" y="0"/>
                  </a:lnTo>
                  <a:lnTo>
                    <a:pt x="0" y="950976"/>
                  </a:lnTo>
                  <a:lnTo>
                    <a:pt x="1554467" y="950976"/>
                  </a:lnTo>
                  <a:lnTo>
                    <a:pt x="1554467" y="0"/>
                  </a:lnTo>
                  <a:close/>
                </a:path>
                <a:path w="3667125" h="1096010">
                  <a:moveTo>
                    <a:pt x="3666744" y="36576"/>
                  </a:moveTo>
                  <a:lnTo>
                    <a:pt x="2113788" y="36576"/>
                  </a:lnTo>
                  <a:lnTo>
                    <a:pt x="2113788" y="1095768"/>
                  </a:lnTo>
                  <a:lnTo>
                    <a:pt x="3666744" y="1095768"/>
                  </a:lnTo>
                  <a:lnTo>
                    <a:pt x="3666744" y="36576"/>
                  </a:lnTo>
                  <a:close/>
                </a:path>
              </a:pathLst>
            </a:custGeom>
            <a:solidFill>
              <a:srgbClr val="4EBDA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6603492" y="5676900"/>
              <a:ext cx="4224655" cy="0"/>
            </a:xfrm>
            <a:custGeom>
              <a:avLst/>
              <a:gdLst/>
              <a:ahLst/>
              <a:cxnLst/>
              <a:rect l="l" t="t" r="r" b="b"/>
              <a:pathLst>
                <a:path w="4224655" h="0">
                  <a:moveTo>
                    <a:pt x="0" y="0"/>
                  </a:moveTo>
                  <a:lnTo>
                    <a:pt x="4224528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 txBox="1"/>
          <p:nvPr/>
        </p:nvSpPr>
        <p:spPr>
          <a:xfrm>
            <a:off x="7442790" y="4753926"/>
            <a:ext cx="442595" cy="5772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5720">
              <a:lnSpc>
                <a:spcPts val="1435"/>
              </a:lnSpc>
              <a:spcBef>
                <a:spcPts val="100"/>
              </a:spcBef>
            </a:pPr>
            <a:r>
              <a:rPr dirty="0" sz="1200" spc="-10" b="1">
                <a:solidFill>
                  <a:srgbClr val="FFFFFF"/>
                </a:solidFill>
                <a:latin typeface="Arial"/>
                <a:cs typeface="Arial"/>
              </a:rPr>
              <a:t>498.0</a:t>
            </a:r>
            <a:endParaRPr sz="1200">
              <a:latin typeface="Arial"/>
              <a:cs typeface="Arial"/>
            </a:endParaRPr>
          </a:p>
          <a:p>
            <a:pPr marL="12700" marR="14604">
              <a:lnSpc>
                <a:spcPts val="1480"/>
              </a:lnSpc>
              <a:spcBef>
                <a:spcPts val="10"/>
              </a:spcBef>
            </a:pP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Billion (57%)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9556121" y="4826316"/>
            <a:ext cx="441325" cy="5772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4450">
              <a:lnSpc>
                <a:spcPts val="1435"/>
              </a:lnSpc>
              <a:spcBef>
                <a:spcPts val="100"/>
              </a:spcBef>
            </a:pPr>
            <a:r>
              <a:rPr dirty="0" sz="1200" spc="-10" b="1">
                <a:solidFill>
                  <a:srgbClr val="FFFFFF"/>
                </a:solidFill>
                <a:latin typeface="Arial"/>
                <a:cs typeface="Arial"/>
              </a:rPr>
              <a:t>440.4</a:t>
            </a:r>
            <a:endParaRPr sz="1200">
              <a:latin typeface="Arial"/>
              <a:cs typeface="Arial"/>
            </a:endParaRPr>
          </a:p>
          <a:p>
            <a:pPr marL="12700" marR="12700">
              <a:lnSpc>
                <a:spcPts val="1480"/>
              </a:lnSpc>
              <a:spcBef>
                <a:spcPts val="10"/>
              </a:spcBef>
            </a:pP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Billion (51%)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7442637" y="3652226"/>
            <a:ext cx="442595" cy="5772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5720">
              <a:lnSpc>
                <a:spcPts val="1435"/>
              </a:lnSpc>
              <a:spcBef>
                <a:spcPts val="100"/>
              </a:spcBef>
            </a:pPr>
            <a:r>
              <a:rPr dirty="0" sz="1200" spc="-10" b="1">
                <a:solidFill>
                  <a:srgbClr val="FFFFFF"/>
                </a:solidFill>
                <a:latin typeface="Arial"/>
                <a:cs typeface="Arial"/>
              </a:rPr>
              <a:t>378.0</a:t>
            </a:r>
            <a:endParaRPr sz="1200">
              <a:latin typeface="Arial"/>
              <a:cs typeface="Arial"/>
            </a:endParaRPr>
          </a:p>
          <a:p>
            <a:pPr marL="12700" marR="14604">
              <a:lnSpc>
                <a:spcPts val="1480"/>
              </a:lnSpc>
              <a:spcBef>
                <a:spcPts val="10"/>
              </a:spcBef>
            </a:pP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Billion (43%)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9556121" y="3742752"/>
            <a:ext cx="441325" cy="5772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4450">
              <a:lnSpc>
                <a:spcPts val="1435"/>
              </a:lnSpc>
              <a:spcBef>
                <a:spcPts val="100"/>
              </a:spcBef>
            </a:pPr>
            <a:r>
              <a:rPr dirty="0" sz="1200" spc="-10" b="1">
                <a:solidFill>
                  <a:srgbClr val="FFFFFF"/>
                </a:solidFill>
                <a:latin typeface="Arial"/>
                <a:cs typeface="Arial"/>
              </a:rPr>
              <a:t>421.2</a:t>
            </a:r>
            <a:endParaRPr sz="1200">
              <a:latin typeface="Arial"/>
              <a:cs typeface="Arial"/>
            </a:endParaRPr>
          </a:p>
          <a:p>
            <a:pPr marL="12700" marR="12700">
              <a:lnSpc>
                <a:spcPts val="1480"/>
              </a:lnSpc>
              <a:spcBef>
                <a:spcPts val="10"/>
              </a:spcBef>
            </a:pP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Billion (49%)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7085717" y="5742544"/>
            <a:ext cx="11487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001F5F"/>
                </a:solidFill>
                <a:latin typeface="Arial"/>
                <a:cs typeface="Arial"/>
              </a:rPr>
              <a:t>Jul</a:t>
            </a:r>
            <a:r>
              <a:rPr dirty="0" sz="1200" spc="-2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001F5F"/>
                </a:solidFill>
                <a:latin typeface="Arial"/>
                <a:cs typeface="Arial"/>
              </a:rPr>
              <a:t>'18</a:t>
            </a:r>
            <a:r>
              <a:rPr dirty="0" sz="1200" spc="-1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001F5F"/>
                </a:solidFill>
                <a:latin typeface="Arial"/>
                <a:cs typeface="Arial"/>
              </a:rPr>
              <a:t>-</a:t>
            </a:r>
            <a:r>
              <a:rPr dirty="0" sz="1200" spc="-1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001F5F"/>
                </a:solidFill>
                <a:latin typeface="Arial"/>
                <a:cs typeface="Arial"/>
              </a:rPr>
              <a:t>Jun</a:t>
            </a:r>
            <a:r>
              <a:rPr dirty="0" sz="1200" spc="-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200" spc="-25" b="1">
                <a:solidFill>
                  <a:srgbClr val="001F5F"/>
                </a:solidFill>
                <a:latin typeface="Arial"/>
                <a:cs typeface="Arial"/>
              </a:rPr>
              <a:t>'19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9198438" y="5742544"/>
            <a:ext cx="11487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001F5F"/>
                </a:solidFill>
                <a:latin typeface="Arial"/>
                <a:cs typeface="Arial"/>
              </a:rPr>
              <a:t>Jul</a:t>
            </a:r>
            <a:r>
              <a:rPr dirty="0" sz="1200" spc="-2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001F5F"/>
                </a:solidFill>
                <a:latin typeface="Arial"/>
                <a:cs typeface="Arial"/>
              </a:rPr>
              <a:t>'22</a:t>
            </a:r>
            <a:r>
              <a:rPr dirty="0" sz="1200" spc="-1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001F5F"/>
                </a:solidFill>
                <a:latin typeface="Arial"/>
                <a:cs typeface="Arial"/>
              </a:rPr>
              <a:t>-</a:t>
            </a:r>
            <a:r>
              <a:rPr dirty="0" sz="1200" spc="-1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001F5F"/>
                </a:solidFill>
                <a:latin typeface="Arial"/>
                <a:cs typeface="Arial"/>
              </a:rPr>
              <a:t>Jun</a:t>
            </a:r>
            <a:r>
              <a:rPr dirty="0" sz="1200" spc="-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200" spc="-25" b="1">
                <a:solidFill>
                  <a:srgbClr val="001F5F"/>
                </a:solidFill>
                <a:latin typeface="Arial"/>
                <a:cs typeface="Arial"/>
              </a:rPr>
              <a:t>'23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 descr=""/>
          <p:cNvSpPr/>
          <p:nvPr/>
        </p:nvSpPr>
        <p:spPr>
          <a:xfrm>
            <a:off x="6931152" y="2802635"/>
            <a:ext cx="99060" cy="99060"/>
          </a:xfrm>
          <a:custGeom>
            <a:avLst/>
            <a:gdLst/>
            <a:ahLst/>
            <a:cxnLst/>
            <a:rect l="l" t="t" r="r" b="b"/>
            <a:pathLst>
              <a:path w="99059" h="99060">
                <a:moveTo>
                  <a:pt x="99059" y="0"/>
                </a:moveTo>
                <a:lnTo>
                  <a:pt x="0" y="0"/>
                </a:lnTo>
                <a:lnTo>
                  <a:pt x="0" y="99060"/>
                </a:lnTo>
                <a:lnTo>
                  <a:pt x="99059" y="99060"/>
                </a:lnTo>
                <a:lnTo>
                  <a:pt x="99059" y="0"/>
                </a:lnTo>
                <a:close/>
              </a:path>
            </a:pathLst>
          </a:custGeom>
          <a:solidFill>
            <a:srgbClr val="00BE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 descr=""/>
          <p:cNvSpPr/>
          <p:nvPr/>
        </p:nvSpPr>
        <p:spPr>
          <a:xfrm>
            <a:off x="9349740" y="2802635"/>
            <a:ext cx="97790" cy="99060"/>
          </a:xfrm>
          <a:custGeom>
            <a:avLst/>
            <a:gdLst/>
            <a:ahLst/>
            <a:cxnLst/>
            <a:rect l="l" t="t" r="r" b="b"/>
            <a:pathLst>
              <a:path w="97790" h="99060">
                <a:moveTo>
                  <a:pt x="97535" y="0"/>
                </a:moveTo>
                <a:lnTo>
                  <a:pt x="0" y="0"/>
                </a:lnTo>
                <a:lnTo>
                  <a:pt x="0" y="99060"/>
                </a:lnTo>
                <a:lnTo>
                  <a:pt x="97535" y="99060"/>
                </a:lnTo>
                <a:lnTo>
                  <a:pt x="97535" y="0"/>
                </a:lnTo>
                <a:close/>
              </a:path>
            </a:pathLst>
          </a:custGeom>
          <a:solidFill>
            <a:srgbClr val="4EBDA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 descr=""/>
          <p:cNvSpPr txBox="1"/>
          <p:nvPr/>
        </p:nvSpPr>
        <p:spPr>
          <a:xfrm>
            <a:off x="7223158" y="3125814"/>
            <a:ext cx="8972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001F5F"/>
                </a:solidFill>
                <a:latin typeface="Arial"/>
                <a:cs typeface="Arial"/>
              </a:rPr>
              <a:t>876.0</a:t>
            </a:r>
            <a:r>
              <a:rPr dirty="0" sz="1200" spc="-3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001F5F"/>
                </a:solidFill>
                <a:latin typeface="Arial"/>
                <a:cs typeface="Arial"/>
              </a:rPr>
              <a:t>billion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9330392" y="3144102"/>
            <a:ext cx="8972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001F5F"/>
                </a:solidFill>
                <a:latin typeface="Arial"/>
                <a:cs typeface="Arial"/>
              </a:rPr>
              <a:t>861.5</a:t>
            </a:r>
            <a:r>
              <a:rPr dirty="0" sz="1200" spc="-3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001F5F"/>
                </a:solidFill>
                <a:latin typeface="Arial"/>
                <a:cs typeface="Arial"/>
              </a:rPr>
              <a:t>billion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24" name="object 24" descr=""/>
          <p:cNvGrpSpPr/>
          <p:nvPr/>
        </p:nvGrpSpPr>
        <p:grpSpPr>
          <a:xfrm>
            <a:off x="1324355" y="3535679"/>
            <a:ext cx="4224655" cy="2164715"/>
            <a:chOff x="1324355" y="3535679"/>
            <a:chExt cx="4224655" cy="2164715"/>
          </a:xfrm>
        </p:grpSpPr>
        <p:sp>
          <p:nvSpPr>
            <p:cNvPr id="25" name="object 25" descr=""/>
            <p:cNvSpPr/>
            <p:nvPr/>
          </p:nvSpPr>
          <p:spPr>
            <a:xfrm>
              <a:off x="1603248" y="4698491"/>
              <a:ext cx="3667125" cy="996950"/>
            </a:xfrm>
            <a:custGeom>
              <a:avLst/>
              <a:gdLst/>
              <a:ahLst/>
              <a:cxnLst/>
              <a:rect l="l" t="t" r="r" b="b"/>
              <a:pathLst>
                <a:path w="3667125" h="996950">
                  <a:moveTo>
                    <a:pt x="1554480" y="0"/>
                  </a:moveTo>
                  <a:lnTo>
                    <a:pt x="0" y="0"/>
                  </a:lnTo>
                  <a:lnTo>
                    <a:pt x="0" y="996708"/>
                  </a:lnTo>
                  <a:lnTo>
                    <a:pt x="1554480" y="996708"/>
                  </a:lnTo>
                  <a:lnTo>
                    <a:pt x="1554480" y="0"/>
                  </a:lnTo>
                  <a:close/>
                </a:path>
                <a:path w="3667125" h="996950">
                  <a:moveTo>
                    <a:pt x="3666744" y="50292"/>
                  </a:moveTo>
                  <a:lnTo>
                    <a:pt x="2113788" y="50292"/>
                  </a:lnTo>
                  <a:lnTo>
                    <a:pt x="2113788" y="996696"/>
                  </a:lnTo>
                  <a:lnTo>
                    <a:pt x="3666744" y="996696"/>
                  </a:lnTo>
                  <a:lnTo>
                    <a:pt x="3666744" y="50292"/>
                  </a:lnTo>
                  <a:close/>
                </a:path>
              </a:pathLst>
            </a:custGeom>
            <a:solidFill>
              <a:srgbClr val="00BE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1603248" y="3535679"/>
              <a:ext cx="3667125" cy="1213485"/>
            </a:xfrm>
            <a:custGeom>
              <a:avLst/>
              <a:gdLst/>
              <a:ahLst/>
              <a:cxnLst/>
              <a:rect l="l" t="t" r="r" b="b"/>
              <a:pathLst>
                <a:path w="3667125" h="1213485">
                  <a:moveTo>
                    <a:pt x="1554480" y="86868"/>
                  </a:moveTo>
                  <a:lnTo>
                    <a:pt x="0" y="86868"/>
                  </a:lnTo>
                  <a:lnTo>
                    <a:pt x="0" y="1162812"/>
                  </a:lnTo>
                  <a:lnTo>
                    <a:pt x="1554480" y="1162812"/>
                  </a:lnTo>
                  <a:lnTo>
                    <a:pt x="1554480" y="86868"/>
                  </a:lnTo>
                  <a:close/>
                </a:path>
                <a:path w="3667125" h="1213485">
                  <a:moveTo>
                    <a:pt x="3666744" y="0"/>
                  </a:moveTo>
                  <a:lnTo>
                    <a:pt x="2113788" y="0"/>
                  </a:lnTo>
                  <a:lnTo>
                    <a:pt x="2113788" y="1213104"/>
                  </a:lnTo>
                  <a:lnTo>
                    <a:pt x="3666744" y="1213104"/>
                  </a:lnTo>
                  <a:lnTo>
                    <a:pt x="3666744" y="0"/>
                  </a:lnTo>
                  <a:close/>
                </a:path>
              </a:pathLst>
            </a:custGeom>
            <a:solidFill>
              <a:srgbClr val="50C79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1324355" y="5695187"/>
              <a:ext cx="4224655" cy="0"/>
            </a:xfrm>
            <a:custGeom>
              <a:avLst/>
              <a:gdLst/>
              <a:ahLst/>
              <a:cxnLst/>
              <a:rect l="l" t="t" r="r" b="b"/>
              <a:pathLst>
                <a:path w="4224655" h="0">
                  <a:moveTo>
                    <a:pt x="0" y="0"/>
                  </a:moveTo>
                  <a:lnTo>
                    <a:pt x="4224528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8" name="object 28" descr=""/>
          <p:cNvSpPr txBox="1"/>
          <p:nvPr/>
        </p:nvSpPr>
        <p:spPr>
          <a:xfrm>
            <a:off x="2163840" y="4882391"/>
            <a:ext cx="476884" cy="609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7145">
              <a:lnSpc>
                <a:spcPts val="1680"/>
              </a:lnSpc>
              <a:spcBef>
                <a:spcPts val="100"/>
              </a:spcBef>
            </a:pPr>
            <a:r>
              <a:rPr dirty="0" sz="1400" spc="-10" b="1">
                <a:solidFill>
                  <a:srgbClr val="FFFFFF"/>
                </a:solidFill>
                <a:latin typeface="Arial"/>
                <a:cs typeface="Arial"/>
              </a:rPr>
              <a:t>306.5</a:t>
            </a:r>
            <a:endParaRPr sz="1400">
              <a:latin typeface="Arial"/>
              <a:cs typeface="Arial"/>
            </a:endParaRPr>
          </a:p>
          <a:p>
            <a:pPr marL="12700" marR="48260">
              <a:lnSpc>
                <a:spcPts val="1480"/>
              </a:lnSpc>
              <a:spcBef>
                <a:spcPts val="15"/>
              </a:spcBef>
            </a:pP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Billion (48%)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4276288" y="4908101"/>
            <a:ext cx="476884" cy="609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7145">
              <a:lnSpc>
                <a:spcPts val="1680"/>
              </a:lnSpc>
              <a:spcBef>
                <a:spcPts val="100"/>
              </a:spcBef>
            </a:pPr>
            <a:r>
              <a:rPr dirty="0" sz="1400" spc="-10" b="1">
                <a:solidFill>
                  <a:srgbClr val="FFFFFF"/>
                </a:solidFill>
                <a:latin typeface="Arial"/>
                <a:cs typeface="Arial"/>
              </a:rPr>
              <a:t>290.7</a:t>
            </a:r>
            <a:endParaRPr sz="1400">
              <a:latin typeface="Arial"/>
              <a:cs typeface="Arial"/>
            </a:endParaRPr>
          </a:p>
          <a:p>
            <a:pPr marL="12700" marR="48260">
              <a:lnSpc>
                <a:spcPts val="1480"/>
              </a:lnSpc>
              <a:spcBef>
                <a:spcPts val="15"/>
              </a:spcBef>
            </a:pP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Billion (44%)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2163566" y="3863552"/>
            <a:ext cx="442595" cy="5772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5720">
              <a:lnSpc>
                <a:spcPts val="1435"/>
              </a:lnSpc>
              <a:spcBef>
                <a:spcPts val="100"/>
              </a:spcBef>
            </a:pPr>
            <a:r>
              <a:rPr dirty="0" sz="1200" spc="-10" b="1">
                <a:solidFill>
                  <a:srgbClr val="FFFFFF"/>
                </a:solidFill>
                <a:latin typeface="Arial"/>
                <a:cs typeface="Arial"/>
              </a:rPr>
              <a:t>330.5</a:t>
            </a:r>
            <a:endParaRPr sz="1200">
              <a:latin typeface="Arial"/>
              <a:cs typeface="Arial"/>
            </a:endParaRPr>
          </a:p>
          <a:p>
            <a:pPr marL="12700" marR="14604">
              <a:lnSpc>
                <a:spcPts val="1480"/>
              </a:lnSpc>
              <a:spcBef>
                <a:spcPts val="10"/>
              </a:spcBef>
            </a:pP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Billion (52%)</a:t>
            </a:r>
            <a:endParaRPr sz="1200">
              <a:latin typeface="Arial"/>
              <a:cs typeface="Arial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4277354" y="3846178"/>
            <a:ext cx="441325" cy="5772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4450">
              <a:lnSpc>
                <a:spcPts val="1435"/>
              </a:lnSpc>
              <a:spcBef>
                <a:spcPts val="100"/>
              </a:spcBef>
            </a:pPr>
            <a:r>
              <a:rPr dirty="0" sz="1200" spc="-10" b="1">
                <a:solidFill>
                  <a:srgbClr val="FFFFFF"/>
                </a:solidFill>
                <a:latin typeface="Arial"/>
                <a:cs typeface="Arial"/>
              </a:rPr>
              <a:t>372.8</a:t>
            </a:r>
            <a:endParaRPr sz="1200">
              <a:latin typeface="Arial"/>
              <a:cs typeface="Arial"/>
            </a:endParaRPr>
          </a:p>
          <a:p>
            <a:pPr marL="12700" marR="12700">
              <a:lnSpc>
                <a:spcPts val="1480"/>
              </a:lnSpc>
              <a:spcBef>
                <a:spcPts val="10"/>
              </a:spcBef>
            </a:pP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Billion (56%)</a:t>
            </a:r>
            <a:endParaRPr sz="1200">
              <a:latin typeface="Arial"/>
              <a:cs typeface="Arial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1806493" y="5761236"/>
            <a:ext cx="11487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001F5F"/>
                </a:solidFill>
                <a:latin typeface="Arial"/>
                <a:cs typeface="Arial"/>
              </a:rPr>
              <a:t>Jul</a:t>
            </a:r>
            <a:r>
              <a:rPr dirty="0" sz="1200" spc="-2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001F5F"/>
                </a:solidFill>
                <a:latin typeface="Arial"/>
                <a:cs typeface="Arial"/>
              </a:rPr>
              <a:t>'18</a:t>
            </a:r>
            <a:r>
              <a:rPr dirty="0" sz="1200" spc="-1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001F5F"/>
                </a:solidFill>
                <a:latin typeface="Arial"/>
                <a:cs typeface="Arial"/>
              </a:rPr>
              <a:t>-</a:t>
            </a:r>
            <a:r>
              <a:rPr dirty="0" sz="1200" spc="-1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001F5F"/>
                </a:solidFill>
                <a:latin typeface="Arial"/>
                <a:cs typeface="Arial"/>
              </a:rPr>
              <a:t>Jun</a:t>
            </a:r>
            <a:r>
              <a:rPr dirty="0" sz="1200" spc="-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200" spc="-25" b="1">
                <a:solidFill>
                  <a:srgbClr val="001F5F"/>
                </a:solidFill>
                <a:latin typeface="Arial"/>
                <a:cs typeface="Arial"/>
              </a:rPr>
              <a:t>'19</a:t>
            </a:r>
            <a:endParaRPr sz="1200">
              <a:latin typeface="Arial"/>
              <a:cs typeface="Arial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3919215" y="5761236"/>
            <a:ext cx="11487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001F5F"/>
                </a:solidFill>
                <a:latin typeface="Arial"/>
                <a:cs typeface="Arial"/>
              </a:rPr>
              <a:t>Jul</a:t>
            </a:r>
            <a:r>
              <a:rPr dirty="0" sz="1200" spc="-2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001F5F"/>
                </a:solidFill>
                <a:latin typeface="Arial"/>
                <a:cs typeface="Arial"/>
              </a:rPr>
              <a:t>'22</a:t>
            </a:r>
            <a:r>
              <a:rPr dirty="0" sz="1200" spc="-1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001F5F"/>
                </a:solidFill>
                <a:latin typeface="Arial"/>
                <a:cs typeface="Arial"/>
              </a:rPr>
              <a:t>-</a:t>
            </a:r>
            <a:r>
              <a:rPr dirty="0" sz="1200" spc="-1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001F5F"/>
                </a:solidFill>
                <a:latin typeface="Arial"/>
                <a:cs typeface="Arial"/>
              </a:rPr>
              <a:t>Jun</a:t>
            </a:r>
            <a:r>
              <a:rPr dirty="0" sz="1200" spc="-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200" spc="-25" b="1">
                <a:solidFill>
                  <a:srgbClr val="001F5F"/>
                </a:solidFill>
                <a:latin typeface="Arial"/>
                <a:cs typeface="Arial"/>
              </a:rPr>
              <a:t>'23</a:t>
            </a:r>
            <a:endParaRPr sz="1200">
              <a:latin typeface="Arial"/>
              <a:cs typeface="Arial"/>
            </a:endParaRPr>
          </a:p>
        </p:txBody>
      </p:sp>
      <p:sp>
        <p:nvSpPr>
          <p:cNvPr id="34" name="object 34" descr=""/>
          <p:cNvSpPr/>
          <p:nvPr/>
        </p:nvSpPr>
        <p:spPr>
          <a:xfrm>
            <a:off x="1667255" y="2804160"/>
            <a:ext cx="99060" cy="99060"/>
          </a:xfrm>
          <a:custGeom>
            <a:avLst/>
            <a:gdLst/>
            <a:ahLst/>
            <a:cxnLst/>
            <a:rect l="l" t="t" r="r" b="b"/>
            <a:pathLst>
              <a:path w="99060" h="99060">
                <a:moveTo>
                  <a:pt x="99060" y="0"/>
                </a:moveTo>
                <a:lnTo>
                  <a:pt x="0" y="0"/>
                </a:lnTo>
                <a:lnTo>
                  <a:pt x="0" y="99060"/>
                </a:lnTo>
                <a:lnTo>
                  <a:pt x="99060" y="99060"/>
                </a:lnTo>
                <a:lnTo>
                  <a:pt x="99060" y="0"/>
                </a:lnTo>
                <a:close/>
              </a:path>
            </a:pathLst>
          </a:custGeom>
          <a:solidFill>
            <a:srgbClr val="00BE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 descr=""/>
          <p:cNvSpPr/>
          <p:nvPr/>
        </p:nvSpPr>
        <p:spPr>
          <a:xfrm>
            <a:off x="4087367" y="2804160"/>
            <a:ext cx="99060" cy="99060"/>
          </a:xfrm>
          <a:custGeom>
            <a:avLst/>
            <a:gdLst/>
            <a:ahLst/>
            <a:cxnLst/>
            <a:rect l="l" t="t" r="r" b="b"/>
            <a:pathLst>
              <a:path w="99060" h="99060">
                <a:moveTo>
                  <a:pt x="99060" y="0"/>
                </a:moveTo>
                <a:lnTo>
                  <a:pt x="0" y="0"/>
                </a:lnTo>
                <a:lnTo>
                  <a:pt x="0" y="99060"/>
                </a:lnTo>
                <a:lnTo>
                  <a:pt x="99060" y="99060"/>
                </a:lnTo>
                <a:lnTo>
                  <a:pt x="99060" y="0"/>
                </a:lnTo>
                <a:close/>
              </a:path>
            </a:pathLst>
          </a:custGeom>
          <a:solidFill>
            <a:srgbClr val="50C79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 descr=""/>
          <p:cNvSpPr txBox="1"/>
          <p:nvPr/>
        </p:nvSpPr>
        <p:spPr>
          <a:xfrm>
            <a:off x="4217602" y="2716671"/>
            <a:ext cx="11137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solidFill>
                  <a:srgbClr val="001F5F"/>
                </a:solidFill>
                <a:latin typeface="Arial"/>
                <a:cs typeface="Arial"/>
              </a:rPr>
              <a:t>Broadcast</a:t>
            </a:r>
            <a:r>
              <a:rPr dirty="0" sz="1400" spc="114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001F5F"/>
                </a:solidFill>
                <a:latin typeface="Arial"/>
                <a:cs typeface="Arial"/>
              </a:rPr>
              <a:t>TV</a:t>
            </a:r>
            <a:endParaRPr sz="1400">
              <a:latin typeface="Arial"/>
              <a:cs typeface="Arial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1966621" y="3197174"/>
            <a:ext cx="8972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001F5F"/>
                </a:solidFill>
                <a:latin typeface="Arial"/>
                <a:cs typeface="Arial"/>
              </a:rPr>
              <a:t>637.0</a:t>
            </a:r>
            <a:r>
              <a:rPr dirty="0" sz="1200" spc="-3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001F5F"/>
                </a:solidFill>
                <a:latin typeface="Arial"/>
                <a:cs typeface="Arial"/>
              </a:rPr>
              <a:t>billion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4022497" y="3141243"/>
            <a:ext cx="8972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001F5F"/>
                </a:solidFill>
                <a:latin typeface="Arial"/>
                <a:cs typeface="Arial"/>
              </a:rPr>
              <a:t>663.5</a:t>
            </a:r>
            <a:r>
              <a:rPr dirty="0" sz="1200" spc="-3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001F5F"/>
                </a:solidFill>
                <a:latin typeface="Arial"/>
                <a:cs typeface="Arial"/>
              </a:rPr>
              <a:t>billion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1797824" y="2316450"/>
            <a:ext cx="2378710" cy="640080"/>
          </a:xfrm>
          <a:prstGeom prst="rect">
            <a:avLst/>
          </a:prstGeom>
        </p:spPr>
        <p:txBody>
          <a:bodyPr wrap="square" lIns="0" tIns="106045" rIns="0" bIns="0" rtlCol="0" vert="horz">
            <a:spAutoFit/>
          </a:bodyPr>
          <a:lstStyle/>
          <a:p>
            <a:pPr marL="954405">
              <a:lnSpc>
                <a:spcPct val="100000"/>
              </a:lnSpc>
              <a:spcBef>
                <a:spcPts val="835"/>
              </a:spcBef>
            </a:pPr>
            <a:r>
              <a:rPr dirty="0" u="sng" sz="14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Live</a:t>
            </a:r>
            <a:r>
              <a:rPr dirty="0" u="sng" sz="1400" spc="-3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4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Sports</a:t>
            </a:r>
            <a:r>
              <a:rPr dirty="0" u="sng" sz="1400" spc="-4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400" spc="-2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Only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</a:pPr>
            <a:r>
              <a:rPr dirty="0" sz="1400">
                <a:solidFill>
                  <a:srgbClr val="001F5F"/>
                </a:solidFill>
                <a:latin typeface="Arial"/>
                <a:cs typeface="Arial"/>
              </a:rPr>
              <a:t>Ad-Supported</a:t>
            </a:r>
            <a:r>
              <a:rPr dirty="0" sz="1400" spc="15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1F5F"/>
                </a:solidFill>
                <a:latin typeface="Arial"/>
                <a:cs typeface="Arial"/>
              </a:rPr>
              <a:t>Cable</a:t>
            </a:r>
            <a:r>
              <a:rPr dirty="0" sz="1400" spc="6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001F5F"/>
                </a:solidFill>
                <a:latin typeface="Arial"/>
                <a:cs typeface="Arial"/>
              </a:rPr>
              <a:t>TV</a:t>
            </a:r>
            <a:endParaRPr sz="1400">
              <a:latin typeface="Arial"/>
              <a:cs typeface="Arial"/>
            </a:endParaRPr>
          </a:p>
        </p:txBody>
      </p:sp>
      <p:sp>
        <p:nvSpPr>
          <p:cNvPr id="40" name="object 40" descr=""/>
          <p:cNvSpPr txBox="1"/>
          <p:nvPr/>
        </p:nvSpPr>
        <p:spPr>
          <a:xfrm>
            <a:off x="7061253" y="2340389"/>
            <a:ext cx="3531870" cy="61468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93370">
              <a:lnSpc>
                <a:spcPct val="100000"/>
              </a:lnSpc>
              <a:spcBef>
                <a:spcPts val="105"/>
              </a:spcBef>
            </a:pPr>
            <a:r>
              <a:rPr dirty="0" u="sng" sz="14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All </a:t>
            </a:r>
            <a:r>
              <a:rPr dirty="0" u="sng" sz="1400" spc="-1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Sports-</a:t>
            </a:r>
            <a:r>
              <a:rPr dirty="0" u="sng" sz="14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Related*</a:t>
            </a:r>
            <a:r>
              <a:rPr dirty="0" u="sng" sz="1400" spc="-6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400" spc="-1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Programming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70"/>
              </a:spcBef>
              <a:tabLst>
                <a:tab pos="2430780" algn="l"/>
              </a:tabLst>
            </a:pPr>
            <a:r>
              <a:rPr dirty="0" sz="1400">
                <a:solidFill>
                  <a:srgbClr val="001F5F"/>
                </a:solidFill>
                <a:latin typeface="Arial"/>
                <a:cs typeface="Arial"/>
              </a:rPr>
              <a:t>Ad-Supported</a:t>
            </a:r>
            <a:r>
              <a:rPr dirty="0" sz="1400" spc="15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1F5F"/>
                </a:solidFill>
                <a:latin typeface="Arial"/>
                <a:cs typeface="Arial"/>
              </a:rPr>
              <a:t>Cable</a:t>
            </a:r>
            <a:r>
              <a:rPr dirty="0" sz="1400" spc="6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001F5F"/>
                </a:solidFill>
                <a:latin typeface="Arial"/>
                <a:cs typeface="Arial"/>
              </a:rPr>
              <a:t>TV</a:t>
            </a:r>
            <a:r>
              <a:rPr dirty="0" sz="1400">
                <a:solidFill>
                  <a:srgbClr val="001F5F"/>
                </a:solidFill>
                <a:latin typeface="Arial"/>
                <a:cs typeface="Arial"/>
              </a:rPr>
              <a:t>	Broadcast</a:t>
            </a:r>
            <a:r>
              <a:rPr dirty="0" sz="1400" spc="114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001F5F"/>
                </a:solidFill>
                <a:latin typeface="Arial"/>
                <a:cs typeface="Arial"/>
              </a:rPr>
              <a:t>TV</a:t>
            </a:r>
            <a:endParaRPr sz="1400">
              <a:latin typeface="Arial"/>
              <a:cs typeface="Arial"/>
            </a:endParaRPr>
          </a:p>
        </p:txBody>
      </p:sp>
      <p:sp>
        <p:nvSpPr>
          <p:cNvPr id="41" name="object 41" descr=""/>
          <p:cNvSpPr/>
          <p:nvPr/>
        </p:nvSpPr>
        <p:spPr>
          <a:xfrm>
            <a:off x="0" y="0"/>
            <a:ext cx="2334895" cy="234950"/>
          </a:xfrm>
          <a:custGeom>
            <a:avLst/>
            <a:gdLst/>
            <a:ahLst/>
            <a:cxnLst/>
            <a:rect l="l" t="t" r="r" b="b"/>
            <a:pathLst>
              <a:path w="2334895" h="234950">
                <a:moveTo>
                  <a:pt x="2334768" y="0"/>
                </a:moveTo>
                <a:lnTo>
                  <a:pt x="0" y="0"/>
                </a:lnTo>
                <a:lnTo>
                  <a:pt x="0" y="234696"/>
                </a:lnTo>
                <a:lnTo>
                  <a:pt x="2334768" y="234696"/>
                </a:lnTo>
                <a:lnTo>
                  <a:pt x="2334768" y="0"/>
                </a:lnTo>
                <a:close/>
              </a:path>
            </a:pathLst>
          </a:custGeom>
          <a:solidFill>
            <a:srgbClr val="1B1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 descr=""/>
          <p:cNvSpPr txBox="1"/>
          <p:nvPr/>
        </p:nvSpPr>
        <p:spPr>
          <a:xfrm>
            <a:off x="0" y="0"/>
            <a:ext cx="2334895" cy="234950"/>
          </a:xfrm>
          <a:prstGeom prst="rect">
            <a:avLst/>
          </a:prstGeom>
          <a:ln w="12700">
            <a:solidFill>
              <a:srgbClr val="162C51"/>
            </a:solidFill>
          </a:ln>
        </p:spPr>
        <p:txBody>
          <a:bodyPr wrap="square" lIns="0" tIns="19685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155"/>
              </a:spcBef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Live</a:t>
            </a:r>
            <a:r>
              <a:rPr dirty="0" sz="12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Sports: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Total</a:t>
            </a:r>
            <a:r>
              <a:rPr dirty="0" sz="12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Impressions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B9CA859-83B1-4223-AA8C-AF1E4152114D}"/>
</file>

<file path=customXml/itemProps2.xml><?xml version="1.0" encoding="utf-8"?>
<ds:datastoreItem xmlns:ds="http://schemas.openxmlformats.org/officeDocument/2006/customXml" ds:itemID="{BAB74C16-CE85-4A28-BBF2-342F39E9725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Reed Kiely</dc:creator>
  <dc:title>Grab &amp; Go</dc:title>
  <dcterms:created xsi:type="dcterms:W3CDTF">2024-05-01T17:50:15Z</dcterms:created>
  <dcterms:modified xsi:type="dcterms:W3CDTF">2024-05-01T17:50:15Z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2024-04-02T00:00:00Z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2024-05-01T00:00:00Z</vt:filetime>
  </property>
  <property fmtid="{D5CDD505-2E9C-101B-9397-08002B2CF9AE}" pid="5" name="Producer">
    <vt:lpwstr>Adobe PDF Library 24.1.149</vt:lpwstr>
  </property>
</Properties>
</file>