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52615"/>
            <a:ext cx="12192000" cy="405765"/>
          </a:xfrm>
          <a:custGeom>
            <a:avLst/>
            <a:gdLst/>
            <a:ahLst/>
            <a:cxnLst/>
            <a:rect l="l" t="t" r="r" b="b"/>
            <a:pathLst>
              <a:path w="12192000" h="405765">
                <a:moveTo>
                  <a:pt x="0" y="405384"/>
                </a:moveTo>
                <a:lnTo>
                  <a:pt x="12192000" y="405384"/>
                </a:lnTo>
                <a:lnTo>
                  <a:pt x="12192000" y="0"/>
                </a:lnTo>
                <a:lnTo>
                  <a:pt x="0" y="0"/>
                </a:lnTo>
                <a:lnTo>
                  <a:pt x="0" y="40538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685544"/>
            <a:ext cx="12192000" cy="4490085"/>
          </a:xfrm>
          <a:custGeom>
            <a:avLst/>
            <a:gdLst/>
            <a:ahLst/>
            <a:cxnLst/>
            <a:rect l="l" t="t" r="r" b="b"/>
            <a:pathLst>
              <a:path w="12192000" h="4490085">
                <a:moveTo>
                  <a:pt x="0" y="4489716"/>
                </a:moveTo>
                <a:lnTo>
                  <a:pt x="12192000" y="4489716"/>
                </a:lnTo>
                <a:lnTo>
                  <a:pt x="12192000" y="0"/>
                </a:lnTo>
                <a:lnTo>
                  <a:pt x="0" y="0"/>
                </a:lnTo>
                <a:lnTo>
                  <a:pt x="0" y="4489716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league-their-own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46159" y="533392"/>
            <a:ext cx="979233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There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are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more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live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women’s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sports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than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ever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before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as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coverage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exposure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broadens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due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greater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demand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7790" marR="5080" indent="-8572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sports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5" name="object 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-4762" y="6170485"/>
            <a:ext cx="12201525" cy="287020"/>
            <a:chOff x="-4762" y="6170485"/>
            <a:chExt cx="12201525" cy="287020"/>
          </a:xfrm>
        </p:grpSpPr>
        <p:sp>
          <p:nvSpPr>
            <p:cNvPr id="8" name="object 8" descr=""/>
            <p:cNvSpPr/>
            <p:nvPr/>
          </p:nvSpPr>
          <p:spPr>
            <a:xfrm>
              <a:off x="0" y="6175260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55"/>
                  </a:lnTo>
                  <a:lnTo>
                    <a:pt x="12192000" y="27735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0" y="6175247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  <a:lnTo>
                    <a:pt x="12192000" y="277367"/>
                  </a:lnTo>
                  <a:lnTo>
                    <a:pt x="0" y="277367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3252349" y="6203734"/>
            <a:ext cx="5674360" cy="589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download the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report,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‘In a</a:t>
            </a:r>
            <a:r>
              <a:rPr dirty="0" u="sng" sz="1200" spc="-3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League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of</a:t>
            </a:r>
            <a:r>
              <a:rPr dirty="0" u="sng" sz="1200" spc="-1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their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Own’</a:t>
            </a:r>
            <a:r>
              <a:rPr dirty="0" u="none" sz="1200" spc="-55" b="1" i="1">
                <a:solidFill>
                  <a:srgbClr val="FFE600"/>
                </a:solid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learn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15"/>
              </a:spcBef>
            </a:pPr>
            <a:endParaRPr sz="1200">
              <a:latin typeface="Arial"/>
              <a:cs typeface="Arial"/>
            </a:endParaRPr>
          </a:p>
          <a:p>
            <a:pPr marL="76708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1397508" y="2982455"/>
            <a:ext cx="9397365" cy="2283460"/>
            <a:chOff x="1397508" y="2982455"/>
            <a:chExt cx="9397365" cy="2283460"/>
          </a:xfrm>
        </p:grpSpPr>
        <p:sp>
          <p:nvSpPr>
            <p:cNvPr id="12" name="object 12" descr=""/>
            <p:cNvSpPr/>
            <p:nvPr/>
          </p:nvSpPr>
          <p:spPr>
            <a:xfrm>
              <a:off x="3009900" y="2982455"/>
              <a:ext cx="6172200" cy="2279015"/>
            </a:xfrm>
            <a:custGeom>
              <a:avLst/>
              <a:gdLst/>
              <a:ahLst/>
              <a:cxnLst/>
              <a:rect l="l" t="t" r="r" b="b"/>
              <a:pathLst>
                <a:path w="6172200" h="2279015">
                  <a:moveTo>
                    <a:pt x="1473720" y="655332"/>
                  </a:moveTo>
                  <a:lnTo>
                    <a:pt x="0" y="655332"/>
                  </a:lnTo>
                  <a:lnTo>
                    <a:pt x="0" y="2278392"/>
                  </a:lnTo>
                  <a:lnTo>
                    <a:pt x="1473720" y="2278392"/>
                  </a:lnTo>
                  <a:lnTo>
                    <a:pt x="1473720" y="655332"/>
                  </a:lnTo>
                  <a:close/>
                </a:path>
                <a:path w="6172200" h="2279015">
                  <a:moveTo>
                    <a:pt x="6172200" y="0"/>
                  </a:moveTo>
                  <a:lnTo>
                    <a:pt x="4698492" y="0"/>
                  </a:lnTo>
                  <a:lnTo>
                    <a:pt x="4698492" y="2278405"/>
                  </a:lnTo>
                  <a:lnTo>
                    <a:pt x="6172200" y="2278392"/>
                  </a:lnTo>
                  <a:lnTo>
                    <a:pt x="6172200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397508" y="5260848"/>
              <a:ext cx="9397365" cy="0"/>
            </a:xfrm>
            <a:custGeom>
              <a:avLst/>
              <a:gdLst/>
              <a:ahLst/>
              <a:cxnLst/>
              <a:rect l="l" t="t" r="r" b="b"/>
              <a:pathLst>
                <a:path w="9397365" h="0">
                  <a:moveTo>
                    <a:pt x="0" y="0"/>
                  </a:moveTo>
                  <a:lnTo>
                    <a:pt x="9396984" y="0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3543300" y="3291603"/>
            <a:ext cx="4051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 b="1">
                <a:solidFill>
                  <a:srgbClr val="1B1363"/>
                </a:solidFill>
                <a:latin typeface="Arial"/>
                <a:cs typeface="Arial"/>
              </a:rPr>
              <a:t>733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8147761" y="2636207"/>
            <a:ext cx="5956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1,029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29850" y="5338837"/>
            <a:ext cx="11458575" cy="609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316865">
              <a:lnSpc>
                <a:spcPct val="100000"/>
              </a:lnSpc>
              <a:spcBef>
                <a:spcPts val="100"/>
              </a:spcBef>
              <a:tabLst>
                <a:tab pos="4698365" algn="l"/>
              </a:tabLst>
            </a:pPr>
            <a:r>
              <a:rPr dirty="0" sz="1400" spc="-20" b="1">
                <a:solidFill>
                  <a:srgbClr val="1B1363"/>
                </a:solidFill>
                <a:latin typeface="Arial"/>
                <a:cs typeface="Arial"/>
              </a:rPr>
              <a:t>2018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400" spc="-20" b="1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endParaRPr sz="1400">
              <a:latin typeface="Arial"/>
              <a:cs typeface="Arial"/>
            </a:endParaRPr>
          </a:p>
          <a:p>
            <a:pPr marL="12700" marR="5080" indent="-635">
              <a:lnSpc>
                <a:spcPct val="100000"/>
              </a:lnSpc>
              <a:spcBef>
                <a:spcPts val="1240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VAB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Analysis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 Nielsen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NPower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Ratings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Analysis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Program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report,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2018 &amp;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2022,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Total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Day, P2+,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based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Telecast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Count.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Ad-supported</a:t>
            </a:r>
            <a:r>
              <a:rPr dirty="0" sz="700" spc="7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national cable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broadcast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TV,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includes Spanish language networks;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excludes regional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sports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networks,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local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broadcast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airings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digital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airings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sports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through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MVPD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/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network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apps.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Reflects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live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sporting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events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only.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8882062" y="2168845"/>
            <a:ext cx="1203960" cy="720725"/>
            <a:chOff x="8882062" y="2168845"/>
            <a:chExt cx="1203960" cy="720725"/>
          </a:xfrm>
        </p:grpSpPr>
        <p:sp>
          <p:nvSpPr>
            <p:cNvPr id="18" name="object 18" descr=""/>
            <p:cNvSpPr/>
            <p:nvPr/>
          </p:nvSpPr>
          <p:spPr>
            <a:xfrm>
              <a:off x="8896350" y="2183132"/>
              <a:ext cx="1175385" cy="692150"/>
            </a:xfrm>
            <a:custGeom>
              <a:avLst/>
              <a:gdLst/>
              <a:ahLst/>
              <a:cxnLst/>
              <a:rect l="l" t="t" r="r" b="b"/>
              <a:pathLst>
                <a:path w="1175384" h="692150">
                  <a:moveTo>
                    <a:pt x="1059688" y="0"/>
                  </a:moveTo>
                  <a:lnTo>
                    <a:pt x="115316" y="0"/>
                  </a:lnTo>
                  <a:lnTo>
                    <a:pt x="70428" y="9061"/>
                  </a:lnTo>
                  <a:lnTo>
                    <a:pt x="33774" y="33774"/>
                  </a:lnTo>
                  <a:lnTo>
                    <a:pt x="9061" y="70428"/>
                  </a:lnTo>
                  <a:lnTo>
                    <a:pt x="0" y="115315"/>
                  </a:lnTo>
                  <a:lnTo>
                    <a:pt x="0" y="576579"/>
                  </a:lnTo>
                  <a:lnTo>
                    <a:pt x="9061" y="621462"/>
                  </a:lnTo>
                  <a:lnTo>
                    <a:pt x="33774" y="658117"/>
                  </a:lnTo>
                  <a:lnTo>
                    <a:pt x="70428" y="682832"/>
                  </a:lnTo>
                  <a:lnTo>
                    <a:pt x="115316" y="691895"/>
                  </a:lnTo>
                  <a:lnTo>
                    <a:pt x="1059688" y="691895"/>
                  </a:lnTo>
                  <a:lnTo>
                    <a:pt x="1104575" y="682832"/>
                  </a:lnTo>
                  <a:lnTo>
                    <a:pt x="1141229" y="658117"/>
                  </a:lnTo>
                  <a:lnTo>
                    <a:pt x="1165942" y="621462"/>
                  </a:lnTo>
                  <a:lnTo>
                    <a:pt x="1175004" y="576579"/>
                  </a:lnTo>
                  <a:lnTo>
                    <a:pt x="1175004" y="115315"/>
                  </a:lnTo>
                  <a:lnTo>
                    <a:pt x="1165942" y="70428"/>
                  </a:lnTo>
                  <a:lnTo>
                    <a:pt x="1141229" y="33774"/>
                  </a:lnTo>
                  <a:lnTo>
                    <a:pt x="1104575" y="9061"/>
                  </a:lnTo>
                  <a:lnTo>
                    <a:pt x="10596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8896350" y="2183132"/>
              <a:ext cx="1175385" cy="692150"/>
            </a:xfrm>
            <a:custGeom>
              <a:avLst/>
              <a:gdLst/>
              <a:ahLst/>
              <a:cxnLst/>
              <a:rect l="l" t="t" r="r" b="b"/>
              <a:pathLst>
                <a:path w="1175384" h="692150">
                  <a:moveTo>
                    <a:pt x="0" y="115315"/>
                  </a:moveTo>
                  <a:lnTo>
                    <a:pt x="9061" y="70428"/>
                  </a:lnTo>
                  <a:lnTo>
                    <a:pt x="33774" y="33774"/>
                  </a:lnTo>
                  <a:lnTo>
                    <a:pt x="70428" y="9061"/>
                  </a:lnTo>
                  <a:lnTo>
                    <a:pt x="115316" y="0"/>
                  </a:lnTo>
                  <a:lnTo>
                    <a:pt x="1059688" y="0"/>
                  </a:lnTo>
                  <a:lnTo>
                    <a:pt x="1104575" y="9061"/>
                  </a:lnTo>
                  <a:lnTo>
                    <a:pt x="1141229" y="33774"/>
                  </a:lnTo>
                  <a:lnTo>
                    <a:pt x="1165942" y="70428"/>
                  </a:lnTo>
                  <a:lnTo>
                    <a:pt x="1175004" y="115315"/>
                  </a:lnTo>
                  <a:lnTo>
                    <a:pt x="1175004" y="576579"/>
                  </a:lnTo>
                  <a:lnTo>
                    <a:pt x="1165942" y="621462"/>
                  </a:lnTo>
                  <a:lnTo>
                    <a:pt x="1141229" y="658117"/>
                  </a:lnTo>
                  <a:lnTo>
                    <a:pt x="1104575" y="682832"/>
                  </a:lnTo>
                  <a:lnTo>
                    <a:pt x="1059688" y="691895"/>
                  </a:lnTo>
                  <a:lnTo>
                    <a:pt x="115316" y="691895"/>
                  </a:lnTo>
                  <a:lnTo>
                    <a:pt x="70428" y="682832"/>
                  </a:lnTo>
                  <a:lnTo>
                    <a:pt x="33774" y="658117"/>
                  </a:lnTo>
                  <a:lnTo>
                    <a:pt x="9061" y="621462"/>
                  </a:lnTo>
                  <a:lnTo>
                    <a:pt x="0" y="576579"/>
                  </a:lnTo>
                  <a:lnTo>
                    <a:pt x="0" y="115315"/>
                  </a:lnTo>
                  <a:close/>
                </a:path>
              </a:pathLst>
            </a:custGeom>
            <a:ln w="28575">
              <a:solidFill>
                <a:srgbClr val="66C5A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9023660" y="2271955"/>
            <a:ext cx="916940" cy="501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5715">
              <a:lnSpc>
                <a:spcPct val="100000"/>
              </a:lnSpc>
              <a:spcBef>
                <a:spcPts val="105"/>
              </a:spcBef>
            </a:pPr>
            <a:r>
              <a:rPr dirty="0" u="sng" sz="2000" spc="-20" b="1">
                <a:solidFill>
                  <a:srgbClr val="66C5AC"/>
                </a:solidFill>
                <a:uFill>
                  <a:solidFill>
                    <a:srgbClr val="66C5AC"/>
                  </a:solidFill>
                </a:uFill>
                <a:latin typeface="Arial"/>
                <a:cs typeface="Arial"/>
              </a:rPr>
              <a:t>+29%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dirty="0" sz="1100" b="1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r>
              <a:rPr dirty="0" sz="11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1B1363"/>
                </a:solidFill>
                <a:latin typeface="Arial"/>
                <a:cs typeface="Arial"/>
              </a:rPr>
              <a:t>vs.</a:t>
            </a:r>
            <a:r>
              <a:rPr dirty="0" sz="11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100" spc="-20" b="1">
                <a:solidFill>
                  <a:srgbClr val="1B1363"/>
                </a:solidFill>
                <a:latin typeface="Arial"/>
                <a:cs typeface="Arial"/>
              </a:rPr>
              <a:t>2018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303903" y="1786061"/>
            <a:ext cx="3583304" cy="450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14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#</a:t>
            </a:r>
            <a:r>
              <a:rPr dirty="0" u="sng" sz="1600" spc="-5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of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women’s</a:t>
            </a:r>
            <a:r>
              <a:rPr dirty="0" u="sng" sz="1600" spc="-5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live TV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sporting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events</a:t>
            </a:r>
            <a:endParaRPr sz="1600">
              <a:latin typeface="Arial"/>
              <a:cs typeface="Arial"/>
            </a:endParaRPr>
          </a:p>
          <a:p>
            <a:pPr algn="ctr" marL="635">
              <a:lnSpc>
                <a:spcPts val="1435"/>
              </a:lnSpc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based</a:t>
            </a:r>
            <a:r>
              <a:rPr dirty="0" sz="1200" spc="7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12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National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40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1200" spc="-6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telecasts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0" y="0"/>
            <a:ext cx="2723515" cy="277495"/>
          </a:xfrm>
          <a:custGeom>
            <a:avLst/>
            <a:gdLst/>
            <a:ahLst/>
            <a:cxnLst/>
            <a:rect l="l" t="t" r="r" b="b"/>
            <a:pathLst>
              <a:path w="2723515" h="277495">
                <a:moveTo>
                  <a:pt x="2723388" y="0"/>
                </a:moveTo>
                <a:lnTo>
                  <a:pt x="0" y="0"/>
                </a:lnTo>
                <a:lnTo>
                  <a:pt x="0" y="277368"/>
                </a:lnTo>
                <a:lnTo>
                  <a:pt x="2723388" y="277368"/>
                </a:lnTo>
                <a:lnTo>
                  <a:pt x="2723388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0" y="0"/>
            <a:ext cx="2723515" cy="277495"/>
          </a:xfrm>
          <a:prstGeom prst="rect">
            <a:avLst/>
          </a:prstGeom>
          <a:ln w="12700">
            <a:solidFill>
              <a:srgbClr val="162C51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25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Women’s</a:t>
            </a:r>
            <a:r>
              <a:rPr dirty="0" sz="12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Sports: </a:t>
            </a:r>
            <a:r>
              <a:rPr dirty="0" sz="1200" spc="-45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12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Telecasts</a:t>
            </a:r>
            <a:r>
              <a:rPr dirty="0" sz="12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Count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F87F60-7254-4C61-A9EE-9E1825758247}"/>
</file>

<file path=customXml/itemProps2.xml><?xml version="1.0" encoding="utf-8"?>
<ds:datastoreItem xmlns:ds="http://schemas.openxmlformats.org/officeDocument/2006/customXml" ds:itemID="{073353D0-F3F4-46CA-B434-DDF170ACD24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2024-05-01T17:50:26Z</dcterms:created>
  <dcterms:modified xsi:type="dcterms:W3CDTF">2024-05-01T17:50:26Z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