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75476"/>
            <a:ext cx="12192000" cy="382905"/>
          </a:xfrm>
          <a:custGeom>
            <a:avLst/>
            <a:gdLst/>
            <a:ahLst/>
            <a:cxnLst/>
            <a:rect l="l" t="t" r="r" b="b"/>
            <a:pathLst>
              <a:path w="12192000" h="382904">
                <a:moveTo>
                  <a:pt x="0" y="382524"/>
                </a:moveTo>
                <a:lnTo>
                  <a:pt x="12192000" y="382524"/>
                </a:lnTo>
                <a:lnTo>
                  <a:pt x="12192000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512945"/>
          </a:xfrm>
          <a:custGeom>
            <a:avLst/>
            <a:gdLst/>
            <a:ahLst/>
            <a:cxnLst/>
            <a:rect l="l" t="t" r="r" b="b"/>
            <a:pathLst>
              <a:path w="12192000" h="4512945">
                <a:moveTo>
                  <a:pt x="0" y="4512576"/>
                </a:moveTo>
                <a:lnTo>
                  <a:pt x="12192000" y="4512576"/>
                </a:lnTo>
                <a:lnTo>
                  <a:pt x="12192000" y="0"/>
                </a:lnTo>
                <a:lnTo>
                  <a:pt x="0" y="0"/>
                </a:lnTo>
                <a:lnTo>
                  <a:pt x="0" y="451257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98120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55"/>
                </a:lnTo>
                <a:lnTo>
                  <a:pt x="12192000" y="2773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9810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7"/>
                </a:moveTo>
                <a:lnTo>
                  <a:pt x="0" y="277367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league-their-own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5615" y="522009"/>
            <a:ext cx="897255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viewership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women’s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grown significantly,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females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outpacing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male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demographics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2048255" y="5309615"/>
            <a:ext cx="7946390" cy="0"/>
          </a:xfrm>
          <a:custGeom>
            <a:avLst/>
            <a:gdLst/>
            <a:ahLst/>
            <a:cxnLst/>
            <a:rect l="l" t="t" r="r" b="b"/>
            <a:pathLst>
              <a:path w="7946390" h="0">
                <a:moveTo>
                  <a:pt x="0" y="0"/>
                </a:moveTo>
                <a:lnTo>
                  <a:pt x="7946135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3240023" y="4090415"/>
            <a:ext cx="1590040" cy="121920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7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46990">
              <a:lnSpc>
                <a:spcPct val="100000"/>
              </a:lnSpc>
              <a:spcBef>
                <a:spcPts val="5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8,113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213092" y="3752088"/>
            <a:ext cx="1590040" cy="155765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40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10,368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240023" y="3401567"/>
            <a:ext cx="1590040" cy="688975"/>
          </a:xfrm>
          <a:prstGeom prst="rect">
            <a:avLst/>
          </a:prstGeom>
          <a:solidFill>
            <a:srgbClr val="00BEF1"/>
          </a:solidFill>
        </p:spPr>
        <p:txBody>
          <a:bodyPr wrap="square" lIns="0" tIns="2603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4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49530">
              <a:lnSpc>
                <a:spcPct val="100000"/>
              </a:lnSpc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4,583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213092" y="2795016"/>
            <a:ext cx="1590040" cy="95758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58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spcBef>
                <a:spcPts val="5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6,373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40119" y="5407467"/>
            <a:ext cx="11459845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96920">
              <a:lnSpc>
                <a:spcPct val="100000"/>
              </a:lnSpc>
              <a:spcBef>
                <a:spcPts val="100"/>
              </a:spcBef>
              <a:tabLst>
                <a:tab pos="7270115" algn="l"/>
              </a:tabLst>
            </a:pP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Nielsen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NPower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Ratings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Program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report,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2018 &amp;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Day,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P2+,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Telecast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Count.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700" spc="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broadcast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Spanish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language networks;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excludes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regional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networks,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broadcast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airings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airings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through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MVPD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network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apps.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sporting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events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only.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5180076" y="2284476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986271" y="2284476"/>
            <a:ext cx="85725" cy="83820"/>
          </a:xfrm>
          <a:custGeom>
            <a:avLst/>
            <a:gdLst/>
            <a:ahLst/>
            <a:cxnLst/>
            <a:rect l="l" t="t" r="r" b="b"/>
            <a:pathLst>
              <a:path w="85725" h="83819">
                <a:moveTo>
                  <a:pt x="85344" y="0"/>
                </a:moveTo>
                <a:lnTo>
                  <a:pt x="0" y="0"/>
                </a:lnTo>
                <a:lnTo>
                  <a:pt x="0" y="83820"/>
                </a:lnTo>
                <a:lnTo>
                  <a:pt x="85344" y="83820"/>
                </a:lnTo>
                <a:lnTo>
                  <a:pt x="85344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9096946" y="1914338"/>
            <a:ext cx="2450465" cy="1452245"/>
            <a:chOff x="9096946" y="1914338"/>
            <a:chExt cx="2450465" cy="1452245"/>
          </a:xfrm>
        </p:grpSpPr>
        <p:sp>
          <p:nvSpPr>
            <p:cNvPr id="12" name="object 12" descr=""/>
            <p:cNvSpPr/>
            <p:nvPr/>
          </p:nvSpPr>
          <p:spPr>
            <a:xfrm>
              <a:off x="9111233" y="1928625"/>
              <a:ext cx="2421890" cy="1423670"/>
            </a:xfrm>
            <a:custGeom>
              <a:avLst/>
              <a:gdLst/>
              <a:ahLst/>
              <a:cxnLst/>
              <a:rect l="l" t="t" r="r" b="b"/>
              <a:pathLst>
                <a:path w="2421890" h="1423670">
                  <a:moveTo>
                    <a:pt x="2184400" y="0"/>
                  </a:moveTo>
                  <a:lnTo>
                    <a:pt x="237236" y="0"/>
                  </a:lnTo>
                  <a:lnTo>
                    <a:pt x="189423" y="4819"/>
                  </a:lnTo>
                  <a:lnTo>
                    <a:pt x="144891" y="18642"/>
                  </a:lnTo>
                  <a:lnTo>
                    <a:pt x="104593" y="40515"/>
                  </a:lnTo>
                  <a:lnTo>
                    <a:pt x="69483" y="69483"/>
                  </a:lnTo>
                  <a:lnTo>
                    <a:pt x="40515" y="104593"/>
                  </a:lnTo>
                  <a:lnTo>
                    <a:pt x="18642" y="144891"/>
                  </a:lnTo>
                  <a:lnTo>
                    <a:pt x="4819" y="189423"/>
                  </a:lnTo>
                  <a:lnTo>
                    <a:pt x="0" y="237236"/>
                  </a:lnTo>
                  <a:lnTo>
                    <a:pt x="0" y="1186167"/>
                  </a:lnTo>
                  <a:lnTo>
                    <a:pt x="4819" y="1233980"/>
                  </a:lnTo>
                  <a:lnTo>
                    <a:pt x="18642" y="1278513"/>
                  </a:lnTo>
                  <a:lnTo>
                    <a:pt x="40515" y="1318814"/>
                  </a:lnTo>
                  <a:lnTo>
                    <a:pt x="69483" y="1353926"/>
                  </a:lnTo>
                  <a:lnTo>
                    <a:pt x="104593" y="1382896"/>
                  </a:lnTo>
                  <a:lnTo>
                    <a:pt x="144891" y="1404771"/>
                  </a:lnTo>
                  <a:lnTo>
                    <a:pt x="189423" y="1418595"/>
                  </a:lnTo>
                  <a:lnTo>
                    <a:pt x="237236" y="1423416"/>
                  </a:lnTo>
                  <a:lnTo>
                    <a:pt x="2184400" y="1423416"/>
                  </a:lnTo>
                  <a:lnTo>
                    <a:pt x="2232212" y="1418595"/>
                  </a:lnTo>
                  <a:lnTo>
                    <a:pt x="2276744" y="1404771"/>
                  </a:lnTo>
                  <a:lnTo>
                    <a:pt x="2317042" y="1382896"/>
                  </a:lnTo>
                  <a:lnTo>
                    <a:pt x="2352152" y="1353926"/>
                  </a:lnTo>
                  <a:lnTo>
                    <a:pt x="2381120" y="1318814"/>
                  </a:lnTo>
                  <a:lnTo>
                    <a:pt x="2402993" y="1278513"/>
                  </a:lnTo>
                  <a:lnTo>
                    <a:pt x="2416816" y="1233980"/>
                  </a:lnTo>
                  <a:lnTo>
                    <a:pt x="2421636" y="1186167"/>
                  </a:lnTo>
                  <a:lnTo>
                    <a:pt x="2421636" y="237236"/>
                  </a:lnTo>
                  <a:lnTo>
                    <a:pt x="2416816" y="189423"/>
                  </a:lnTo>
                  <a:lnTo>
                    <a:pt x="2402993" y="144891"/>
                  </a:lnTo>
                  <a:lnTo>
                    <a:pt x="2381120" y="104593"/>
                  </a:lnTo>
                  <a:lnTo>
                    <a:pt x="2352152" y="69483"/>
                  </a:lnTo>
                  <a:lnTo>
                    <a:pt x="2317042" y="40515"/>
                  </a:lnTo>
                  <a:lnTo>
                    <a:pt x="2276744" y="18642"/>
                  </a:lnTo>
                  <a:lnTo>
                    <a:pt x="2232212" y="4819"/>
                  </a:lnTo>
                  <a:lnTo>
                    <a:pt x="2184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111233" y="1928625"/>
              <a:ext cx="2421890" cy="1423670"/>
            </a:xfrm>
            <a:custGeom>
              <a:avLst/>
              <a:gdLst/>
              <a:ahLst/>
              <a:cxnLst/>
              <a:rect l="l" t="t" r="r" b="b"/>
              <a:pathLst>
                <a:path w="2421890" h="1423670">
                  <a:moveTo>
                    <a:pt x="0" y="237236"/>
                  </a:moveTo>
                  <a:lnTo>
                    <a:pt x="4819" y="189423"/>
                  </a:lnTo>
                  <a:lnTo>
                    <a:pt x="18642" y="144891"/>
                  </a:lnTo>
                  <a:lnTo>
                    <a:pt x="40515" y="104593"/>
                  </a:lnTo>
                  <a:lnTo>
                    <a:pt x="69483" y="69483"/>
                  </a:lnTo>
                  <a:lnTo>
                    <a:pt x="104593" y="40515"/>
                  </a:lnTo>
                  <a:lnTo>
                    <a:pt x="144891" y="18642"/>
                  </a:lnTo>
                  <a:lnTo>
                    <a:pt x="189423" y="4819"/>
                  </a:lnTo>
                  <a:lnTo>
                    <a:pt x="237236" y="0"/>
                  </a:lnTo>
                  <a:lnTo>
                    <a:pt x="2184400" y="0"/>
                  </a:lnTo>
                  <a:lnTo>
                    <a:pt x="2232212" y="4819"/>
                  </a:lnTo>
                  <a:lnTo>
                    <a:pt x="2276744" y="18642"/>
                  </a:lnTo>
                  <a:lnTo>
                    <a:pt x="2317042" y="40515"/>
                  </a:lnTo>
                  <a:lnTo>
                    <a:pt x="2352152" y="69483"/>
                  </a:lnTo>
                  <a:lnTo>
                    <a:pt x="2381120" y="104593"/>
                  </a:lnTo>
                  <a:lnTo>
                    <a:pt x="2402993" y="144891"/>
                  </a:lnTo>
                  <a:lnTo>
                    <a:pt x="2416816" y="189423"/>
                  </a:lnTo>
                  <a:lnTo>
                    <a:pt x="2421636" y="237236"/>
                  </a:lnTo>
                  <a:lnTo>
                    <a:pt x="2421636" y="1186167"/>
                  </a:lnTo>
                  <a:lnTo>
                    <a:pt x="2416816" y="1233980"/>
                  </a:lnTo>
                  <a:lnTo>
                    <a:pt x="2402993" y="1278513"/>
                  </a:lnTo>
                  <a:lnTo>
                    <a:pt x="2381120" y="1318814"/>
                  </a:lnTo>
                  <a:lnTo>
                    <a:pt x="2352152" y="1353926"/>
                  </a:lnTo>
                  <a:lnTo>
                    <a:pt x="2317042" y="1382896"/>
                  </a:lnTo>
                  <a:lnTo>
                    <a:pt x="2276744" y="1404771"/>
                  </a:lnTo>
                  <a:lnTo>
                    <a:pt x="2232212" y="1418595"/>
                  </a:lnTo>
                  <a:lnTo>
                    <a:pt x="2184400" y="1423416"/>
                  </a:lnTo>
                  <a:lnTo>
                    <a:pt x="237236" y="1423416"/>
                  </a:lnTo>
                  <a:lnTo>
                    <a:pt x="189423" y="1418595"/>
                  </a:lnTo>
                  <a:lnTo>
                    <a:pt x="144891" y="1404771"/>
                  </a:lnTo>
                  <a:lnTo>
                    <a:pt x="104593" y="1382896"/>
                  </a:lnTo>
                  <a:lnTo>
                    <a:pt x="69483" y="1353926"/>
                  </a:lnTo>
                  <a:lnTo>
                    <a:pt x="40515" y="1318814"/>
                  </a:lnTo>
                  <a:lnTo>
                    <a:pt x="18642" y="1278513"/>
                  </a:lnTo>
                  <a:lnTo>
                    <a:pt x="4819" y="1233980"/>
                  </a:lnTo>
                  <a:lnTo>
                    <a:pt x="0" y="1186167"/>
                  </a:lnTo>
                  <a:lnTo>
                    <a:pt x="0" y="237236"/>
                  </a:lnTo>
                  <a:close/>
                </a:path>
              </a:pathLst>
            </a:custGeom>
            <a:ln w="28575">
              <a:solidFill>
                <a:srgbClr val="66C5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740911" y="1966946"/>
            <a:ext cx="1159510" cy="733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05"/>
              </a:spcBef>
            </a:pPr>
            <a:r>
              <a:rPr dirty="0" u="sng" sz="3200" spc="-20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+32%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vs.</a:t>
            </a:r>
            <a:r>
              <a:rPr dirty="0" sz="14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288365" y="2840162"/>
            <a:ext cx="206565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9855" marR="5080" indent="-9779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Female</a:t>
            </a:r>
            <a:r>
              <a:rPr dirty="0" sz="14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Change:</a:t>
            </a:r>
            <a:r>
              <a:rPr dirty="0" sz="14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+39%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Male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Change: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+28%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457642" y="1726931"/>
            <a:ext cx="5253355" cy="690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time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spent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viewing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women’s</a:t>
            </a:r>
            <a:r>
              <a:rPr dirty="0" u="sng" sz="1600" spc="-7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live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sporting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events</a:t>
            </a:r>
            <a:endParaRPr sz="1600">
              <a:latin typeface="Arial"/>
              <a:cs typeface="Arial"/>
            </a:endParaRPr>
          </a:p>
          <a:p>
            <a:pPr algn="ctr" marL="1270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millions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minutes</a:t>
            </a:r>
            <a:endParaRPr sz="1200">
              <a:latin typeface="Arial"/>
              <a:cs typeface="Arial"/>
            </a:endParaRPr>
          </a:p>
          <a:p>
            <a:pPr algn="ctr" marL="31750">
              <a:lnSpc>
                <a:spcPct val="100000"/>
              </a:lnSpc>
              <a:spcBef>
                <a:spcPts val="440"/>
              </a:spcBef>
              <a:tabLst>
                <a:tab pos="838835" algn="l"/>
              </a:tabLst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Males</a:t>
            </a:r>
            <a:r>
              <a:rPr dirty="0" sz="12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2+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Females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377821" y="5449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sports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19" name="object 19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3262618" y="6226185"/>
            <a:ext cx="5674360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‘In a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League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of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their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Own’</a:t>
            </a:r>
            <a:r>
              <a:rPr dirty="0" u="none" sz="1200" spc="-5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Arial"/>
              <a:cs typeface="Arial"/>
            </a:endParaRPr>
          </a:p>
          <a:p>
            <a:pPr marL="75692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0" y="0"/>
            <a:ext cx="2334895" cy="277495"/>
          </a:xfrm>
          <a:custGeom>
            <a:avLst/>
            <a:gdLst/>
            <a:ahLst/>
            <a:cxnLst/>
            <a:rect l="l" t="t" r="r" b="b"/>
            <a:pathLst>
              <a:path w="2334895" h="277495">
                <a:moveTo>
                  <a:pt x="2334768" y="0"/>
                </a:moveTo>
                <a:lnTo>
                  <a:pt x="0" y="0"/>
                </a:lnTo>
                <a:lnTo>
                  <a:pt x="0" y="277368"/>
                </a:lnTo>
                <a:lnTo>
                  <a:pt x="2334768" y="277368"/>
                </a:lnTo>
                <a:lnTo>
                  <a:pt x="233476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0" y="0"/>
            <a:ext cx="2334895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Women’s</a:t>
            </a:r>
            <a:r>
              <a:rPr dirty="0" sz="12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Sports: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Spent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664225" y="3034929"/>
            <a:ext cx="7219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12,696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64953" y="2416109"/>
            <a:ext cx="7219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16,741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138C73-2720-4265-8DA6-CA650EAE351E}"/>
</file>

<file path=customXml/itemProps2.xml><?xml version="1.0" encoding="utf-8"?>
<ds:datastoreItem xmlns:ds="http://schemas.openxmlformats.org/officeDocument/2006/customXml" ds:itemID="{9C5D4581-0607-4C85-85DC-D986E8290CA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2024-05-01T17:50:20Z</dcterms:created>
  <dcterms:modified xsi:type="dcterms:W3CDTF">2024-05-01T17:50:20Z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