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83096"/>
            <a:ext cx="12192000" cy="375285"/>
          </a:xfrm>
          <a:custGeom>
            <a:avLst/>
            <a:gdLst/>
            <a:ahLst/>
            <a:cxnLst/>
            <a:rect l="l" t="t" r="r" b="b"/>
            <a:pathLst>
              <a:path w="12192000" h="375284">
                <a:moveTo>
                  <a:pt x="0" y="374903"/>
                </a:moveTo>
                <a:lnTo>
                  <a:pt x="12192000" y="374903"/>
                </a:lnTo>
                <a:lnTo>
                  <a:pt x="12192000" y="0"/>
                </a:lnTo>
                <a:lnTo>
                  <a:pt x="0" y="0"/>
                </a:lnTo>
                <a:lnTo>
                  <a:pt x="0" y="374903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1685544"/>
            <a:ext cx="12192000" cy="4520565"/>
          </a:xfrm>
          <a:custGeom>
            <a:avLst/>
            <a:gdLst/>
            <a:ahLst/>
            <a:cxnLst/>
            <a:rect l="l" t="t" r="r" b="b"/>
            <a:pathLst>
              <a:path w="12192000" h="4520565">
                <a:moveTo>
                  <a:pt x="0" y="4520183"/>
                </a:moveTo>
                <a:lnTo>
                  <a:pt x="12192000" y="4520183"/>
                </a:lnTo>
                <a:lnTo>
                  <a:pt x="12192000" y="0"/>
                </a:lnTo>
                <a:lnTo>
                  <a:pt x="0" y="0"/>
                </a:lnTo>
                <a:lnTo>
                  <a:pt x="0" y="4520183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6205728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12192000" y="0"/>
                </a:moveTo>
                <a:lnTo>
                  <a:pt x="0" y="0"/>
                </a:lnTo>
                <a:lnTo>
                  <a:pt x="0" y="277368"/>
                </a:lnTo>
                <a:lnTo>
                  <a:pt x="12192000" y="277368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6205728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0" y="0"/>
                </a:moveTo>
                <a:lnTo>
                  <a:pt x="12192000" y="0"/>
                </a:lnTo>
                <a:lnTo>
                  <a:pt x="12192000" y="277368"/>
                </a:lnTo>
                <a:lnTo>
                  <a:pt x="0" y="277368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thevab.com/insight/league-their-own?utm_source=website&amp;utm_medium=resource-center&amp;utm_campaign=grab-n-go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43435" y="398387"/>
            <a:ext cx="962342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Advertiser</a:t>
            </a:r>
            <a:r>
              <a:rPr dirty="0" sz="26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buy-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has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surged</a:t>
            </a:r>
            <a:r>
              <a:rPr dirty="0" sz="26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across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women’s</a:t>
            </a:r>
            <a:r>
              <a:rPr dirty="0" sz="2600" spc="-7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sports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with</a:t>
            </a:r>
            <a:r>
              <a:rPr dirty="0" sz="26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TV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dollars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more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than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doubling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over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last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several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years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40119" y="5857716"/>
            <a:ext cx="1143635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VAB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analysis</a:t>
            </a:r>
            <a:r>
              <a:rPr dirty="0" sz="7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of</a:t>
            </a:r>
            <a:r>
              <a:rPr dirty="0" sz="7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Nielsen</a:t>
            </a:r>
            <a:r>
              <a:rPr dirty="0" sz="700" spc="-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Ad</a:t>
            </a:r>
            <a:r>
              <a:rPr dirty="0" sz="700" spc="2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Intel</a:t>
            </a:r>
            <a:r>
              <a:rPr dirty="0" sz="7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report,</a:t>
            </a:r>
            <a:r>
              <a:rPr dirty="0" sz="700" spc="3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2018 &amp;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2022,</a:t>
            </a:r>
            <a:r>
              <a:rPr dirty="0" sz="700" spc="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Total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 Day, Live+SD.</a:t>
            </a:r>
            <a:r>
              <a:rPr dirty="0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Based</a:t>
            </a:r>
            <a:r>
              <a:rPr dirty="0" sz="700" spc="4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on</a:t>
            </a:r>
            <a:r>
              <a:rPr dirty="0" sz="7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Nielsen-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defined</a:t>
            </a:r>
            <a:r>
              <a:rPr dirty="0" sz="700" spc="5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“subcategory”</a:t>
            </a:r>
            <a:r>
              <a:rPr dirty="0" sz="700" spc="7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product.</a:t>
            </a:r>
            <a:r>
              <a:rPr dirty="0" sz="700" spc="4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Reflects</a:t>
            </a:r>
            <a:r>
              <a:rPr dirty="0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national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cable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Spanish language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cable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broadcast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Spanish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language broadcast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spot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syndicated</a:t>
            </a:r>
            <a:r>
              <a:rPr dirty="0" sz="7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TV;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based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on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calendar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years.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Reflects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live</a:t>
            </a:r>
            <a:r>
              <a:rPr dirty="0" sz="7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sporting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events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only.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664017" y="2695955"/>
            <a:ext cx="8863965" cy="2317115"/>
            <a:chOff x="1664017" y="2695955"/>
            <a:chExt cx="8863965" cy="2317115"/>
          </a:xfrm>
        </p:grpSpPr>
        <p:sp>
          <p:nvSpPr>
            <p:cNvPr id="5" name="object 5" descr=""/>
            <p:cNvSpPr/>
            <p:nvPr/>
          </p:nvSpPr>
          <p:spPr>
            <a:xfrm>
              <a:off x="2996184" y="2695955"/>
              <a:ext cx="6200140" cy="2312035"/>
            </a:xfrm>
            <a:custGeom>
              <a:avLst/>
              <a:gdLst/>
              <a:ahLst/>
              <a:cxnLst/>
              <a:rect l="l" t="t" r="r" b="b"/>
              <a:pathLst>
                <a:path w="6200140" h="2312035">
                  <a:moveTo>
                    <a:pt x="1770888" y="1344168"/>
                  </a:moveTo>
                  <a:lnTo>
                    <a:pt x="0" y="1344168"/>
                  </a:lnTo>
                  <a:lnTo>
                    <a:pt x="0" y="2311908"/>
                  </a:lnTo>
                  <a:lnTo>
                    <a:pt x="1770888" y="2311908"/>
                  </a:lnTo>
                  <a:lnTo>
                    <a:pt x="1770888" y="1344168"/>
                  </a:lnTo>
                  <a:close/>
                </a:path>
                <a:path w="6200140" h="2312035">
                  <a:moveTo>
                    <a:pt x="6199619" y="0"/>
                  </a:moveTo>
                  <a:lnTo>
                    <a:pt x="4428744" y="0"/>
                  </a:lnTo>
                  <a:lnTo>
                    <a:pt x="4428744" y="2311908"/>
                  </a:lnTo>
                  <a:lnTo>
                    <a:pt x="6199619" y="2311908"/>
                  </a:lnTo>
                  <a:lnTo>
                    <a:pt x="6199619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668779" y="5007863"/>
              <a:ext cx="8854440" cy="0"/>
            </a:xfrm>
            <a:custGeom>
              <a:avLst/>
              <a:gdLst/>
              <a:ahLst/>
              <a:cxnLst/>
              <a:rect l="l" t="t" r="r" b="b"/>
              <a:pathLst>
                <a:path w="8854440" h="0">
                  <a:moveTo>
                    <a:pt x="0" y="0"/>
                  </a:moveTo>
                  <a:lnTo>
                    <a:pt x="8854440" y="0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3473760" y="3691894"/>
            <a:ext cx="8483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$72,025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838876" y="2358471"/>
            <a:ext cx="9747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$172,180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233646" y="1740498"/>
            <a:ext cx="5703570" cy="4508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14"/>
              </a:lnSpc>
              <a:spcBef>
                <a:spcPts val="95"/>
              </a:spcBef>
            </a:pP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Total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TV</a:t>
            </a:r>
            <a:r>
              <a:rPr dirty="0" u="sng" sz="1600" spc="-4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advertiser</a:t>
            </a:r>
            <a:r>
              <a:rPr dirty="0" u="sng" sz="1600" spc="-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spend</a:t>
            </a:r>
            <a:r>
              <a:rPr dirty="0" u="sng" sz="1600" spc="-5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for</a:t>
            </a:r>
            <a:r>
              <a:rPr dirty="0" u="sng" sz="1600" spc="-5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women’s</a:t>
            </a:r>
            <a:r>
              <a:rPr dirty="0" u="sng" sz="1600" spc="-6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live</a:t>
            </a:r>
            <a:r>
              <a:rPr dirty="0" u="sng" sz="1600" spc="-1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sporting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events</a:t>
            </a:r>
            <a:endParaRPr sz="1600">
              <a:latin typeface="Arial"/>
              <a:cs typeface="Arial"/>
            </a:endParaRPr>
          </a:p>
          <a:p>
            <a:pPr algn="ctr" marL="635">
              <a:lnSpc>
                <a:spcPts val="1435"/>
              </a:lnSpc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 millions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9464230" y="2162748"/>
            <a:ext cx="1281430" cy="699135"/>
            <a:chOff x="9464230" y="2162748"/>
            <a:chExt cx="1281430" cy="699135"/>
          </a:xfrm>
        </p:grpSpPr>
        <p:sp>
          <p:nvSpPr>
            <p:cNvPr id="11" name="object 11" descr=""/>
            <p:cNvSpPr/>
            <p:nvPr/>
          </p:nvSpPr>
          <p:spPr>
            <a:xfrm>
              <a:off x="9478518" y="2177036"/>
              <a:ext cx="1252855" cy="670560"/>
            </a:xfrm>
            <a:custGeom>
              <a:avLst/>
              <a:gdLst/>
              <a:ahLst/>
              <a:cxnLst/>
              <a:rect l="l" t="t" r="r" b="b"/>
              <a:pathLst>
                <a:path w="1252854" h="670560">
                  <a:moveTo>
                    <a:pt x="1140968" y="0"/>
                  </a:moveTo>
                  <a:lnTo>
                    <a:pt x="111760" y="0"/>
                  </a:lnTo>
                  <a:lnTo>
                    <a:pt x="68258" y="8782"/>
                  </a:lnTo>
                  <a:lnTo>
                    <a:pt x="32734" y="32734"/>
                  </a:lnTo>
                  <a:lnTo>
                    <a:pt x="8782" y="68258"/>
                  </a:lnTo>
                  <a:lnTo>
                    <a:pt x="0" y="111760"/>
                  </a:lnTo>
                  <a:lnTo>
                    <a:pt x="0" y="558800"/>
                  </a:lnTo>
                  <a:lnTo>
                    <a:pt x="8782" y="602301"/>
                  </a:lnTo>
                  <a:lnTo>
                    <a:pt x="32734" y="637825"/>
                  </a:lnTo>
                  <a:lnTo>
                    <a:pt x="68258" y="661777"/>
                  </a:lnTo>
                  <a:lnTo>
                    <a:pt x="111760" y="670560"/>
                  </a:lnTo>
                  <a:lnTo>
                    <a:pt x="1140968" y="670560"/>
                  </a:lnTo>
                  <a:lnTo>
                    <a:pt x="1184469" y="661777"/>
                  </a:lnTo>
                  <a:lnTo>
                    <a:pt x="1219993" y="637825"/>
                  </a:lnTo>
                  <a:lnTo>
                    <a:pt x="1243945" y="602301"/>
                  </a:lnTo>
                  <a:lnTo>
                    <a:pt x="1252728" y="558800"/>
                  </a:lnTo>
                  <a:lnTo>
                    <a:pt x="1252728" y="111760"/>
                  </a:lnTo>
                  <a:lnTo>
                    <a:pt x="1243945" y="68258"/>
                  </a:lnTo>
                  <a:lnTo>
                    <a:pt x="1219993" y="32734"/>
                  </a:lnTo>
                  <a:lnTo>
                    <a:pt x="1184469" y="8782"/>
                  </a:lnTo>
                  <a:lnTo>
                    <a:pt x="11409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9478518" y="2177036"/>
              <a:ext cx="1252855" cy="670560"/>
            </a:xfrm>
            <a:custGeom>
              <a:avLst/>
              <a:gdLst/>
              <a:ahLst/>
              <a:cxnLst/>
              <a:rect l="l" t="t" r="r" b="b"/>
              <a:pathLst>
                <a:path w="1252854" h="670560">
                  <a:moveTo>
                    <a:pt x="0" y="111760"/>
                  </a:moveTo>
                  <a:lnTo>
                    <a:pt x="8782" y="68258"/>
                  </a:lnTo>
                  <a:lnTo>
                    <a:pt x="32734" y="32734"/>
                  </a:lnTo>
                  <a:lnTo>
                    <a:pt x="68258" y="8782"/>
                  </a:lnTo>
                  <a:lnTo>
                    <a:pt x="111760" y="0"/>
                  </a:lnTo>
                  <a:lnTo>
                    <a:pt x="1140968" y="0"/>
                  </a:lnTo>
                  <a:lnTo>
                    <a:pt x="1184469" y="8782"/>
                  </a:lnTo>
                  <a:lnTo>
                    <a:pt x="1219993" y="32734"/>
                  </a:lnTo>
                  <a:lnTo>
                    <a:pt x="1243945" y="68258"/>
                  </a:lnTo>
                  <a:lnTo>
                    <a:pt x="1252728" y="111760"/>
                  </a:lnTo>
                  <a:lnTo>
                    <a:pt x="1252728" y="558800"/>
                  </a:lnTo>
                  <a:lnTo>
                    <a:pt x="1243945" y="602301"/>
                  </a:lnTo>
                  <a:lnTo>
                    <a:pt x="1219993" y="637825"/>
                  </a:lnTo>
                  <a:lnTo>
                    <a:pt x="1184469" y="661777"/>
                  </a:lnTo>
                  <a:lnTo>
                    <a:pt x="1140968" y="670560"/>
                  </a:lnTo>
                  <a:lnTo>
                    <a:pt x="111760" y="670560"/>
                  </a:lnTo>
                  <a:lnTo>
                    <a:pt x="68258" y="661777"/>
                  </a:lnTo>
                  <a:lnTo>
                    <a:pt x="32734" y="637825"/>
                  </a:lnTo>
                  <a:lnTo>
                    <a:pt x="8782" y="602301"/>
                  </a:lnTo>
                  <a:lnTo>
                    <a:pt x="0" y="558800"/>
                  </a:lnTo>
                  <a:lnTo>
                    <a:pt x="0" y="111760"/>
                  </a:lnTo>
                  <a:close/>
                </a:path>
              </a:pathLst>
            </a:custGeom>
            <a:ln w="28575">
              <a:solidFill>
                <a:srgbClr val="66C5A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9615286" y="2223391"/>
            <a:ext cx="982344" cy="564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2400" spc="-10" b="1">
                <a:solidFill>
                  <a:srgbClr val="66C5AC"/>
                </a:solidFill>
                <a:uFill>
                  <a:solidFill>
                    <a:srgbClr val="66C5AC"/>
                  </a:solidFill>
                </a:uFill>
                <a:latin typeface="Arial"/>
                <a:cs typeface="Arial"/>
              </a:rPr>
              <a:t>+139%</a:t>
            </a:r>
            <a:endParaRPr sz="2400">
              <a:latin typeface="Arial"/>
              <a:cs typeface="Arial"/>
            </a:endParaRPr>
          </a:p>
          <a:p>
            <a:pPr marL="42545">
              <a:lnSpc>
                <a:spcPct val="100000"/>
              </a:lnSpc>
              <a:spcBef>
                <a:spcPts val="40"/>
              </a:spcBef>
            </a:pPr>
            <a:r>
              <a:rPr dirty="0" sz="1100" b="1">
                <a:solidFill>
                  <a:srgbClr val="1B1363"/>
                </a:solidFill>
                <a:latin typeface="Arial"/>
                <a:cs typeface="Arial"/>
              </a:rPr>
              <a:t>2022</a:t>
            </a:r>
            <a:r>
              <a:rPr dirty="0" sz="11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1B1363"/>
                </a:solidFill>
                <a:latin typeface="Arial"/>
                <a:cs typeface="Arial"/>
              </a:rPr>
              <a:t>vs.</a:t>
            </a:r>
            <a:r>
              <a:rPr dirty="0" sz="11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100" spc="-20" b="1">
                <a:solidFill>
                  <a:srgbClr val="1B1363"/>
                </a:solidFill>
                <a:latin typeface="Arial"/>
                <a:cs typeface="Arial"/>
              </a:rPr>
              <a:t>2018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3409569" y="5386198"/>
            <a:ext cx="882015" cy="367030"/>
            <a:chOff x="3409569" y="5386198"/>
            <a:chExt cx="882015" cy="367030"/>
          </a:xfrm>
        </p:grpSpPr>
        <p:sp>
          <p:nvSpPr>
            <p:cNvPr id="15" name="object 15" descr=""/>
            <p:cNvSpPr/>
            <p:nvPr/>
          </p:nvSpPr>
          <p:spPr>
            <a:xfrm>
              <a:off x="3419094" y="5395723"/>
              <a:ext cx="862965" cy="347980"/>
            </a:xfrm>
            <a:custGeom>
              <a:avLst/>
              <a:gdLst/>
              <a:ahLst/>
              <a:cxnLst/>
              <a:rect l="l" t="t" r="r" b="b"/>
              <a:pathLst>
                <a:path w="862964" h="347979">
                  <a:moveTo>
                    <a:pt x="804672" y="0"/>
                  </a:moveTo>
                  <a:lnTo>
                    <a:pt x="57912" y="0"/>
                  </a:lnTo>
                  <a:lnTo>
                    <a:pt x="35372" y="4551"/>
                  </a:lnTo>
                  <a:lnTo>
                    <a:pt x="16964" y="16964"/>
                  </a:lnTo>
                  <a:lnTo>
                    <a:pt x="4551" y="35372"/>
                  </a:lnTo>
                  <a:lnTo>
                    <a:pt x="0" y="57912"/>
                  </a:lnTo>
                  <a:lnTo>
                    <a:pt x="0" y="289560"/>
                  </a:lnTo>
                  <a:lnTo>
                    <a:pt x="4551" y="312099"/>
                  </a:lnTo>
                  <a:lnTo>
                    <a:pt x="16964" y="330507"/>
                  </a:lnTo>
                  <a:lnTo>
                    <a:pt x="35372" y="342920"/>
                  </a:lnTo>
                  <a:lnTo>
                    <a:pt x="57912" y="347472"/>
                  </a:lnTo>
                  <a:lnTo>
                    <a:pt x="804672" y="347472"/>
                  </a:lnTo>
                  <a:lnTo>
                    <a:pt x="827211" y="342920"/>
                  </a:lnTo>
                  <a:lnTo>
                    <a:pt x="845619" y="330507"/>
                  </a:lnTo>
                  <a:lnTo>
                    <a:pt x="858032" y="312099"/>
                  </a:lnTo>
                  <a:lnTo>
                    <a:pt x="862584" y="289560"/>
                  </a:lnTo>
                  <a:lnTo>
                    <a:pt x="862584" y="57912"/>
                  </a:lnTo>
                  <a:lnTo>
                    <a:pt x="858032" y="35372"/>
                  </a:lnTo>
                  <a:lnTo>
                    <a:pt x="845619" y="16964"/>
                  </a:lnTo>
                  <a:lnTo>
                    <a:pt x="827211" y="4551"/>
                  </a:lnTo>
                  <a:lnTo>
                    <a:pt x="8046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3419094" y="5395723"/>
              <a:ext cx="862965" cy="347980"/>
            </a:xfrm>
            <a:custGeom>
              <a:avLst/>
              <a:gdLst/>
              <a:ahLst/>
              <a:cxnLst/>
              <a:rect l="l" t="t" r="r" b="b"/>
              <a:pathLst>
                <a:path w="862964" h="347979">
                  <a:moveTo>
                    <a:pt x="0" y="57912"/>
                  </a:moveTo>
                  <a:lnTo>
                    <a:pt x="4551" y="35372"/>
                  </a:lnTo>
                  <a:lnTo>
                    <a:pt x="16964" y="16964"/>
                  </a:lnTo>
                  <a:lnTo>
                    <a:pt x="35372" y="4551"/>
                  </a:lnTo>
                  <a:lnTo>
                    <a:pt x="57912" y="0"/>
                  </a:lnTo>
                  <a:lnTo>
                    <a:pt x="804672" y="0"/>
                  </a:lnTo>
                  <a:lnTo>
                    <a:pt x="827211" y="4551"/>
                  </a:lnTo>
                  <a:lnTo>
                    <a:pt x="845619" y="16964"/>
                  </a:lnTo>
                  <a:lnTo>
                    <a:pt x="858032" y="35372"/>
                  </a:lnTo>
                  <a:lnTo>
                    <a:pt x="862584" y="57912"/>
                  </a:lnTo>
                  <a:lnTo>
                    <a:pt x="862584" y="289560"/>
                  </a:lnTo>
                  <a:lnTo>
                    <a:pt x="858032" y="312099"/>
                  </a:lnTo>
                  <a:lnTo>
                    <a:pt x="845619" y="330507"/>
                  </a:lnTo>
                  <a:lnTo>
                    <a:pt x="827211" y="342920"/>
                  </a:lnTo>
                  <a:lnTo>
                    <a:pt x="804672" y="347472"/>
                  </a:lnTo>
                  <a:lnTo>
                    <a:pt x="57912" y="347472"/>
                  </a:lnTo>
                  <a:lnTo>
                    <a:pt x="35372" y="342920"/>
                  </a:lnTo>
                  <a:lnTo>
                    <a:pt x="16964" y="330507"/>
                  </a:lnTo>
                  <a:lnTo>
                    <a:pt x="4551" y="312099"/>
                  </a:lnTo>
                  <a:lnTo>
                    <a:pt x="0" y="289560"/>
                  </a:lnTo>
                  <a:lnTo>
                    <a:pt x="0" y="57912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3643547" y="5037766"/>
            <a:ext cx="476250" cy="67437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2018</a:t>
            </a:r>
            <a:endParaRPr sz="1600">
              <a:latin typeface="Arial"/>
              <a:cs typeface="Arial"/>
            </a:endParaRPr>
          </a:p>
          <a:p>
            <a:pPr marL="15875">
              <a:lnSpc>
                <a:spcPct val="100000"/>
              </a:lnSpc>
              <a:spcBef>
                <a:spcPts val="550"/>
              </a:spcBef>
            </a:pPr>
            <a:r>
              <a:rPr dirty="0" sz="1800" spc="-25" b="1">
                <a:solidFill>
                  <a:srgbClr val="00BEF1"/>
                </a:solidFill>
                <a:latin typeface="Arial"/>
                <a:cs typeface="Arial"/>
              </a:rPr>
              <a:t>220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7845932" y="5386198"/>
            <a:ext cx="882015" cy="367030"/>
            <a:chOff x="7845932" y="5386198"/>
            <a:chExt cx="882015" cy="367030"/>
          </a:xfrm>
        </p:grpSpPr>
        <p:sp>
          <p:nvSpPr>
            <p:cNvPr id="19" name="object 19" descr=""/>
            <p:cNvSpPr/>
            <p:nvPr/>
          </p:nvSpPr>
          <p:spPr>
            <a:xfrm>
              <a:off x="7855457" y="5395723"/>
              <a:ext cx="862965" cy="347980"/>
            </a:xfrm>
            <a:custGeom>
              <a:avLst/>
              <a:gdLst/>
              <a:ahLst/>
              <a:cxnLst/>
              <a:rect l="l" t="t" r="r" b="b"/>
              <a:pathLst>
                <a:path w="862965" h="347979">
                  <a:moveTo>
                    <a:pt x="804672" y="0"/>
                  </a:moveTo>
                  <a:lnTo>
                    <a:pt x="57912" y="0"/>
                  </a:lnTo>
                  <a:lnTo>
                    <a:pt x="35372" y="4551"/>
                  </a:lnTo>
                  <a:lnTo>
                    <a:pt x="16964" y="16964"/>
                  </a:lnTo>
                  <a:lnTo>
                    <a:pt x="4551" y="35372"/>
                  </a:lnTo>
                  <a:lnTo>
                    <a:pt x="0" y="57912"/>
                  </a:lnTo>
                  <a:lnTo>
                    <a:pt x="0" y="289560"/>
                  </a:lnTo>
                  <a:lnTo>
                    <a:pt x="4551" y="312099"/>
                  </a:lnTo>
                  <a:lnTo>
                    <a:pt x="16964" y="330507"/>
                  </a:lnTo>
                  <a:lnTo>
                    <a:pt x="35372" y="342920"/>
                  </a:lnTo>
                  <a:lnTo>
                    <a:pt x="57912" y="347472"/>
                  </a:lnTo>
                  <a:lnTo>
                    <a:pt x="804672" y="347472"/>
                  </a:lnTo>
                  <a:lnTo>
                    <a:pt x="827211" y="342920"/>
                  </a:lnTo>
                  <a:lnTo>
                    <a:pt x="845619" y="330507"/>
                  </a:lnTo>
                  <a:lnTo>
                    <a:pt x="858032" y="312099"/>
                  </a:lnTo>
                  <a:lnTo>
                    <a:pt x="862584" y="289560"/>
                  </a:lnTo>
                  <a:lnTo>
                    <a:pt x="862584" y="57912"/>
                  </a:lnTo>
                  <a:lnTo>
                    <a:pt x="858032" y="35372"/>
                  </a:lnTo>
                  <a:lnTo>
                    <a:pt x="845619" y="16964"/>
                  </a:lnTo>
                  <a:lnTo>
                    <a:pt x="827211" y="4551"/>
                  </a:lnTo>
                  <a:lnTo>
                    <a:pt x="8046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7855457" y="5395723"/>
              <a:ext cx="862965" cy="347980"/>
            </a:xfrm>
            <a:custGeom>
              <a:avLst/>
              <a:gdLst/>
              <a:ahLst/>
              <a:cxnLst/>
              <a:rect l="l" t="t" r="r" b="b"/>
              <a:pathLst>
                <a:path w="862965" h="347979">
                  <a:moveTo>
                    <a:pt x="0" y="57912"/>
                  </a:moveTo>
                  <a:lnTo>
                    <a:pt x="4551" y="35372"/>
                  </a:lnTo>
                  <a:lnTo>
                    <a:pt x="16964" y="16964"/>
                  </a:lnTo>
                  <a:lnTo>
                    <a:pt x="35372" y="4551"/>
                  </a:lnTo>
                  <a:lnTo>
                    <a:pt x="57912" y="0"/>
                  </a:lnTo>
                  <a:lnTo>
                    <a:pt x="804672" y="0"/>
                  </a:lnTo>
                  <a:lnTo>
                    <a:pt x="827211" y="4551"/>
                  </a:lnTo>
                  <a:lnTo>
                    <a:pt x="845619" y="16964"/>
                  </a:lnTo>
                  <a:lnTo>
                    <a:pt x="858032" y="35372"/>
                  </a:lnTo>
                  <a:lnTo>
                    <a:pt x="862584" y="57912"/>
                  </a:lnTo>
                  <a:lnTo>
                    <a:pt x="862584" y="289560"/>
                  </a:lnTo>
                  <a:lnTo>
                    <a:pt x="858032" y="312099"/>
                  </a:lnTo>
                  <a:lnTo>
                    <a:pt x="845619" y="330507"/>
                  </a:lnTo>
                  <a:lnTo>
                    <a:pt x="827211" y="342920"/>
                  </a:lnTo>
                  <a:lnTo>
                    <a:pt x="804672" y="347472"/>
                  </a:lnTo>
                  <a:lnTo>
                    <a:pt x="57912" y="347472"/>
                  </a:lnTo>
                  <a:lnTo>
                    <a:pt x="35372" y="342920"/>
                  </a:lnTo>
                  <a:lnTo>
                    <a:pt x="16964" y="330507"/>
                  </a:lnTo>
                  <a:lnTo>
                    <a:pt x="4551" y="312099"/>
                  </a:lnTo>
                  <a:lnTo>
                    <a:pt x="0" y="289560"/>
                  </a:lnTo>
                  <a:lnTo>
                    <a:pt x="0" y="57912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8071185" y="5037766"/>
            <a:ext cx="476250" cy="67437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2022</a:t>
            </a:r>
            <a:endParaRPr sz="1600">
              <a:latin typeface="Arial"/>
              <a:cs typeface="Arial"/>
            </a:endParaRPr>
          </a:p>
          <a:p>
            <a:pPr marL="24765">
              <a:lnSpc>
                <a:spcPct val="100000"/>
              </a:lnSpc>
              <a:spcBef>
                <a:spcPts val="550"/>
              </a:spcBef>
            </a:pPr>
            <a:r>
              <a:rPr dirty="0" sz="1800" spc="-25" b="1">
                <a:solidFill>
                  <a:srgbClr val="00BEF1"/>
                </a:solidFill>
                <a:latin typeface="Arial"/>
                <a:cs typeface="Arial"/>
              </a:rPr>
              <a:t>243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649289" y="5326734"/>
            <a:ext cx="974725" cy="453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00BEF1"/>
                </a:solidFill>
                <a:latin typeface="Arial"/>
                <a:cs typeface="Arial"/>
              </a:rPr>
              <a:t>#</a:t>
            </a:r>
            <a:r>
              <a:rPr dirty="0" sz="1400" spc="-10" b="1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400" spc="-25" b="1">
                <a:solidFill>
                  <a:srgbClr val="00BEF1"/>
                </a:solidFill>
                <a:latin typeface="Arial"/>
                <a:cs typeface="Arial"/>
              </a:rPr>
              <a:t>of </a:t>
            </a:r>
            <a:r>
              <a:rPr dirty="0" sz="1400" spc="-10" b="1">
                <a:solidFill>
                  <a:srgbClr val="00BEF1"/>
                </a:solidFill>
                <a:latin typeface="Arial"/>
                <a:cs typeface="Arial"/>
              </a:rPr>
              <a:t>categories: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0377837" y="5450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7790" marR="5080" indent="-8572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sports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25" name="object 25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26" name="object 2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 descr=""/>
          <p:cNvSpPr txBox="1"/>
          <p:nvPr/>
        </p:nvSpPr>
        <p:spPr>
          <a:xfrm>
            <a:off x="3252349" y="6234521"/>
            <a:ext cx="5674360" cy="558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download the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full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report,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‘In a</a:t>
            </a:r>
            <a:r>
              <a:rPr dirty="0" u="sng" sz="1200" spc="-3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League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of</a:t>
            </a:r>
            <a:r>
              <a:rPr dirty="0" u="sng" sz="1200" spc="-1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their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Own’</a:t>
            </a:r>
            <a:r>
              <a:rPr dirty="0" u="none" sz="1200" spc="-55" b="1" i="1">
                <a:solidFill>
                  <a:srgbClr val="FFE600"/>
                </a:solid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learn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75"/>
              </a:spcBef>
            </a:pPr>
            <a:endParaRPr sz="1200">
              <a:latin typeface="Arial"/>
              <a:cs typeface="Arial"/>
            </a:endParaRPr>
          </a:p>
          <a:p>
            <a:pPr marL="76708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28" name="object 28" descr=""/>
          <p:cNvSpPr/>
          <p:nvPr/>
        </p:nvSpPr>
        <p:spPr>
          <a:xfrm>
            <a:off x="0" y="0"/>
            <a:ext cx="2334895" cy="277495"/>
          </a:xfrm>
          <a:custGeom>
            <a:avLst/>
            <a:gdLst/>
            <a:ahLst/>
            <a:cxnLst/>
            <a:rect l="l" t="t" r="r" b="b"/>
            <a:pathLst>
              <a:path w="2334895" h="277495">
                <a:moveTo>
                  <a:pt x="2334768" y="0"/>
                </a:moveTo>
                <a:lnTo>
                  <a:pt x="0" y="0"/>
                </a:lnTo>
                <a:lnTo>
                  <a:pt x="0" y="277368"/>
                </a:lnTo>
                <a:lnTo>
                  <a:pt x="2334768" y="277368"/>
                </a:lnTo>
                <a:lnTo>
                  <a:pt x="2334768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 txBox="1"/>
          <p:nvPr/>
        </p:nvSpPr>
        <p:spPr>
          <a:xfrm>
            <a:off x="0" y="0"/>
            <a:ext cx="2334895" cy="277495"/>
          </a:xfrm>
          <a:prstGeom prst="rect">
            <a:avLst/>
          </a:prstGeom>
          <a:ln w="12700">
            <a:solidFill>
              <a:srgbClr val="162C51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20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Women’s</a:t>
            </a:r>
            <a:r>
              <a:rPr dirty="0" sz="12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Sports:</a:t>
            </a:r>
            <a:r>
              <a:rPr dirty="0" sz="12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45">
                <a:solidFill>
                  <a:srgbClr val="FFFFFF"/>
                </a:solidFill>
                <a:latin typeface="Arial"/>
                <a:cs typeface="Arial"/>
              </a:rPr>
              <a:t>TV</a:t>
            </a:r>
            <a:r>
              <a:rPr dirty="0" sz="12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dirty="0" sz="12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Spend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B4F487-2A53-4953-8A36-9C5A78AE29F4}"/>
</file>

<file path=customXml/itemProps2.xml><?xml version="1.0" encoding="utf-8"?>
<ds:datastoreItem xmlns:ds="http://schemas.openxmlformats.org/officeDocument/2006/customXml" ds:itemID="{F88AF211-489B-4726-95AC-073BD495B6F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2024-05-01T17:50:33Z</dcterms:created>
  <dcterms:modified xsi:type="dcterms:W3CDTF">2024-05-01T17:50:33Z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