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charts/style1.xml" ContentType="application/vnd.ms-office.chartstyle+xml"/>
  <Override PartName="/ppt/charts/chart1.xml" ContentType="application/vnd.openxmlformats-officedocument.drawingml.chart+xml"/>
  <Override PartName="/ppt/charts/colors1.xml" ContentType="application/vnd.ms-office.chartcolorstyl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14732709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6D016CC-2E6D-4A76-BCD9-A2C7884968E0}" v="1" dt="2024-05-01T14:51:30.79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11" Type="http://schemas.openxmlformats.org/officeDocument/2006/relationships/customXml" Target="../customXml/item3.xml"/><Relationship Id="rId5" Type="http://schemas.openxmlformats.org/officeDocument/2006/relationships/viewProps" Target="viewProps.xml"/><Relationship Id="rId10" Type="http://schemas.openxmlformats.org/officeDocument/2006/relationships/customXml" Target="../customXml/item2.xml"/><Relationship Id="rId4" Type="http://schemas.openxmlformats.org/officeDocument/2006/relationships/presProps" Target="presProps.xml"/><Relationship Id="rId9" Type="http://schemas.openxmlformats.org/officeDocument/2006/relationships/customXml" Target="../customXml/item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2646077575814569"/>
          <c:y val="4.8940754711579854E-2"/>
          <c:w val="0.59923289939595437"/>
          <c:h val="0.9499717035456449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 Respondents</c:v>
                </c:pt>
              </c:strCache>
            </c:strRef>
          </c:tx>
          <c:spPr>
            <a:solidFill>
              <a:srgbClr val="00BFF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ED3C8D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B10-4E71-82DA-DE0A64EB81EF}"/>
              </c:ext>
            </c:extLst>
          </c:dPt>
          <c:dPt>
            <c:idx val="1"/>
            <c:invertIfNegative val="0"/>
            <c:bubble3D val="0"/>
            <c:spPr>
              <a:solidFill>
                <a:srgbClr val="ED3C8D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DB10-4E71-82DA-DE0A64EB81EF}"/>
              </c:ext>
            </c:extLst>
          </c:dPt>
          <c:dPt>
            <c:idx val="2"/>
            <c:invertIfNegative val="0"/>
            <c:bubble3D val="0"/>
            <c:spPr>
              <a:solidFill>
                <a:srgbClr val="ED3C8D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DB10-4E71-82DA-DE0A64EB81EF}"/>
              </c:ext>
            </c:extLst>
          </c:dPt>
          <c:dPt>
            <c:idx val="3"/>
            <c:invertIfNegative val="0"/>
            <c:bubble3D val="0"/>
            <c:spPr>
              <a:solidFill>
                <a:srgbClr val="4EBEA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DB10-4E71-82DA-DE0A64EB81E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rgbClr val="1B1464"/>
                    </a:solidFill>
                    <a:latin typeface="Helvetica" panose="020B0403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Free streaming service</c:v>
                </c:pt>
                <c:pt idx="1">
                  <c:v>Sports-league specific streaming service</c:v>
                </c:pt>
                <c:pt idx="2">
                  <c:v>Subscription streaming service</c:v>
                </c:pt>
                <c:pt idx="3">
                  <c:v>TV/MVPD Streaming</c:v>
                </c:pt>
              </c:strCache>
            </c:strRef>
          </c:cat>
          <c:val>
            <c:numRef>
              <c:f>Sheet1!$B$2:$B$5</c:f>
              <c:numCache>
                <c:formatCode>0%\ \ \ \ \ \ \ \ </c:formatCode>
                <c:ptCount val="4"/>
                <c:pt idx="0">
                  <c:v>0.19</c:v>
                </c:pt>
                <c:pt idx="1">
                  <c:v>0.25</c:v>
                </c:pt>
                <c:pt idx="2">
                  <c:v>0.5</c:v>
                </c:pt>
                <c:pt idx="3">
                  <c:v>0.63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B10-4E71-82DA-DE0A64EB81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4"/>
        <c:axId val="298229568"/>
        <c:axId val="298225728"/>
      </c:barChart>
      <c:catAx>
        <c:axId val="2982295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1B1464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rgbClr val="E2E8F1"/>
                </a:solidFill>
                <a:latin typeface="Helvetica" panose="020B0403020202020204" pitchFamily="34" charset="0"/>
                <a:ea typeface="+mn-ea"/>
                <a:cs typeface="+mn-cs"/>
              </a:defRPr>
            </a:pPr>
            <a:endParaRPr lang="en-US"/>
          </a:p>
        </c:txPr>
        <c:crossAx val="298225728"/>
        <c:crosses val="autoZero"/>
        <c:auto val="1"/>
        <c:lblAlgn val="ctr"/>
        <c:lblOffset val="100"/>
        <c:noMultiLvlLbl val="0"/>
      </c:catAx>
      <c:valAx>
        <c:axId val="298225728"/>
        <c:scaling>
          <c:orientation val="minMax"/>
        </c:scaling>
        <c:delete val="1"/>
        <c:axPos val="b"/>
        <c:numFmt formatCode="0%\ \ \ \ \ \ \ \ " sourceLinked="1"/>
        <c:majorTickMark val="none"/>
        <c:minorTickMark val="none"/>
        <c:tickLblPos val="nextTo"/>
        <c:crossAx val="298229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Helvetica" panose="020B0403020202020204" pitchFamily="34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DCE9FD-744D-4CD3-955B-CE9AC8CC1275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21ECE1-78BA-4CEF-A093-1E880DB02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044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89805E-EBCF-9312-CE71-139CFBEF38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AB7BDB-8BD6-AF90-7646-F5B1AD5BCF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CE1EF3-B89B-79E8-AFB9-8037F1807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DE465B-301F-796C-657B-A30A25A80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1991E9-ED51-9A79-6919-936CCC723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26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DA0B89-A872-5841-1696-9681238AC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896420-565A-BE1D-81E5-2BA671CC15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518362-1F02-BD99-9EBB-A8B20363E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91B4C8-A293-9331-F8B1-E60E7CF65A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7B27BB-768A-1C01-40B7-95B2655FE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033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94F20F8-7B69-FA68-0B85-43F7E2FE32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6B99C9-E340-D88E-16F1-22D44AF946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A7F19E-2D5B-A9A5-2C8E-67FC950522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599A2F-7497-178C-4908-6C479F283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7D349C-915F-1ECE-D645-CC882F3D5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215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F099D-F36F-5AEC-E4DA-A36138287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C4B117-C9D6-50D1-88C3-D6B188EC74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D40A8C-52CC-714A-61F6-AF2E2C126D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FB49BE-B820-E3A9-2656-DA1A8682F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E69C6A-ABFA-FBE4-DC1F-75B6DB029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316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313BB-1037-9FAA-3787-77BE89E3AD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5829FD-710D-7552-4D35-D3E6DCA425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063317-F996-198A-CB35-86FDAE1EB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A76E8B-565F-9896-E65F-AD73A812B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904ED8-869B-140D-A9F4-0A08D13C0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564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B0D58-F1F7-F59D-5EED-28CEC6CAC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0AB7E9-A357-16C2-5894-1184E332EF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EE7ADA-A844-AEF6-C8CC-17434EB53A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246532-B81C-6D51-C778-715FD8CB1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B29277-027B-CE93-1B34-4469176DC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422C15-1370-B13A-3BD7-3CB58F425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75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EF1732-BC38-B84A-F5C9-4B7B07B976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2440BC-F7DC-2406-A1C1-A53525CA91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AAF278-7581-16A1-F587-AB140A1085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421E5F3-0825-D95D-4306-921DED26B4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7466D9-505D-E222-904C-BC647EC4AA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B97D1DB-D845-DEB4-2CB6-18BB00146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B3BF9A-E39B-5E6B-FBAF-1AAC17525B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598851-F666-C81D-A53E-8D1346DB3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141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A08A07-E898-8C8C-3225-B46E0DF5AF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F3670C-65C2-0B4E-CA3B-43894831A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E28BC6-98BF-31FB-A6E1-1C6F4AC59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A077B0-4DE8-5CA2-7E46-02D91FEFF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570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AB5FBEE-5C3C-D36D-5E11-5DA24F8BB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75691E-70E3-2FF7-7F8E-E1003F8F1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CA5534-7A66-64A7-0B77-4AE228BD2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972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C85261-A23A-E31B-A904-BCA18E740F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077923-CCDD-2369-888E-79B800425E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3569C4-157B-B934-761A-37952556F9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7EECC2-561E-FD2B-1B6C-E46EEB881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82877C-D14D-D1F2-333E-5927F5683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0E3031-23B3-508E-2130-07AAA72FB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679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EE5CB9-7385-19D1-B3C2-12C6B4F21C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5222C15-3C91-974E-6D54-B941DF534A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4F7F74-AAC9-75F8-BE3C-34ED7D96CE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E2DB29-736A-C40F-3FA5-F44294653C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1D2016-0081-9073-A0EC-094C137D4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FB8F83-2C31-D193-69FC-E35A55DC7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391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E91A0DF-53A9-A0EC-9B12-C113C3D75E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B6A834-8B17-C4CD-5A74-5A3946C36F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F1DF79-C1AB-2FAC-F91A-CEF25DA2A3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DB6D2F-79D8-A5E8-455B-BE6CC2572E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63874B-E1F1-8FDE-67DB-39031ADB31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819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thevab.com/signin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54AEF74-ED62-75CC-B940-75E3FB7EDB5C}"/>
              </a:ext>
            </a:extLst>
          </p:cNvPr>
          <p:cNvSpPr/>
          <p:nvPr/>
        </p:nvSpPr>
        <p:spPr>
          <a:xfrm>
            <a:off x="0" y="1685013"/>
            <a:ext cx="12192000" cy="5172987"/>
          </a:xfrm>
          <a:prstGeom prst="rect">
            <a:avLst/>
          </a:prstGeom>
          <a:solidFill>
            <a:srgbClr val="E2E8F1"/>
          </a:solidFill>
          <a:ln>
            <a:solidFill>
              <a:srgbClr val="E2E8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8C02BF9-F2E0-5B6B-6620-5629BC40E4B2}"/>
              </a:ext>
            </a:extLst>
          </p:cNvPr>
          <p:cNvSpPr/>
          <p:nvPr/>
        </p:nvSpPr>
        <p:spPr>
          <a:xfrm>
            <a:off x="66972" y="460832"/>
            <a:ext cx="10239128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TV platforms hold broadcast rights with many sports leagues, making them a premier destination for live sports streaming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335F6EA-34E9-C6B7-F907-7701BB2AC862}"/>
              </a:ext>
            </a:extLst>
          </p:cNvPr>
          <p:cNvSpPr txBox="1"/>
          <p:nvPr/>
        </p:nvSpPr>
        <p:spPr>
          <a:xfrm>
            <a:off x="390617" y="6112336"/>
            <a:ext cx="1153891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4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Source: VAB custom research fielded by Hub Entertainment Research as part of the 2023 </a:t>
            </a:r>
            <a:r>
              <a:rPr kumimoji="0" lang="en-US" sz="700" b="0" i="1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4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Decoding the Default</a:t>
            </a:r>
            <a:r>
              <a:rPr kumimoji="0" lang="en-US" sz="700" b="0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4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report. Data sourced from Hub’s survey of 1,601 TV consumers, ages 16-74 who meet the following criteria: watch at least one hour of TV / week, have broadband access. U.S. census balanced. Data collected August 2023. Q: Have you streamed a live sporting event using any of the following methods in the last 12 months? Base: Sports Streamers (Have streamed sports in the last 12 months). *Streaming TV represents an unduplicated response of: Cable provider’s authenticated app, TV network app authenticated using cable subscription, TV network broadcast app and vMVPD subscription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FFD5FCB-282A-04DA-4860-2985ACCCF5B7}"/>
              </a:ext>
            </a:extLst>
          </p:cNvPr>
          <p:cNvSpPr/>
          <p:nvPr/>
        </p:nvSpPr>
        <p:spPr>
          <a:xfrm>
            <a:off x="-2" y="0"/>
            <a:ext cx="2879389" cy="321432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Sports Streaming: Access by Platform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89859BC-3766-BE73-75C6-B33FCA6F635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19043"/>
            <a:ext cx="11708793" cy="350107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20F8B73A-B75C-9792-9229-BAEB426A0A76}"/>
              </a:ext>
            </a:extLst>
          </p:cNvPr>
          <p:cNvSpPr/>
          <p:nvPr/>
        </p:nvSpPr>
        <p:spPr>
          <a:xfrm>
            <a:off x="483207" y="6586958"/>
            <a:ext cx="1168727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Light" panose="020B0403020202020204"/>
                <a:ea typeface="Open Sans" panose="020B0606030504020204" pitchFamily="34" charset="0"/>
                <a:cs typeface="Open Sans" panose="020B0606030504020204" pitchFamily="34" charset="0"/>
              </a:rPr>
              <a:t>This information is exclusively provided to VAB members and qualified marketers.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3590D04-FAFC-AD6F-48A4-0F92C56B8544}"/>
              </a:ext>
            </a:extLst>
          </p:cNvPr>
          <p:cNvSpPr txBox="1"/>
          <p:nvPr/>
        </p:nvSpPr>
        <p:spPr>
          <a:xfrm>
            <a:off x="10267952" y="26057"/>
            <a:ext cx="1924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Scan or click to access more sports insights</a:t>
            </a:r>
          </a:p>
        </p:txBody>
      </p:sp>
      <p:pic>
        <p:nvPicPr>
          <p:cNvPr id="10" name="Picture 2">
            <a:hlinkClick r:id="rId3"/>
            <a:extLst>
              <a:ext uri="{FF2B5EF4-FFF2-40B4-BE49-F238E27FC236}">
                <a16:creationId xmlns:a16="http://schemas.microsoft.com/office/drawing/2014/main" id="{C058D375-1746-76DF-C9FA-4FFAC183E85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627" t="8925" r="8225" b="7734"/>
          <a:stretch/>
        </p:blipFill>
        <p:spPr bwMode="auto">
          <a:xfrm>
            <a:off x="10676741" y="521763"/>
            <a:ext cx="1106470" cy="110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3A0F559A-2C41-0CB0-5F35-A4178B7122A5}"/>
              </a:ext>
            </a:extLst>
          </p:cNvPr>
          <p:cNvSpPr/>
          <p:nvPr/>
        </p:nvSpPr>
        <p:spPr>
          <a:xfrm>
            <a:off x="10267952" y="0"/>
            <a:ext cx="1924048" cy="1671565"/>
          </a:xfrm>
          <a:prstGeom prst="rect">
            <a:avLst/>
          </a:prstGeom>
          <a:noFill/>
          <a:ln w="28575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457090A-A318-1C37-D355-BE0AE206C595}"/>
              </a:ext>
            </a:extLst>
          </p:cNvPr>
          <p:cNvSpPr txBox="1"/>
          <p:nvPr/>
        </p:nvSpPr>
        <p:spPr>
          <a:xfrm>
            <a:off x="-5297" y="2002392"/>
            <a:ext cx="1219729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What methods have you used to stream a live sporting event in the last 12 months?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% of sports streamers, select all that apply</a:t>
            </a:r>
            <a:endParaRPr kumimoji="0" lang="en-US" sz="1400" b="1" i="0" u="sng" strike="noStrike" kern="1200" cap="none" spc="0" normalizeH="0" baseline="0" noProof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Helvetica" panose="020B0403020202020204" pitchFamily="34" charset="0"/>
              <a:ea typeface="+mn-ea"/>
              <a:cs typeface="+mn-cs"/>
            </a:endParaRPr>
          </a:p>
        </p:txBody>
      </p:sp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210C5499-0F4C-1547-C9CE-3C900373D09C}"/>
              </a:ext>
            </a:extLst>
          </p:cNvPr>
          <p:cNvGraphicFramePr/>
          <p:nvPr/>
        </p:nvGraphicFramePr>
        <p:xfrm>
          <a:off x="1322070" y="2614582"/>
          <a:ext cx="10846035" cy="33861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09C08277-B406-42F6-C4CC-EE4A0DF0D824}"/>
              </a:ext>
            </a:extLst>
          </p:cNvPr>
          <p:cNvSpPr txBox="1"/>
          <p:nvPr/>
        </p:nvSpPr>
        <p:spPr>
          <a:xfrm>
            <a:off x="152401" y="4521861"/>
            <a:ext cx="4708926" cy="5386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Sports-league specific streaming service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1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(e.g., NFL+, MLB.TV, NBA League Pass)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E84B5AB-11EC-B9B3-04BF-3D55C9A93E7B}"/>
              </a:ext>
            </a:extLst>
          </p:cNvPr>
          <p:cNvSpPr txBox="1"/>
          <p:nvPr/>
        </p:nvSpPr>
        <p:spPr>
          <a:xfrm>
            <a:off x="328695" y="5322766"/>
            <a:ext cx="4532632" cy="5386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Free streaming service</a:t>
            </a:r>
            <a:b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</a:br>
            <a:r>
              <a:rPr kumimoji="0" lang="en-US" sz="1100" b="0" i="1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(e.g., Tubi, Pluto TV)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01688A8-CFCF-0D92-19D0-9AE2AA98B2ED}"/>
              </a:ext>
            </a:extLst>
          </p:cNvPr>
          <p:cNvSpPr txBox="1"/>
          <p:nvPr/>
        </p:nvSpPr>
        <p:spPr>
          <a:xfrm>
            <a:off x="328693" y="3715288"/>
            <a:ext cx="4532634" cy="5386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Subscription streaming service</a:t>
            </a:r>
            <a:b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</a:br>
            <a:r>
              <a:rPr kumimoji="0" lang="en-US" sz="1100" b="0" i="1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(e.g., Peacock, Paramount+, ESPN+, Apple TV+, Amazon Prime)</a:t>
            </a:r>
            <a:endParaRPr kumimoji="0" lang="en-US" sz="1800" b="0" i="1" u="none" strike="noStrike" kern="1200" cap="none" spc="0" normalizeH="0" baseline="0" noProof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Helvetica" panose="020B0403020202020204" pitchFamily="34" charset="0"/>
              <a:ea typeface="+mn-ea"/>
              <a:cs typeface="+mn-cs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336822C-EA72-FF5B-DEE6-7934FB117028}"/>
              </a:ext>
            </a:extLst>
          </p:cNvPr>
          <p:cNvSpPr txBox="1"/>
          <p:nvPr/>
        </p:nvSpPr>
        <p:spPr>
          <a:xfrm>
            <a:off x="328695" y="2884574"/>
            <a:ext cx="4532632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Streaming TV</a:t>
            </a: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*</a:t>
            </a:r>
            <a:b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</a:br>
            <a:r>
              <a:rPr kumimoji="0" lang="en-US" sz="1100" b="0" i="1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(MVPD, </a:t>
            </a:r>
            <a:r>
              <a:rPr kumimoji="0" lang="en-US" sz="1100" b="0" i="1" u="none" strike="noStrike" kern="1200" cap="none" spc="0" normalizeH="0" baseline="0" noProof="0" err="1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vMVPD</a:t>
            </a:r>
            <a:r>
              <a:rPr kumimoji="0" lang="en-US" sz="1100" b="0" i="1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 and TV Networks)</a:t>
            </a:r>
            <a:endParaRPr kumimoji="0" lang="en-US" sz="1800" b="0" i="1" u="none" strike="noStrike" kern="1200" cap="none" spc="0" normalizeH="0" baseline="0" noProof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Helvetica" panose="020B0403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00652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ffbcc2d-a520-42b9-8ca7-e090664160a6" xsi:nil="true"/>
    <lcf76f155ced4ddcb4097134ff3c332f xmlns="97cdb7a3-d8d8-4d5a-8559-ae518cf29f4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3E5EE21E-B086-4D37-BC54-BFAA5EB3C70A}"/>
</file>

<file path=customXml/itemProps2.xml><?xml version="1.0" encoding="utf-8"?>
<ds:datastoreItem xmlns:ds="http://schemas.openxmlformats.org/officeDocument/2006/customXml" ds:itemID="{F55BB6F7-6E9F-49D3-B24D-5AF00EFEE7AE}"/>
</file>

<file path=customXml/itemProps3.xml><?xml version="1.0" encoding="utf-8"?>
<ds:datastoreItem xmlns:ds="http://schemas.openxmlformats.org/officeDocument/2006/customXml" ds:itemID="{2E61D42F-9742-47C2-B2D2-0A0714310906}"/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265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Helvetica</vt:lpstr>
      <vt:lpstr>Helvetica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Dylan Breger</dc:creator>
  <cp:lastModifiedBy>Dylan Breger</cp:lastModifiedBy>
  <cp:revision>17</cp:revision>
  <dcterms:created xsi:type="dcterms:W3CDTF">2024-05-01T14:39:59Z</dcterms:created>
  <dcterms:modified xsi:type="dcterms:W3CDTF">2024-05-01T14:51:59Z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0x010100C24291D3CFFFB3468A8BEBC160241642</vt:lpwstr>
  </property>
</Properties>
</file>