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270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016CC-2E6D-4A76-BCD9-A2C7884968E0}" v="1" dt="2024-05-01T14:51:30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46077575814569"/>
          <c:y val="4.8940754711579854E-2"/>
          <c:w val="0.59923289939595437"/>
          <c:h val="0.949971703545644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Respondents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10-4E71-82DA-DE0A64EB81EF}"/>
              </c:ext>
            </c:extLst>
          </c:dPt>
          <c:dPt>
            <c:idx val="1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B10-4E71-82DA-DE0A64EB81EF}"/>
              </c:ext>
            </c:extLst>
          </c:dPt>
          <c:dPt>
            <c:idx val="2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B10-4E71-82DA-DE0A64EB81EF}"/>
              </c:ext>
            </c:extLst>
          </c:dPt>
          <c:dPt>
            <c:idx val="3"/>
            <c:invertIfNegative val="0"/>
            <c:bubble3D val="0"/>
            <c:spPr>
              <a:solidFill>
                <a:srgbClr val="4EBEA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B10-4E71-82DA-DE0A64EB81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Free streaming service</c:v>
                </c:pt>
                <c:pt idx="1">
                  <c:v>Sports-league specific streaming service</c:v>
                </c:pt>
                <c:pt idx="2">
                  <c:v>Subscription streaming service</c:v>
                </c:pt>
                <c:pt idx="3">
                  <c:v>TV/MVPD Streaming</c:v>
                </c:pt>
              </c:strCache>
            </c:strRef>
          </c:cat>
          <c:val>
            <c:numRef>
              <c:f>Sheet1!$B$2:$B$5</c:f>
              <c:numCache>
                <c:formatCode>0%\ \ \ \ \ \ \ \ </c:formatCode>
                <c:ptCount val="4"/>
                <c:pt idx="0">
                  <c:v>0.19</c:v>
                </c:pt>
                <c:pt idx="1">
                  <c:v>0.25</c:v>
                </c:pt>
                <c:pt idx="2">
                  <c:v>0.5</c:v>
                </c:pt>
                <c:pt idx="3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10-4E71-82DA-DE0A64EB8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298229568"/>
        <c:axId val="298225728"/>
      </c:barChart>
      <c:catAx>
        <c:axId val="29822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E2E8F1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298225728"/>
        <c:crosses val="autoZero"/>
        <c:auto val="1"/>
        <c:lblAlgn val="ctr"/>
        <c:lblOffset val="100"/>
        <c:noMultiLvlLbl val="0"/>
      </c:catAx>
      <c:valAx>
        <c:axId val="298225728"/>
        <c:scaling>
          <c:orientation val="minMax"/>
        </c:scaling>
        <c:delete val="1"/>
        <c:axPos val="b"/>
        <c:numFmt formatCode="0%\ \ \ \ \ \ \ \ " sourceLinked="1"/>
        <c:majorTickMark val="none"/>
        <c:minorTickMark val="none"/>
        <c:tickLblPos val="nextTo"/>
        <c:crossAx val="29822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460832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TV platforms hold broadcast rights with many sports leagues, making them a premier destination for live sports streaming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7" y="6112336"/>
            <a:ext cx="115389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2023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Decoding the Default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report. Data sourced from Hub’s survey of 1,601 TV consumers, ages 16-74 who meet the following criteria: watch at least one hour of TV / week, have broadband access. U.S. census balanced. Data collected August 2023. Q: Have you streamed a live sporting event using any of the following methods in the last 12 months? Base: Sports Streamers (Have streamed sports in the last 12 months). *Streaming TV represents an unduplicated response of: Cable provider’s authenticated app, TV network app authenticated using cable subscription, TV network broadcast app and vMVPD subscription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0"/>
            <a:ext cx="2879389" cy="32143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Sports Streaming: Access by Platform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sports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57090A-A318-1C37-D355-BE0AE206C595}"/>
              </a:ext>
            </a:extLst>
          </p:cNvPr>
          <p:cNvSpPr txBox="1"/>
          <p:nvPr/>
        </p:nvSpPr>
        <p:spPr>
          <a:xfrm>
            <a:off x="-5297" y="2002392"/>
            <a:ext cx="12197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What methods have you used to stream a live sporting event in the last 12 months?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sports streamers, select all that apply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10C5499-0F4C-1547-C9CE-3C900373D09C}"/>
              </a:ext>
            </a:extLst>
          </p:cNvPr>
          <p:cNvGraphicFramePr/>
          <p:nvPr/>
        </p:nvGraphicFramePr>
        <p:xfrm>
          <a:off x="1322070" y="2614582"/>
          <a:ext cx="10846035" cy="338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9C08277-B406-42F6-C4CC-EE4A0DF0D824}"/>
              </a:ext>
            </a:extLst>
          </p:cNvPr>
          <p:cNvSpPr txBox="1"/>
          <p:nvPr/>
        </p:nvSpPr>
        <p:spPr>
          <a:xfrm>
            <a:off x="152401" y="4521861"/>
            <a:ext cx="4708926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Sports-league specific streaming service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(e.g., NFL+, MLB.TV, NBA League Pass)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84B5AB-11EC-B9B3-04BF-3D55C9A93E7B}"/>
              </a:ext>
            </a:extLst>
          </p:cNvPr>
          <p:cNvSpPr txBox="1"/>
          <p:nvPr/>
        </p:nvSpPr>
        <p:spPr>
          <a:xfrm>
            <a:off x="328695" y="5322766"/>
            <a:ext cx="4532632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Free streaming service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(e.g., Tubi, Pluto TV)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1688A8-CFCF-0D92-19D0-9AE2AA98B2ED}"/>
              </a:ext>
            </a:extLst>
          </p:cNvPr>
          <p:cNvSpPr txBox="1"/>
          <p:nvPr/>
        </p:nvSpPr>
        <p:spPr>
          <a:xfrm>
            <a:off x="328693" y="3715288"/>
            <a:ext cx="4532634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Subscription streaming service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(e.g., Peacock, Paramount+, ESPN+, Apple TV+, Amazon Prime)</a:t>
            </a: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36822C-EA72-FF5B-DEE6-7934FB117028}"/>
              </a:ext>
            </a:extLst>
          </p:cNvPr>
          <p:cNvSpPr txBox="1"/>
          <p:nvPr/>
        </p:nvSpPr>
        <p:spPr>
          <a:xfrm>
            <a:off x="328695" y="2884574"/>
            <a:ext cx="45326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Streaming TV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*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(MVPD, </a:t>
            </a:r>
            <a:r>
              <a:rPr kumimoji="0" lang="en-US" sz="1100" b="0" i="1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vMVPD</a:t>
            </a: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and TV Networks)</a:t>
            </a: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06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5EE21E-B086-4D37-BC54-BFAA5EB3C70A}"/>
</file>

<file path=customXml/itemProps2.xml><?xml version="1.0" encoding="utf-8"?>
<ds:datastoreItem xmlns:ds="http://schemas.openxmlformats.org/officeDocument/2006/customXml" ds:itemID="{F55BB6F7-6E9F-49D3-B24D-5AF00EFEE7AE}"/>
</file>

<file path=customXml/itemProps3.xml><?xml version="1.0" encoding="utf-8"?>
<ds:datastoreItem xmlns:ds="http://schemas.openxmlformats.org/officeDocument/2006/customXml" ds:itemID="{2E61D42F-9742-47C2-B2D2-0A0714310906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17</cp:revision>
  <dcterms:created xsi:type="dcterms:W3CDTF">2024-05-01T14:39:59Z</dcterms:created>
  <dcterms:modified xsi:type="dcterms:W3CDTF">2024-05-01T14:51:59Z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