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4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C1455-D5A4-4400-85E8-D9B3EF9437D8}" v="1" dt="2024-07-15T20:07:00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8FC1455-D5A4-4400-85E8-D9B3EF9437D8}"/>
    <pc:docChg chg="addSld modSld">
      <pc:chgData name="Dylan Breger" userId="9b3da09f-10fe-42ec-9aa5-9fa2a3e9cc20" providerId="ADAL" clId="{98FC1455-D5A4-4400-85E8-D9B3EF9437D8}" dt="2024-07-15T20:07:00.441" v="0"/>
      <pc:docMkLst>
        <pc:docMk/>
      </pc:docMkLst>
      <pc:sldChg chg="add">
        <pc:chgData name="Dylan Breger" userId="9b3da09f-10fe-42ec-9aa5-9fa2a3e9cc20" providerId="ADAL" clId="{98FC1455-D5A4-4400-85E8-D9B3EF9437D8}" dt="2024-07-15T20:07:00.441" v="0"/>
        <pc:sldMkLst>
          <pc:docMk/>
          <pc:sldMk cId="1564975301" sldId="214684643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56945380633393"/>
          <c:y val="0"/>
          <c:w val="0.6954115651355410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ED3C8D"/>
            </a:solidFill>
          </c:spPr>
          <c:dPt>
            <c:idx val="0"/>
            <c:bubble3D val="0"/>
            <c:spPr>
              <a:solidFill>
                <a:srgbClr val="1B146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B6-4E1F-9C7E-A223A1A64382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B6-4E1F-9C7E-A223A1A64382}"/>
              </c:ext>
            </c:extLst>
          </c:dPt>
          <c:dLbls>
            <c:dLbl>
              <c:idx val="0"/>
              <c:layout>
                <c:manualLayout>
                  <c:x val="-0.16424587393534676"/>
                  <c:y val="8.94935154537805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7F82E874-1D84-4C90-9677-54FA9A50627A}" type="CATEGORYNAME">
                      <a:rPr lang="en-US" sz="2000" u="sng"/>
                      <a:pPr>
                        <a:defRPr sz="20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endParaRPr lang="en-US" sz="2000" u="sng" baseline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defRPr>
                    </a:pPr>
                    <a:fld id="{F5318B5E-2777-4E46-B469-B7A60626407C}" type="VALUE">
                      <a:rPr lang="en-US" sz="2400"/>
                      <a:pPr>
                        <a:defRPr sz="20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740557211198223"/>
                      <c:h val="0.23284188487885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3B6-4E1F-9C7E-A223A1A64382}"/>
                </c:ext>
              </c:extLst>
            </c:dLbl>
            <c:dLbl>
              <c:idx val="1"/>
              <c:layout>
                <c:manualLayout>
                  <c:x val="0.17909801901869479"/>
                  <c:y val="-0.1128272123784859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DBB77979-7532-427C-A5AA-EBC0D70AB62D}" type="CATEGORYNAME">
                      <a:rPr lang="en-US" u="sng"/>
                      <a:pPr>
                        <a:defRPr sz="20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endParaRPr lang="en-US" u="sng" baseline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defRPr>
                    </a:pPr>
                    <a:fld id="{0B9DC40C-BA7B-4B51-967A-506F1CB41938}" type="VALUE">
                      <a:rPr lang="en-US" sz="2000"/>
                      <a:pPr>
                        <a:defRPr sz="20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246161407841553"/>
                      <c:h val="0.249485456433369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3B6-4E1F-9C7E-A223A1A64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B6-4E1F-9C7E-A223A1A643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CD86E-7040-4FAA-B456-06C6F664AE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2C02A-7134-4780-980C-09D983BDF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5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090BF-C98E-9BA6-1600-9D886DB33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2D2782-493F-E64D-AEC1-B7303B9EE5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B7F604-C9BC-F12C-7DE8-3E2E8CD885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41F92-BC1D-97F9-3222-6A9D839E0E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28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6788E-28B3-807F-C2DA-4792B914A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01E05-B172-0160-7F0A-08F52B632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C6D8D-7D42-CEB2-3433-650FBF01D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DED4-7683-7FDE-0123-441B4A32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8118B-B2CB-257D-D0DC-6AF947A6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1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F5C42-61E9-ADB1-9C06-5DC890C4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C9A10-7CDD-21AC-68DC-AD57042C8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0DBAD-D4C4-4393-23C6-DDFA1155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84673-B06D-BEC8-6A32-064C0856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4024E-0ADE-0827-C077-F51E7B7C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8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472C35-BEA3-0F8B-FAD0-BB8B8DA1F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221CBF-09A2-A206-6B31-003C85CF1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88A41-AED0-E89A-35BA-0D1B116E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5E8B0-D0F3-4ADA-F64F-2512C115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7A558-42FF-971F-EFC3-5F50C310C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1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BB58-EFBB-FA58-FBF5-BC6DD8E83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9DFC7-5BED-EC7C-EBDD-C5A2D7D25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4BE0D-D65D-2D91-2C95-3DACB5ED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703F9-73D0-B9D4-DDBC-B01436D5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F3D5D-942B-DD4D-E7D0-5B54727B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1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A7BFF-5593-FFE9-7666-744398F32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D2C5A-B147-EB36-C9FF-7DA6D7CD4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92202-4460-BC9C-C032-CD15711F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F438F-1B69-643B-A943-D9280348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A23AD-58AA-9630-728F-96A72589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CF6AE-EAC2-4DEA-7C6F-1FABFC52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7F3ED-3E5C-EDF8-8D37-749AB8D5D3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791FF-8C74-91AE-4B4F-E77171E1F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64739-5CAF-D125-4771-A5505858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6AEE4-D37A-D93E-D29B-59DD2692B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B5E39-6B49-C75B-9C5B-66547B53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1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5B544-127B-CF87-1A41-18FFF1DBD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870BD-60E7-3F4B-719B-516C7D55D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3FEE5-FBE2-493A-8525-BAE8915AD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06178C-7B8F-DF25-B787-A3BAC2835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DC13F-8F59-5CE5-19BA-D623466C5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4E002-5ADE-18D6-0734-2F8D6D29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876E7A-01A6-FC8B-807D-4599EB1F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1FE8B-0F45-43EF-F612-F5D14DD4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7B23-A58C-00B4-352A-F515A334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5F1105-A8E1-B69C-4F90-40B4EA54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AEDCD-578C-D139-A1EE-ABABFC45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04F4B-B7E2-555B-AAFB-39B844AE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6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906AE9-6256-21BC-EF2D-369C0F55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B6523-F85C-E4D1-817D-5B37BC6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CD590-D718-95D7-6546-640BFE722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38E0-8F49-D7CC-6DE7-92EF164DB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FE643-4EDD-4157-D062-A34FC3A52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59A4E-5B13-E4DB-CB68-71A60DBF9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133A8-7C29-3757-C189-A726A536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97D40-9434-BC21-2CB6-8EC4B1FD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7C66F-3405-FF2F-ABE1-585D5C4FC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7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07580-FE31-5B2B-D699-AFB6DAF19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3475C-670D-296E-4F77-93FF964728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2B691-F642-4031-C18B-F0BA1AF35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9C4FC-390A-212D-070B-CD826E34F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276A74-F998-DDED-80D2-8FA87134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9D460-6682-A2B5-0B71-83B26F98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1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66945E-C7E3-A115-0445-B00B45CAC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0FA9D-0D88-B4E5-E354-304C435C8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54FCA-1FB1-FEED-693A-C846490F5E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414CEB-EA84-42AF-A76F-E2F08B6C4FCB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B0601-C21E-6A12-9A90-1A9D48D96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F04EB-81CB-2EBE-2E6A-B36AA576D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FE24E8-3AF7-4FB3-8936-592C760FC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2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/6-key-ingredients-to-success-in-stream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FEB7E-35F0-8243-6B27-D8D2F10F33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711C8C1-8F5D-5066-A55B-D58B77E9F161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990A3F-D0DD-E36B-193B-2F69B47ADB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E9B2BC6-D8B7-BC6D-D5B8-E8E9650B929B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04E797-A6F4-1A57-6B2C-E6335A8C150D}"/>
              </a:ext>
            </a:extLst>
          </p:cNvPr>
          <p:cNvSpPr/>
          <p:nvPr/>
        </p:nvSpPr>
        <p:spPr>
          <a:xfrm>
            <a:off x="175414" y="483220"/>
            <a:ext cx="998133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More than half of all viewers have streamed live sports as access and events available grows across services proliferate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49DA1B2-D28C-6C34-BF90-31EF738DB3A6}"/>
              </a:ext>
            </a:extLst>
          </p:cNvPr>
          <p:cNvGraphicFramePr/>
          <p:nvPr/>
        </p:nvGraphicFramePr>
        <p:xfrm>
          <a:off x="125612" y="2148843"/>
          <a:ext cx="4976259" cy="356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10936AA-FAAB-B2D0-5FC9-FA948004A252}"/>
              </a:ext>
            </a:extLst>
          </p:cNvPr>
          <p:cNvSpPr txBox="1"/>
          <p:nvPr/>
        </p:nvSpPr>
        <p:spPr>
          <a:xfrm>
            <a:off x="21521" y="1729125"/>
            <a:ext cx="5269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Have you streamed sports in the last 12 months?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81780-FFE2-4877-F70E-E953015E8F9B}"/>
              </a:ext>
            </a:extLst>
          </p:cNvPr>
          <p:cNvSpPr/>
          <p:nvPr/>
        </p:nvSpPr>
        <p:spPr>
          <a:xfrm>
            <a:off x="5292530" y="1685013"/>
            <a:ext cx="6900573" cy="484259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8F1201-1EB4-0D79-D4DE-47ECFA75834A}"/>
              </a:ext>
            </a:extLst>
          </p:cNvPr>
          <p:cNvSpPr txBox="1"/>
          <p:nvPr/>
        </p:nvSpPr>
        <p:spPr>
          <a:xfrm>
            <a:off x="5665248" y="1735240"/>
            <a:ext cx="6505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of demos that have streamed sports in the last 12 months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C5E4A54-5B9A-E473-89EA-2A67EADFE85A}"/>
              </a:ext>
            </a:extLst>
          </p:cNvPr>
          <p:cNvSpPr/>
          <p:nvPr/>
        </p:nvSpPr>
        <p:spPr>
          <a:xfrm>
            <a:off x="6038760" y="2152534"/>
            <a:ext cx="2704430" cy="117541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3095E0-0914-9EE0-76AB-7D40F5DF1D59}"/>
              </a:ext>
            </a:extLst>
          </p:cNvPr>
          <p:cNvSpPr txBox="1"/>
          <p:nvPr/>
        </p:nvSpPr>
        <p:spPr>
          <a:xfrm>
            <a:off x="6038760" y="2127534"/>
            <a:ext cx="2704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P16-24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1D5D05-C3CF-A954-4D7F-5A4605DF2390}"/>
              </a:ext>
            </a:extLst>
          </p:cNvPr>
          <p:cNvSpPr txBox="1"/>
          <p:nvPr/>
        </p:nvSpPr>
        <p:spPr>
          <a:xfrm>
            <a:off x="6023497" y="2615540"/>
            <a:ext cx="2683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65%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B9BB21-7B22-B6F0-B17B-2DF200082307}"/>
              </a:ext>
            </a:extLst>
          </p:cNvPr>
          <p:cNvCxnSpPr>
            <a:cxnSpLocks/>
          </p:cNvCxnSpPr>
          <p:nvPr/>
        </p:nvCxnSpPr>
        <p:spPr>
          <a:xfrm>
            <a:off x="6206204" y="2591119"/>
            <a:ext cx="2169663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6727073-58DD-C4A3-9F13-0AEC430F3C59}"/>
              </a:ext>
            </a:extLst>
          </p:cNvPr>
          <p:cNvSpPr/>
          <p:nvPr/>
        </p:nvSpPr>
        <p:spPr>
          <a:xfrm>
            <a:off x="9097517" y="2152534"/>
            <a:ext cx="2704430" cy="117541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4EBE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78EB52-DCAA-7A16-9D03-51256F8228F2}"/>
              </a:ext>
            </a:extLst>
          </p:cNvPr>
          <p:cNvSpPr txBox="1"/>
          <p:nvPr/>
        </p:nvSpPr>
        <p:spPr>
          <a:xfrm>
            <a:off x="9067037" y="2127534"/>
            <a:ext cx="2704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P25-34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30CA31-56EE-FF3E-1DAD-CBE7C5F8C134}"/>
              </a:ext>
            </a:extLst>
          </p:cNvPr>
          <p:cNvSpPr txBox="1"/>
          <p:nvPr/>
        </p:nvSpPr>
        <p:spPr>
          <a:xfrm>
            <a:off x="9095806" y="2615540"/>
            <a:ext cx="2675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65%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7CC5FEC-F8CE-4051-90A9-52AA0AA59AED}"/>
              </a:ext>
            </a:extLst>
          </p:cNvPr>
          <p:cNvCxnSpPr>
            <a:cxnSpLocks/>
          </p:cNvCxnSpPr>
          <p:nvPr/>
        </p:nvCxnSpPr>
        <p:spPr>
          <a:xfrm>
            <a:off x="9320377" y="2591119"/>
            <a:ext cx="2169646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3E4A7B2-6778-7D86-3452-FEB020C5C571}"/>
              </a:ext>
            </a:extLst>
          </p:cNvPr>
          <p:cNvSpPr/>
          <p:nvPr/>
        </p:nvSpPr>
        <p:spPr>
          <a:xfrm>
            <a:off x="6038760" y="3485562"/>
            <a:ext cx="2704430" cy="117541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4DF1013-0742-4B5A-D208-805279B32131}"/>
              </a:ext>
            </a:extLst>
          </p:cNvPr>
          <p:cNvSpPr txBox="1"/>
          <p:nvPr/>
        </p:nvSpPr>
        <p:spPr>
          <a:xfrm>
            <a:off x="6023497" y="3486102"/>
            <a:ext cx="2704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Black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295294-6303-1796-0046-8C0268752962}"/>
              </a:ext>
            </a:extLst>
          </p:cNvPr>
          <p:cNvSpPr txBox="1"/>
          <p:nvPr/>
        </p:nvSpPr>
        <p:spPr>
          <a:xfrm>
            <a:off x="6023498" y="3976508"/>
            <a:ext cx="2719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52%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CF4C39-E6C3-A42A-AA78-DDFF9F1A2576}"/>
              </a:ext>
            </a:extLst>
          </p:cNvPr>
          <p:cNvCxnSpPr>
            <a:cxnSpLocks/>
          </p:cNvCxnSpPr>
          <p:nvPr/>
        </p:nvCxnSpPr>
        <p:spPr>
          <a:xfrm>
            <a:off x="6111155" y="3962247"/>
            <a:ext cx="2515971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AC867BF-D158-3804-B0C7-104B9589C82B}"/>
              </a:ext>
            </a:extLst>
          </p:cNvPr>
          <p:cNvSpPr/>
          <p:nvPr/>
        </p:nvSpPr>
        <p:spPr>
          <a:xfrm>
            <a:off x="9097517" y="3485562"/>
            <a:ext cx="2704430" cy="117541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E6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C9D806-F7B0-41C8-599A-9813120D2D6C}"/>
              </a:ext>
            </a:extLst>
          </p:cNvPr>
          <p:cNvSpPr txBox="1"/>
          <p:nvPr/>
        </p:nvSpPr>
        <p:spPr>
          <a:xfrm>
            <a:off x="9095806" y="3486102"/>
            <a:ext cx="270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1BCDD0-0816-9EDF-31A1-8093C444ED38}"/>
              </a:ext>
            </a:extLst>
          </p:cNvPr>
          <p:cNvSpPr txBox="1"/>
          <p:nvPr/>
        </p:nvSpPr>
        <p:spPr>
          <a:xfrm>
            <a:off x="9095807" y="3976508"/>
            <a:ext cx="2675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FFE600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63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654A097-860D-6A1E-1359-42508774AE46}"/>
              </a:ext>
            </a:extLst>
          </p:cNvPr>
          <p:cNvCxnSpPr>
            <a:cxnSpLocks/>
          </p:cNvCxnSpPr>
          <p:nvPr/>
        </p:nvCxnSpPr>
        <p:spPr>
          <a:xfrm>
            <a:off x="9148317" y="3962247"/>
            <a:ext cx="25133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4">
            <a:extLst>
              <a:ext uri="{FF2B5EF4-FFF2-40B4-BE49-F238E27FC236}">
                <a16:creationId xmlns:a16="http://schemas.microsoft.com/office/drawing/2014/main" id="{37CA6070-E6F9-0763-B5FB-1FE1F6A5DFBC}"/>
              </a:ext>
            </a:extLst>
          </p:cNvPr>
          <p:cNvSpPr txBox="1">
            <a:spLocks/>
          </p:cNvSpPr>
          <p:nvPr/>
        </p:nvSpPr>
        <p:spPr>
          <a:xfrm>
            <a:off x="157540" y="5755501"/>
            <a:ext cx="5134990" cy="369223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2023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Decoding the Default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report. Data sourced from Hub’s survey of 1,601 TV consumers, ages 16-74, Non-Hispanic Black, Black and HHI $100k+ who meet the following criteria: watch at least one hour of TV / week, have broadband access. U.S. census balanced. Data collected August 2023. Q: Have you streamed a live sporting event using any of the following methods in the last 12 months?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7A8E7C5-A591-A988-6091-B8D32481B227}"/>
              </a:ext>
            </a:extLst>
          </p:cNvPr>
          <p:cNvSpPr/>
          <p:nvPr/>
        </p:nvSpPr>
        <p:spPr>
          <a:xfrm>
            <a:off x="7592567" y="4843441"/>
            <a:ext cx="2704430" cy="117541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343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2CB14D-DCE2-A402-0CB5-00DE3F16E226}"/>
              </a:ext>
            </a:extLst>
          </p:cNvPr>
          <p:cNvSpPr txBox="1"/>
          <p:nvPr/>
        </p:nvSpPr>
        <p:spPr>
          <a:xfrm>
            <a:off x="7590856" y="4843981"/>
            <a:ext cx="270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HHI $100k+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D795F9-DCF9-71C4-EF1D-0DFE20B16BB6}"/>
              </a:ext>
            </a:extLst>
          </p:cNvPr>
          <p:cNvSpPr txBox="1"/>
          <p:nvPr/>
        </p:nvSpPr>
        <p:spPr>
          <a:xfrm>
            <a:off x="7590857" y="5334387"/>
            <a:ext cx="2675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ln w="13462">
                  <a:solidFill>
                    <a:prstClr val="black"/>
                  </a:solidFill>
                  <a:prstDash val="solid"/>
                </a:ln>
                <a:solidFill>
                  <a:srgbClr val="A343FF"/>
                </a:solidFill>
                <a:latin typeface="Helvetica" panose="020B0604020202020204" pitchFamily="34" charset="0"/>
                <a:ea typeface="Open Sans" panose="020B0606030504020204" pitchFamily="34" charset="0"/>
              </a:rPr>
              <a:t>65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A343FF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%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43AA47-25A2-C785-E58C-8855B154F142}"/>
              </a:ext>
            </a:extLst>
          </p:cNvPr>
          <p:cNvCxnSpPr>
            <a:cxnSpLocks/>
          </p:cNvCxnSpPr>
          <p:nvPr/>
        </p:nvCxnSpPr>
        <p:spPr>
          <a:xfrm>
            <a:off x="7643367" y="5320126"/>
            <a:ext cx="25133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9E86CD5A-B69B-7652-2141-9620219F1ABD}"/>
              </a:ext>
            </a:extLst>
          </p:cNvPr>
          <p:cNvSpPr/>
          <p:nvPr/>
        </p:nvSpPr>
        <p:spPr>
          <a:xfrm>
            <a:off x="0" y="0"/>
            <a:ext cx="3299791" cy="31868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Live Sports Streaming by Key Demographics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5C86E1-F206-DDBA-4808-0B193912DC0E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sports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insights</a:t>
            </a:r>
          </a:p>
        </p:txBody>
      </p:sp>
      <p:pic>
        <p:nvPicPr>
          <p:cNvPr id="35" name="Picture 2">
            <a:hlinkClick r:id="rId5"/>
            <a:extLst>
              <a:ext uri="{FF2B5EF4-FFF2-40B4-BE49-F238E27FC236}">
                <a16:creationId xmlns:a16="http://schemas.microsoft.com/office/drawing/2014/main" id="{2BBF8CD9-634E-D0FE-55F2-29F0292E52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3E3455E4-1580-200F-A91A-60045F6E0CF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9" name="TextBox 38">
            <a:hlinkClick r:id="rId7"/>
            <a:extLst>
              <a:ext uri="{FF2B5EF4-FFF2-40B4-BE49-F238E27FC236}">
                <a16:creationId xmlns:a16="http://schemas.microsoft.com/office/drawing/2014/main" id="{93631CAE-7433-40B1-C01E-994042DECD19}"/>
              </a:ext>
            </a:extLst>
          </p:cNvPr>
          <p:cNvSpPr txBox="1">
            <a:spLocks/>
          </p:cNvSpPr>
          <p:nvPr/>
        </p:nvSpPr>
        <p:spPr>
          <a:xfrm>
            <a:off x="-3" y="6262315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Recipe for Success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156497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2024-07-15T20:06:59Z</dcterms:created>
  <dcterms:modified xsi:type="dcterms:W3CDTF">2024-07-15T20:07:08Z</dcterms:modified>
</cp:coreProperties>
</file>