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83096"/>
            <a:ext cx="12191365" cy="375285"/>
          </a:xfrm>
          <a:custGeom>
            <a:avLst/>
            <a:gdLst/>
            <a:ahLst/>
            <a:cxnLst/>
            <a:rect l="l" t="t" r="r" b="b"/>
            <a:pathLst>
              <a:path w="12191365" h="375284">
                <a:moveTo>
                  <a:pt x="0" y="374903"/>
                </a:moveTo>
                <a:lnTo>
                  <a:pt x="12191238" y="374903"/>
                </a:lnTo>
                <a:lnTo>
                  <a:pt x="12191238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519930"/>
          </a:xfrm>
          <a:custGeom>
            <a:avLst/>
            <a:gdLst/>
            <a:ahLst/>
            <a:cxnLst/>
            <a:rect l="l" t="t" r="r" b="b"/>
            <a:pathLst>
              <a:path w="12191365" h="4519930">
                <a:moveTo>
                  <a:pt x="0" y="4519422"/>
                </a:moveTo>
                <a:lnTo>
                  <a:pt x="12191238" y="4519422"/>
                </a:lnTo>
                <a:lnTo>
                  <a:pt x="12191238" y="0"/>
                </a:lnTo>
                <a:lnTo>
                  <a:pt x="0" y="0"/>
                </a:lnTo>
                <a:lnTo>
                  <a:pt x="0" y="451942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8"/>
                </a:moveTo>
                <a:lnTo>
                  <a:pt x="0" y="277368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insight/advertising-accelerated?utm_source=website&amp;utm_medium=resource-center&amp;utm_campaign=grab-n-gos" TargetMode="External"/><Relationship Id="rId3" Type="http://schemas.openxmlformats.org/officeDocument/2006/relationships/hyperlink" Target="https://thevab.com/signin?utm_source=website&amp;utm_medium=resource-center&amp;utm_campaign=grab-n-gos" TargetMode="External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9942" y="5563076"/>
            <a:ext cx="11471275" cy="558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MRI-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Simmons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Cord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Evolution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Study,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A18+. Base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‘streamed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past 12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months’.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’22: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streamers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have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used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any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following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streaming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past 12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months: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Crackle,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Crunchyroll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Discovery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+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Hulu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PARAMOUNT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+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Peacock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IMDb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Now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7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PARAMOUNT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+</a:t>
            </a:r>
            <a:r>
              <a:rPr dirty="0" sz="7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Peacock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(limited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commercial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subscription),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Pluto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redbox,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Roku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Samsung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Plus,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Tubi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Vudu,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Xumo.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 March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’24: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streamers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have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used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any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following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streaming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past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12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months: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Crackle,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Crunchyroll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(free),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Tubi,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Discovery+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(with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ads/commercials),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Disney+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(with ads/commercials),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Freevee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(formerly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IMDb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TV),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Max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(with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ads/commercials),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Hulu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(with ads/commercials)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NET,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LG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Channels,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Now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App,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Paramount+</a:t>
            </a:r>
            <a:r>
              <a:rPr dirty="0" sz="700" spc="1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(with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ads/commercials),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Peacock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(with ads/commercials),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Pluto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redbox,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Roku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Channel,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Samsung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Plus,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Vudu)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261064" y="6234521"/>
            <a:ext cx="5677535" cy="558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 download</a:t>
            </a:r>
            <a:r>
              <a:rPr dirty="0" u="sng" sz="1200" spc="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the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full</a:t>
            </a:r>
            <a:r>
              <a:rPr dirty="0" u="sng" sz="1200" spc="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report,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‘Advertising,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Accelerated’</a:t>
            </a:r>
            <a:r>
              <a:rPr dirty="0" u="none" sz="1200" spc="-75" b="1" i="1">
                <a:solidFill>
                  <a:srgbClr val="FFE600"/>
                </a:solid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 learn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200">
              <a:latin typeface="Arial"/>
              <a:cs typeface="Arial"/>
            </a:endParaRPr>
          </a:p>
          <a:p>
            <a:pPr marL="75819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61" y="774"/>
            <a:ext cx="3065145" cy="304800"/>
          </a:xfrm>
          <a:custGeom>
            <a:avLst/>
            <a:gdLst/>
            <a:ahLst/>
            <a:cxnLst/>
            <a:rect l="l" t="t" r="r" b="b"/>
            <a:pathLst>
              <a:path w="3065145" h="304800">
                <a:moveTo>
                  <a:pt x="3064764" y="0"/>
                </a:moveTo>
                <a:lnTo>
                  <a:pt x="0" y="0"/>
                </a:lnTo>
                <a:lnTo>
                  <a:pt x="0" y="304787"/>
                </a:lnTo>
                <a:lnTo>
                  <a:pt x="3064764" y="304787"/>
                </a:lnTo>
                <a:lnTo>
                  <a:pt x="306476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61" y="761"/>
            <a:ext cx="3065145" cy="30480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Ad-Supported</a:t>
            </a:r>
            <a:r>
              <a:rPr dirty="0" sz="1200" spc="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Streaming</a:t>
            </a:r>
            <a:r>
              <a:rPr dirty="0" sz="1200" spc="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Reach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Demo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213359" y="2602992"/>
            <a:ext cx="11711940" cy="2230120"/>
            <a:chOff x="213359" y="2602992"/>
            <a:chExt cx="11711940" cy="2230120"/>
          </a:xfrm>
        </p:grpSpPr>
        <p:sp>
          <p:nvSpPr>
            <p:cNvPr id="7" name="object 7" descr=""/>
            <p:cNvSpPr/>
            <p:nvPr/>
          </p:nvSpPr>
          <p:spPr>
            <a:xfrm>
              <a:off x="932687" y="3105912"/>
              <a:ext cx="655320" cy="1722120"/>
            </a:xfrm>
            <a:custGeom>
              <a:avLst/>
              <a:gdLst/>
              <a:ahLst/>
              <a:cxnLst/>
              <a:rect l="l" t="t" r="r" b="b"/>
              <a:pathLst>
                <a:path w="655319" h="1722120">
                  <a:moveTo>
                    <a:pt x="655319" y="0"/>
                  </a:moveTo>
                  <a:lnTo>
                    <a:pt x="0" y="0"/>
                  </a:lnTo>
                  <a:lnTo>
                    <a:pt x="0" y="1722120"/>
                  </a:lnTo>
                  <a:lnTo>
                    <a:pt x="655319" y="1722120"/>
                  </a:lnTo>
                  <a:lnTo>
                    <a:pt x="655319" y="0"/>
                  </a:lnTo>
                  <a:close/>
                </a:path>
              </a:pathLst>
            </a:custGeom>
            <a:solidFill>
              <a:srgbClr val="7A6F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860292" y="3105912"/>
              <a:ext cx="657225" cy="1722120"/>
            </a:xfrm>
            <a:custGeom>
              <a:avLst/>
              <a:gdLst/>
              <a:ahLst/>
              <a:cxnLst/>
              <a:rect l="l" t="t" r="r" b="b"/>
              <a:pathLst>
                <a:path w="657225" h="1722120">
                  <a:moveTo>
                    <a:pt x="656843" y="0"/>
                  </a:moveTo>
                  <a:lnTo>
                    <a:pt x="0" y="0"/>
                  </a:lnTo>
                  <a:lnTo>
                    <a:pt x="0" y="1722120"/>
                  </a:lnTo>
                  <a:lnTo>
                    <a:pt x="656843" y="1722120"/>
                  </a:lnTo>
                  <a:lnTo>
                    <a:pt x="656843" y="0"/>
                  </a:lnTo>
                  <a:close/>
                </a:path>
              </a:pathLst>
            </a:custGeom>
            <a:solidFill>
              <a:srgbClr val="9B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787895" y="3080004"/>
              <a:ext cx="657225" cy="1748155"/>
            </a:xfrm>
            <a:custGeom>
              <a:avLst/>
              <a:gdLst/>
              <a:ahLst/>
              <a:cxnLst/>
              <a:rect l="l" t="t" r="r" b="b"/>
              <a:pathLst>
                <a:path w="657225" h="1748154">
                  <a:moveTo>
                    <a:pt x="656831" y="0"/>
                  </a:moveTo>
                  <a:lnTo>
                    <a:pt x="0" y="0"/>
                  </a:lnTo>
                  <a:lnTo>
                    <a:pt x="0" y="1748028"/>
                  </a:lnTo>
                  <a:lnTo>
                    <a:pt x="656831" y="1748028"/>
                  </a:lnTo>
                  <a:lnTo>
                    <a:pt x="656831" y="0"/>
                  </a:lnTo>
                  <a:close/>
                </a:path>
              </a:pathLst>
            </a:custGeom>
            <a:solidFill>
              <a:srgbClr val="F7A7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715500" y="3159252"/>
              <a:ext cx="657225" cy="1668780"/>
            </a:xfrm>
            <a:custGeom>
              <a:avLst/>
              <a:gdLst/>
              <a:ahLst/>
              <a:cxnLst/>
              <a:rect l="l" t="t" r="r" b="b"/>
              <a:pathLst>
                <a:path w="657225" h="1668779">
                  <a:moveTo>
                    <a:pt x="656844" y="0"/>
                  </a:moveTo>
                  <a:lnTo>
                    <a:pt x="0" y="0"/>
                  </a:lnTo>
                  <a:lnTo>
                    <a:pt x="0" y="1668780"/>
                  </a:lnTo>
                  <a:lnTo>
                    <a:pt x="656844" y="1668780"/>
                  </a:lnTo>
                  <a:lnTo>
                    <a:pt x="656844" y="0"/>
                  </a:lnTo>
                  <a:close/>
                </a:path>
              </a:pathLst>
            </a:custGeom>
            <a:solidFill>
              <a:srgbClr val="B3E2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766315" y="2708148"/>
              <a:ext cx="655955" cy="2120265"/>
            </a:xfrm>
            <a:custGeom>
              <a:avLst/>
              <a:gdLst/>
              <a:ahLst/>
              <a:cxnLst/>
              <a:rect l="l" t="t" r="r" b="b"/>
              <a:pathLst>
                <a:path w="655955" h="2120265">
                  <a:moveTo>
                    <a:pt x="655332" y="0"/>
                  </a:moveTo>
                  <a:lnTo>
                    <a:pt x="0" y="0"/>
                  </a:lnTo>
                  <a:lnTo>
                    <a:pt x="0" y="2119884"/>
                  </a:lnTo>
                  <a:lnTo>
                    <a:pt x="655332" y="2119884"/>
                  </a:lnTo>
                  <a:lnTo>
                    <a:pt x="655332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693919" y="2654808"/>
              <a:ext cx="657225" cy="2173605"/>
            </a:xfrm>
            <a:custGeom>
              <a:avLst/>
              <a:gdLst/>
              <a:ahLst/>
              <a:cxnLst/>
              <a:rect l="l" t="t" r="r" b="b"/>
              <a:pathLst>
                <a:path w="657225" h="2173604">
                  <a:moveTo>
                    <a:pt x="656831" y="0"/>
                  </a:moveTo>
                  <a:lnTo>
                    <a:pt x="0" y="0"/>
                  </a:lnTo>
                  <a:lnTo>
                    <a:pt x="0" y="2173224"/>
                  </a:lnTo>
                  <a:lnTo>
                    <a:pt x="656831" y="2173224"/>
                  </a:lnTo>
                  <a:lnTo>
                    <a:pt x="656831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621524" y="2602992"/>
              <a:ext cx="657225" cy="2225040"/>
            </a:xfrm>
            <a:custGeom>
              <a:avLst/>
              <a:gdLst/>
              <a:ahLst/>
              <a:cxnLst/>
              <a:rect l="l" t="t" r="r" b="b"/>
              <a:pathLst>
                <a:path w="657225" h="2225040">
                  <a:moveTo>
                    <a:pt x="656844" y="0"/>
                  </a:moveTo>
                  <a:lnTo>
                    <a:pt x="0" y="0"/>
                  </a:lnTo>
                  <a:lnTo>
                    <a:pt x="0" y="2225039"/>
                  </a:lnTo>
                  <a:lnTo>
                    <a:pt x="656844" y="2225039"/>
                  </a:lnTo>
                  <a:lnTo>
                    <a:pt x="656844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549128" y="2814828"/>
              <a:ext cx="657225" cy="2013585"/>
            </a:xfrm>
            <a:custGeom>
              <a:avLst/>
              <a:gdLst/>
              <a:ahLst/>
              <a:cxnLst/>
              <a:rect l="l" t="t" r="r" b="b"/>
              <a:pathLst>
                <a:path w="657225" h="2013585">
                  <a:moveTo>
                    <a:pt x="656844" y="0"/>
                  </a:moveTo>
                  <a:lnTo>
                    <a:pt x="0" y="0"/>
                  </a:lnTo>
                  <a:lnTo>
                    <a:pt x="0" y="2013204"/>
                  </a:lnTo>
                  <a:lnTo>
                    <a:pt x="656844" y="2013204"/>
                  </a:lnTo>
                  <a:lnTo>
                    <a:pt x="656844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13359" y="4828032"/>
              <a:ext cx="11711940" cy="0"/>
            </a:xfrm>
            <a:custGeom>
              <a:avLst/>
              <a:gdLst/>
              <a:ahLst/>
              <a:cxnLst/>
              <a:rect l="l" t="t" r="r" b="b"/>
              <a:pathLst>
                <a:path w="11711940" h="0">
                  <a:moveTo>
                    <a:pt x="0" y="0"/>
                  </a:moveTo>
                  <a:lnTo>
                    <a:pt x="1171194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95076" y="2727125"/>
            <a:ext cx="5359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65%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22936" y="2727125"/>
            <a:ext cx="5359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65%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850796" y="2700657"/>
            <a:ext cx="5359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66%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778656" y="2780063"/>
            <a:ext cx="5359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63%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751076" y="2281427"/>
            <a:ext cx="685800" cy="38862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5"/>
              </a:spcBef>
            </a:pPr>
            <a:r>
              <a:rPr dirty="0" sz="2400" spc="-25" b="1">
                <a:solidFill>
                  <a:srgbClr val="1B1363"/>
                </a:solidFill>
                <a:latin typeface="Arial"/>
                <a:cs typeface="Arial"/>
              </a:rPr>
              <a:t>80%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678679" y="2228088"/>
            <a:ext cx="685800" cy="38862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10"/>
              </a:spcBef>
            </a:pPr>
            <a:r>
              <a:rPr dirty="0" sz="2400" spc="-25" b="1">
                <a:solidFill>
                  <a:srgbClr val="1B1363"/>
                </a:solidFill>
                <a:latin typeface="Arial"/>
                <a:cs typeface="Arial"/>
              </a:rPr>
              <a:t>82%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606283" y="2176272"/>
            <a:ext cx="687705" cy="38862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sz="2400" spc="-25" b="1">
                <a:solidFill>
                  <a:srgbClr val="1B1363"/>
                </a:solidFill>
                <a:latin typeface="Arial"/>
                <a:cs typeface="Arial"/>
              </a:rPr>
              <a:t>84%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535411" y="2388107"/>
            <a:ext cx="685800" cy="38862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9370">
              <a:lnSpc>
                <a:spcPct val="100000"/>
              </a:lnSpc>
            </a:pPr>
            <a:r>
              <a:rPr dirty="0" sz="2400" spc="-25" b="1">
                <a:solidFill>
                  <a:srgbClr val="1B1363"/>
                </a:solidFill>
                <a:latin typeface="Arial"/>
                <a:cs typeface="Arial"/>
              </a:rPr>
              <a:t>76%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416588" y="4945241"/>
            <a:ext cx="50545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A18+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4648200" y="5314188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112775" y="0"/>
                </a:moveTo>
                <a:lnTo>
                  <a:pt x="0" y="0"/>
                </a:lnTo>
                <a:lnTo>
                  <a:pt x="0" y="111252"/>
                </a:lnTo>
                <a:lnTo>
                  <a:pt x="112775" y="111252"/>
                </a:lnTo>
                <a:lnTo>
                  <a:pt x="112775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4264816" y="4916037"/>
            <a:ext cx="1835785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A18-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  <a:p>
            <a:pPr marL="547370">
              <a:lnSpc>
                <a:spcPct val="100000"/>
              </a:lnSpc>
              <a:spcBef>
                <a:spcPts val="225"/>
              </a:spcBef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16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'22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6505956" y="5314188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112775" y="0"/>
                </a:moveTo>
                <a:lnTo>
                  <a:pt x="0" y="0"/>
                </a:lnTo>
                <a:lnTo>
                  <a:pt x="0" y="111252"/>
                </a:lnTo>
                <a:lnTo>
                  <a:pt x="112775" y="111252"/>
                </a:lnTo>
                <a:lnTo>
                  <a:pt x="112775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6657009" y="4916037"/>
            <a:ext cx="404876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548005">
              <a:lnSpc>
                <a:spcPct val="100000"/>
              </a:lnSpc>
              <a:spcBef>
                <a:spcPts val="325"/>
              </a:spcBef>
              <a:tabLst>
                <a:tab pos="3556000" algn="l"/>
              </a:tabLst>
            </a:pP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A35-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49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A50+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16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'24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767755" y="1755493"/>
            <a:ext cx="66655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streamers</a:t>
            </a:r>
            <a:r>
              <a:rPr dirty="0" sz="1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1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use</a:t>
            </a:r>
            <a:r>
              <a:rPr dirty="0" sz="1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at</a:t>
            </a:r>
            <a:r>
              <a:rPr dirty="0" sz="1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least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one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ad-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supported</a:t>
            </a:r>
            <a:r>
              <a:rPr dirty="0" u="sng" sz="1600" spc="-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streaming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service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406811" y="54504"/>
            <a:ext cx="1647825" cy="36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2545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1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streaming</a:t>
            </a:r>
            <a:r>
              <a:rPr dirty="0" sz="11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32" name="object 32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188733" y="520817"/>
            <a:ext cx="976693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Through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organic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growth</a:t>
            </a:r>
            <a:r>
              <a:rPr dirty="0" sz="2600" spc="-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26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the</a:t>
            </a:r>
            <a:r>
              <a:rPr dirty="0" sz="2600" spc="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launch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new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ad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tiers,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ad-supported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services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now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reach</a:t>
            </a:r>
            <a:r>
              <a:rPr dirty="0" sz="26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8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out</a:t>
            </a:r>
            <a:r>
              <a:rPr dirty="0" sz="26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10</a:t>
            </a:r>
            <a:r>
              <a:rPr dirty="0" sz="26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streaming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adults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D35E64-8B6C-40F0-93D7-3D6BCDC411FC}"/>
</file>

<file path=customXml/itemProps2.xml><?xml version="1.0" encoding="utf-8"?>
<ds:datastoreItem xmlns:ds="http://schemas.openxmlformats.org/officeDocument/2006/customXml" ds:itemID="{603B8414-4B21-4F73-BB78-A7B4B24822E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2024-05-01T17:51:56Z</dcterms:created>
  <dcterms:modified xsi:type="dcterms:W3CDTF">2024-05-01T17:51:56Z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