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271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A74B23-467D-4119-810B-0BEB5894FD1A}" v="2" dt="2024-05-01T23:09:13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3A74B23-467D-4119-810B-0BEB5894FD1A}"/>
    <pc:docChg chg="addSld delSld modSld">
      <pc:chgData name="Dylan Breger" userId="9b3da09f-10fe-42ec-9aa5-9fa2a3e9cc20" providerId="ADAL" clId="{A3A74B23-467D-4119-810B-0BEB5894FD1A}" dt="2024-05-01T23:09:13.274" v="3"/>
      <pc:docMkLst>
        <pc:docMk/>
      </pc:docMkLst>
      <pc:sldChg chg="add del">
        <pc:chgData name="Dylan Breger" userId="9b3da09f-10fe-42ec-9aa5-9fa2a3e9cc20" providerId="ADAL" clId="{A3A74B23-467D-4119-810B-0BEB5894FD1A}" dt="2024-05-01T23:09:12.979" v="2" actId="47"/>
        <pc:sldMkLst>
          <pc:docMk/>
          <pc:sldMk cId="2883740888" sldId="2147327093"/>
        </pc:sldMkLst>
      </pc:sldChg>
      <pc:sldChg chg="add del">
        <pc:chgData name="Dylan Breger" userId="9b3da09f-10fe-42ec-9aa5-9fa2a3e9cc20" providerId="ADAL" clId="{A3A74B23-467D-4119-810B-0BEB5894FD1A}" dt="2024-05-01T23:09:13.274" v="3"/>
        <pc:sldMkLst>
          <pc:docMk/>
          <pc:sldMk cId="1035652272" sldId="214732710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None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0.04</c:v>
                </c:pt>
                <c:pt idx="1">
                  <c:v>0.08</c:v>
                </c:pt>
                <c:pt idx="2">
                  <c:v>0.15</c:v>
                </c:pt>
                <c:pt idx="3">
                  <c:v>0.22</c:v>
                </c:pt>
                <c:pt idx="4">
                  <c:v>0.19</c:v>
                </c:pt>
                <c:pt idx="5">
                  <c:v>0.16</c:v>
                </c:pt>
                <c:pt idx="6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64-B45E-BEDA94FFC4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8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None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0.06</c:v>
                </c:pt>
                <c:pt idx="1">
                  <c:v>0.15</c:v>
                </c:pt>
                <c:pt idx="2">
                  <c:v>0.19</c:v>
                </c:pt>
                <c:pt idx="3">
                  <c:v>0.18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60-4564-B45E-BEDA94FFC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9649632"/>
        <c:axId val="1679648672"/>
      </c:barChart>
      <c:catAx>
        <c:axId val="167964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679648672"/>
        <c:crosses val="autoZero"/>
        <c:auto val="1"/>
        <c:lblAlgn val="ctr"/>
        <c:lblOffset val="100"/>
        <c:noMultiLvlLbl val="0"/>
      </c:catAx>
      <c:valAx>
        <c:axId val="16796486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7964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445162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84970A-8C3F-F2E8-FEF4-BAFD41CF0A39}"/>
              </a:ext>
            </a:extLst>
          </p:cNvPr>
          <p:cNvSpPr/>
          <p:nvPr/>
        </p:nvSpPr>
        <p:spPr>
          <a:xfrm>
            <a:off x="0" y="1685013"/>
            <a:ext cx="3998068" cy="445162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4608D3-DBF7-91E3-31F0-580CBF09020A}"/>
              </a:ext>
            </a:extLst>
          </p:cNvPr>
          <p:cNvSpPr txBox="1"/>
          <p:nvPr/>
        </p:nvSpPr>
        <p:spPr>
          <a:xfrm>
            <a:off x="0" y="2371693"/>
            <a:ext cx="399806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black audiences access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3+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streaming services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As voracious video viewers, Black audiences are much more likely to subscribe to three or more streaming services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83207" y="6354653"/>
            <a:ext cx="114463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Nielsen,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Global Black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Audience, February 2024. Nielsen U.S. streaming content consumer survey, U.S., July 2023.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0C79AB-0E10-140A-B366-324E6A7F1EA6}"/>
              </a:ext>
            </a:extLst>
          </p:cNvPr>
          <p:cNvSpPr txBox="1"/>
          <p:nvPr/>
        </p:nvSpPr>
        <p:spPr>
          <a:xfrm>
            <a:off x="4830300" y="1862174"/>
            <a:ext cx="6529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Number of Paid Streaming Services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C057BA5-DAEE-E4A8-E4BC-F7DD51759513}"/>
              </a:ext>
            </a:extLst>
          </p:cNvPr>
          <p:cNvGraphicFramePr/>
          <p:nvPr/>
        </p:nvGraphicFramePr>
        <p:xfrm>
          <a:off x="4069186" y="2237085"/>
          <a:ext cx="8051694" cy="3643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498FC29E-51AD-FC6E-0E85-2A8FAE118279}"/>
              </a:ext>
            </a:extLst>
          </p:cNvPr>
          <p:cNvSpPr/>
          <p:nvPr/>
        </p:nvSpPr>
        <p:spPr>
          <a:xfrm>
            <a:off x="-2" y="0"/>
            <a:ext cx="2996121" cy="30329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Black Demos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: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# of Streaming Services</a:t>
            </a:r>
          </a:p>
        </p:txBody>
      </p:sp>
    </p:spTree>
    <p:extLst>
      <p:ext uri="{BB962C8B-B14F-4D97-AF65-F5344CB8AC3E}">
        <p14:creationId xmlns:p14="http://schemas.microsoft.com/office/powerpoint/2010/main" val="103565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D390DA-E800-4E30-B626-0E30FD5E00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812973-F471-4346-B75D-1C6530EEE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6CA289-A097-435F-ACC1-39419845AF04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8</cp:revision>
  <dcterms:created xsi:type="dcterms:W3CDTF">2024-05-01T14:39:59Z</dcterms:created>
  <dcterms:modified xsi:type="dcterms:W3CDTF">2024-05-01T23:09:22Z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