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33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C7EE3B-67FC-438B-B2E5-577F8C5A9936}" v="1" dt="2024-06-04T20:40:43.7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64C7EE3B-67FC-438B-B2E5-577F8C5A9936}"/>
    <pc:docChg chg="addSld modSld">
      <pc:chgData name="Dylan Breger" userId="9b3da09f-10fe-42ec-9aa5-9fa2a3e9cc20" providerId="ADAL" clId="{64C7EE3B-67FC-438B-B2E5-577F8C5A9936}" dt="2024-06-04T20:40:43.733" v="0"/>
      <pc:docMkLst>
        <pc:docMk/>
      </pc:docMkLst>
      <pc:sldChg chg="add">
        <pc:chgData name="Dylan Breger" userId="9b3da09f-10fe-42ec-9aa5-9fa2a3e9cc20" providerId="ADAL" clId="{64C7EE3B-67FC-438B-B2E5-577F8C5A9936}" dt="2024-06-04T20:40:43.733" v="0"/>
        <pc:sldMkLst>
          <pc:docMk/>
          <pc:sldMk cId="585590659" sldId="2147376338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886178861788619E-2"/>
          <c:y val="0"/>
          <c:w val="0.96422764227642277"/>
          <c:h val="0.89382771860324184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BIPOC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2995C626-86A0-4F09-8A86-12661DD5D260}" type="SERIESNAME">
                      <a:rPr lang="en-US" u="sng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rPr>
                      <a:pPr/>
                      <a:t>[SERIES NAME]</a:t>
                    </a:fld>
                    <a:endParaRPr lang="en-US" u="sng" baseline="0">
                      <a:solidFill>
                        <a:schemeClr val="bg1"/>
                      </a:solidFill>
                      <a:latin typeface="Helvetica" panose="020B0604020202020204" pitchFamily="34" charset="0"/>
                      <a:cs typeface="Helvetica" panose="020B0604020202020204" pitchFamily="34" charset="0"/>
                    </a:endParaRPr>
                  </a:p>
                  <a:p>
                    <a:fld id="{A6F27C1D-9E21-45EE-B147-A51F429F35DB}" type="VALUE">
                      <a:rPr lang="en-US" sz="280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B4C-4182-8F2C-249AC2499AA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544E6C5F-23C7-4D7D-B22A-C85757941519}" type="SERIESNAME">
                      <a:rPr lang="en-US" u="sng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rPr>
                      <a:pPr/>
                      <a:t>[SERIES NAME]</a:t>
                    </a:fld>
                    <a:endParaRPr lang="en-US" u="sng" baseline="0">
                      <a:solidFill>
                        <a:schemeClr val="bg1"/>
                      </a:solidFill>
                      <a:latin typeface="Helvetica" panose="020B0604020202020204" pitchFamily="34" charset="0"/>
                      <a:cs typeface="Helvetica" panose="020B0604020202020204" pitchFamily="34" charset="0"/>
                    </a:endParaRPr>
                  </a:p>
                  <a:p>
                    <a:fld id="{B34AF82D-8926-4530-BD18-9E656721A68E}" type="VALUE">
                      <a:rPr lang="en-US" sz="280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6B4C-4182-8F2C-249AC2499A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Sheet1!$C$2:$C$3</c:f>
              <c:numCache>
                <c:formatCode>0%</c:formatCode>
                <c:ptCount val="2"/>
                <c:pt idx="0">
                  <c:v>0.33300000000000002</c:v>
                </c:pt>
                <c:pt idx="1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4C-4182-8F2C-249AC2499AA8}"/>
            </c:ext>
          </c:extLst>
        </c:ser>
        <c:ser>
          <c:idx val="0"/>
          <c:order val="1"/>
          <c:tx>
            <c:strRef>
              <c:f>Sheet1!$B$1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rgbClr val="1F1A6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u="sng"/>
                      <a:t>White</a:t>
                    </a:r>
                  </a:p>
                  <a:p>
                    <a:fld id="{75AF1239-F3B7-48DA-B2E4-AC8BB690530E}" type="VALUE">
                      <a:rPr lang="en-US" sz="2800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6B4C-4182-8F2C-249AC2499AA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u="sng"/>
                      <a:t>White</a:t>
                    </a:r>
                  </a:p>
                  <a:p>
                    <a:fld id="{8E33D5A0-D03B-4F40-B775-B411B95BE1FC}" type="VALUE">
                      <a:rPr lang="en-US" sz="2800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B4C-4182-8F2C-249AC2499A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 rtl="0">
                  <a:defRPr lang="en-US" sz="1800" b="1" i="0" u="none" strike="noStrike" kern="1200" baseline="0">
                    <a:solidFill>
                      <a:schemeClr val="bg1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Sheet1!$B$2:$B$3</c:f>
              <c:numCache>
                <c:formatCode>0%</c:formatCode>
                <c:ptCount val="2"/>
                <c:pt idx="0">
                  <c:v>0.66700000000000004</c:v>
                </c:pt>
                <c:pt idx="1">
                  <c:v>0.55000000000000004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4C-4182-8F2C-249AC2499A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62954448"/>
        <c:axId val="662954928"/>
      </c:barChart>
      <c:catAx>
        <c:axId val="662954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F1A6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rgbClr val="1F1A6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  <c:crossAx val="662954928"/>
        <c:crosses val="autoZero"/>
        <c:auto val="1"/>
        <c:lblAlgn val="ctr"/>
        <c:lblOffset val="100"/>
        <c:noMultiLvlLbl val="0"/>
      </c:catAx>
      <c:valAx>
        <c:axId val="662954928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662954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43C71-C3D8-B796-A4B6-1AFFB727CB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E0B5F4-D534-28A4-3619-540BD84F0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CAE06E-0B6B-2800-8686-0C86C1E70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9BE9F-CB0D-4308-A200-2550A5A4A18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6F0FBD-B924-122F-25CE-6ADF590C6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CBB34C-F906-CA30-0731-5809CB49A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33BD6-19B5-40D4-8622-9AF2599E9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28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C855A-B2A4-9C20-A9C5-78AE5A163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DE8090-8568-9D5F-33FA-0AC367A305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BAA32-3C71-16A5-27CD-45457F092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9BE9F-CB0D-4308-A200-2550A5A4A18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40078-F3AE-CE3D-3FDF-82A22383B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26DAF-3066-87D9-E9E8-44CCBA1CA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33BD6-19B5-40D4-8622-9AF2599E9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673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D34F39-B5B1-37DA-2298-CA336036CB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9F3AE-7A4C-8C78-28B4-1C903C0D68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459DD1-1EA4-0F05-5057-3E43792F4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9BE9F-CB0D-4308-A200-2550A5A4A18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C88055-0196-7366-D12A-541387FCA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986B5E-E53C-EF24-405D-2B6A3A53D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33BD6-19B5-40D4-8622-9AF2599E9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5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A2190-C426-939D-485E-FC8F19810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C7DFD-E42B-0E25-28A1-D0F8F34CF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3A5CD-3D30-FD77-B319-689E71E61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9BE9F-CB0D-4308-A200-2550A5A4A18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D95CC-DCA3-EB36-2A29-4BF971C9B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F0A115-5D08-61AD-9CFF-AB659131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33BD6-19B5-40D4-8622-9AF2599E9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926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0FDE8-A2B7-CB1B-1E39-75A59396A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BB897B-6FDB-17C6-A116-4949C320B3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31A618-E5E3-E48C-F99E-71E04A547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9BE9F-CB0D-4308-A200-2550A5A4A18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D950D-F826-818A-E437-4D2CF2E3D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13B36-20AA-E6C4-4436-72EE593CE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33BD6-19B5-40D4-8622-9AF2599E9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882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9BB12-4D64-E6BE-D1B9-C40CDDCB0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B40D5-B2BB-7B89-06C4-5BA4043BB9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A51EE5-C7A3-A667-631F-30AF26441A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E53109-4343-725E-3690-2E74DD0AB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9BE9F-CB0D-4308-A200-2550A5A4A18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41484-1D20-DEEA-1E06-FEBA6D79D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B79C6A-80AA-BEB3-4B89-9E2080EDD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33BD6-19B5-40D4-8622-9AF2599E9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32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B55FD-E37D-CBD9-BC9F-5C6A45A9A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DB1997-E1AD-995C-5335-591394E08D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10FA82-55C3-D63E-0526-64A68E2C08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74E709-719D-C4FB-F4C8-47C875B1EF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95A392-5424-96F1-769B-020D6ED6F0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32A8E3-507B-DB34-B04C-93A5E13B6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9BE9F-CB0D-4308-A200-2550A5A4A18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1A153F-D228-0869-DB38-9884F9ED8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D415B-3A93-4EC4-6DF4-52C00A81F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33BD6-19B5-40D4-8622-9AF2599E9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297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102D3-D594-B5AD-5151-12250ACBF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4AA8C5-476E-7728-5D00-85C44B64B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9BE9F-CB0D-4308-A200-2550A5A4A18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BEBFBF-5B9D-7F9D-38E6-2C5A825D5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7F6E0A-FC52-8ABD-A5FA-FE86F6BB9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33BD6-19B5-40D4-8622-9AF2599E9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70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A6F057-1EEC-1720-5DD7-2677B537B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9BE9F-CB0D-4308-A200-2550A5A4A18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3622E7-56AF-041B-B3D7-C2BE1B1E4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135582-F659-FB10-0BD0-A3B8D0C9C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33BD6-19B5-40D4-8622-9AF2599E9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5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12781-76BF-1CAF-E7C0-E93A09580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33CF2-65EE-D854-2C90-D450801FC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C0202A-E36C-AEEE-7E94-C11C441EAF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2F44E6-C49A-4FBC-E0C1-7DE076A10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9BE9F-CB0D-4308-A200-2550A5A4A18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055587-849D-6B78-E20B-212E98AC3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C48D33-EBF0-5E98-E44E-C1791DB02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33BD6-19B5-40D4-8622-9AF2599E9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632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21BF8-37D3-E4A4-CFFC-045B76036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6031B9-7838-9DEA-A888-1CAD294ADB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337FA2-90AF-826B-0319-70C233778C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DCB455-4539-9D1F-8ED3-9DD3124D8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9BE9F-CB0D-4308-A200-2550A5A4A18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B20CA8-963A-E7A8-7FAA-D0DB376A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A489F-98A3-C4FB-39A6-FD0E43D22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33BD6-19B5-40D4-8622-9AF2599E9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079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DF8DC6-CCDE-97CA-F29E-B464E2241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A07C60-002D-6C32-7F4F-34DE5EBAE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681F30-038D-ACDA-EB6E-EE8CB80A6C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E9BE9F-CB0D-4308-A200-2550A5A4A18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C97F8-11CA-55E2-43C1-D78A6ED3A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A0C400-640F-3B48-C5B3-B9B4DDB03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F33BD6-19B5-40D4-8622-9AF2599E9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395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signi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4AEF74-ED62-75CC-B940-75E3FB7EDB5C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C02BF9-F2E0-5B6B-6620-5629BC40E4B2}"/>
              </a:ext>
            </a:extLst>
          </p:cNvPr>
          <p:cNvSpPr/>
          <p:nvPr/>
        </p:nvSpPr>
        <p:spPr>
          <a:xfrm>
            <a:off x="-4" y="347530"/>
            <a:ext cx="1030610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Streaming films have greatly increased the representation of BIPOC lead actors over the last year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35F6EA-34E9-C6B7-F907-7701BB2AC862}"/>
              </a:ext>
            </a:extLst>
          </p:cNvPr>
          <p:cNvSpPr txBox="1"/>
          <p:nvPr/>
        </p:nvSpPr>
        <p:spPr>
          <a:xfrm>
            <a:off x="483207" y="6325783"/>
            <a:ext cx="1144632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UCLA, ‘Hollywood Diversity Report 2024, Part 2: Streaming’, May 2024. Note: BIPOC represents ‘Black, Indigenous, and People of Color’.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FD5FCB-282A-04DA-4860-2985ACCCF5B7}"/>
              </a:ext>
            </a:extLst>
          </p:cNvPr>
          <p:cNvSpPr/>
          <p:nvPr/>
        </p:nvSpPr>
        <p:spPr>
          <a:xfrm>
            <a:off x="-3" y="0"/>
            <a:ext cx="2743203" cy="272374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Diverse Representation in Streaming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F8B73A-B75C-9792-9229-BAEB426A0A76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590D04-FAFC-AD6F-48A4-0F92C56B8544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</a:t>
            </a:r>
            <a:r>
              <a:rPr lang="en-US" sz="1000" b="1">
                <a:solidFill>
                  <a:srgbClr val="ED3C8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diversity 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insights</a:t>
            </a:r>
          </a:p>
        </p:txBody>
      </p:sp>
      <p:pic>
        <p:nvPicPr>
          <p:cNvPr id="10" name="Picture 2">
            <a:hlinkClick r:id="rId3"/>
            <a:extLst>
              <a:ext uri="{FF2B5EF4-FFF2-40B4-BE49-F238E27FC236}">
                <a16:creationId xmlns:a16="http://schemas.microsoft.com/office/drawing/2014/main" id="{C058D375-1746-76DF-C9FA-4FFAC183E8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0F559A-2C41-0CB0-5F35-A4178B7122A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33DE8C13-4123-E5CF-8CCA-BF1B2C6215D1}"/>
              </a:ext>
            </a:extLst>
          </p:cNvPr>
          <p:cNvGraphicFramePr/>
          <p:nvPr/>
        </p:nvGraphicFramePr>
        <p:xfrm>
          <a:off x="2190750" y="2375111"/>
          <a:ext cx="7810500" cy="3884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53BF5FD-1985-D790-0031-AE0157961A2F}"/>
              </a:ext>
            </a:extLst>
          </p:cNvPr>
          <p:cNvCxnSpPr>
            <a:cxnSpLocks/>
          </p:cNvCxnSpPr>
          <p:nvPr/>
        </p:nvCxnSpPr>
        <p:spPr>
          <a:xfrm>
            <a:off x="2387775" y="4422140"/>
            <a:ext cx="7397575" cy="0"/>
          </a:xfrm>
          <a:prstGeom prst="line">
            <a:avLst/>
          </a:prstGeom>
          <a:ln w="38100">
            <a:solidFill>
              <a:srgbClr val="ED3C8D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C2DAE0D8-0A41-5B41-31EE-890D464EB43F}"/>
              </a:ext>
            </a:extLst>
          </p:cNvPr>
          <p:cNvSpPr txBox="1"/>
          <p:nvPr/>
        </p:nvSpPr>
        <p:spPr>
          <a:xfrm>
            <a:off x="798503" y="4052421"/>
            <a:ext cx="1528860" cy="800219"/>
          </a:xfrm>
          <a:prstGeom prst="rect">
            <a:avLst/>
          </a:prstGeom>
          <a:solidFill>
            <a:srgbClr val="ED3C8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U.S. BIPOC Population</a:t>
            </a:r>
            <a:br>
              <a:rPr lang="en-US" sz="1400" b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b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44%</a:t>
            </a:r>
            <a:endParaRPr lang="en-US" sz="1400" b="1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729DF8B-2C3B-596C-69D9-30B22DD5CF21}"/>
              </a:ext>
            </a:extLst>
          </p:cNvPr>
          <p:cNvSpPr txBox="1"/>
          <p:nvPr/>
        </p:nvSpPr>
        <p:spPr>
          <a:xfrm>
            <a:off x="0" y="1786433"/>
            <a:ext cx="122125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>
                <a:solidFill>
                  <a:srgbClr val="1F1A62"/>
                </a:solidFill>
                <a:latin typeface="Helvetica" panose="020B0403020202020204" pitchFamily="34" charset="0"/>
              </a:rPr>
              <a:t>Lead Actor Race/Ethnicity in Streaming Films</a:t>
            </a:r>
          </a:p>
        </p:txBody>
      </p:sp>
    </p:spTree>
    <p:extLst>
      <p:ext uri="{BB962C8B-B14F-4D97-AF65-F5344CB8AC3E}">
        <p14:creationId xmlns:p14="http://schemas.microsoft.com/office/powerpoint/2010/main" val="585590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E1EF05A-FABB-498C-90B8-C3646BC7113E}"/>
</file>

<file path=customXml/itemProps2.xml><?xml version="1.0" encoding="utf-8"?>
<ds:datastoreItem xmlns:ds="http://schemas.openxmlformats.org/officeDocument/2006/customXml" ds:itemID="{50758840-DF80-4966-9E1F-A719329361B8}"/>
</file>

<file path=customXml/itemProps3.xml><?xml version="1.0" encoding="utf-8"?>
<ds:datastoreItem xmlns:ds="http://schemas.openxmlformats.org/officeDocument/2006/customXml" ds:itemID="{0FDB4BC5-EFC5-4153-9F69-E46490111B0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2024-06-04T20:40:42Z</dcterms:created>
  <dcterms:modified xsi:type="dcterms:W3CDTF">2024-06-04T20:40:44Z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