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36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BC31FB-816F-45CA-958E-95E1E25A6502}" v="1" dt="2024-07-15T19:47:25.3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7EBC31FB-816F-45CA-958E-95E1E25A6502}"/>
    <pc:docChg chg="addSld modSld">
      <pc:chgData name="Dylan Breger" userId="9b3da09f-10fe-42ec-9aa5-9fa2a3e9cc20" providerId="ADAL" clId="{7EBC31FB-816F-45CA-958E-95E1E25A6502}" dt="2024-07-15T19:47:25.388" v="0"/>
      <pc:docMkLst>
        <pc:docMk/>
      </pc:docMkLst>
      <pc:sldChg chg="add">
        <pc:chgData name="Dylan Breger" userId="9b3da09f-10fe-42ec-9aa5-9fa2a3e9cc20" providerId="ADAL" clId="{7EBC31FB-816F-45CA-958E-95E1E25A6502}" dt="2024-07-15T19:47:25.388" v="0"/>
        <pc:sldMkLst>
          <pc:docMk/>
          <pc:sldMk cId="1758299672" sldId="2147376364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r>
              <a:rPr lang="en-US" sz="2000" b="1"/>
              <a:t>Household Penetration</a:t>
            </a:r>
            <a:r>
              <a:rPr lang="en-US" sz="2000" b="1" baseline="0"/>
              <a:t> of Paid AVOD and SVOD by Year</a:t>
            </a:r>
            <a:endParaRPr lang="en-US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2.8400760424877144E-2"/>
          <c:y val="0.25781460898816155"/>
          <c:w val="0.90869563776664641"/>
          <c:h val="0.71286007505538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F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AVOD</c:v>
                </c:pt>
                <c:pt idx="1">
                  <c:v>SVOD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0.17</c:v>
                </c:pt>
                <c:pt idx="1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4B-493B-AD6C-0CB158CC256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1" i="0" u="none" strike="noStrike" kern="1200" baseline="0">
                    <a:solidFill>
                      <a:srgbClr val="1B1464"/>
                    </a:solidFill>
                    <a:latin typeface="Helvetica" panose="020B0403020202020204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AVOD</c:v>
                </c:pt>
                <c:pt idx="1">
                  <c:v>SVOD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0.45</c:v>
                </c:pt>
                <c:pt idx="1">
                  <c:v>0.72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84B-493B-AD6C-0CB158CC25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1954847"/>
        <c:axId val="1971953887"/>
      </c:barChart>
      <c:catAx>
        <c:axId val="19719548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F1A62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1F1A62"/>
                </a:solidFill>
                <a:latin typeface="Helvetica" panose="020B0403020202020204" pitchFamily="34" charset="0"/>
                <a:ea typeface="+mn-ea"/>
                <a:cs typeface="+mn-cs"/>
              </a:defRPr>
            </a:pPr>
            <a:endParaRPr lang="en-US"/>
          </a:p>
        </c:txPr>
        <c:crossAx val="1971953887"/>
        <c:crosses val="autoZero"/>
        <c:auto val="1"/>
        <c:lblAlgn val="ctr"/>
        <c:lblOffset val="100"/>
        <c:noMultiLvlLbl val="0"/>
      </c:catAx>
      <c:valAx>
        <c:axId val="1971953887"/>
        <c:scaling>
          <c:orientation val="minMax"/>
          <c:max val="1.01"/>
        </c:scaling>
        <c:delete val="1"/>
        <c:axPos val="l"/>
        <c:numFmt formatCode="0%" sourceLinked="1"/>
        <c:majorTickMark val="out"/>
        <c:minorTickMark val="none"/>
        <c:tickLblPos val="nextTo"/>
        <c:crossAx val="1971954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rgbClr val="1F1A62"/>
              </a:solidFill>
              <a:latin typeface="Helvetica" panose="020B040302020202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1F1A62"/>
          </a:solidFill>
          <a:latin typeface="Helvetica" panose="020B0403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A279F-088A-165F-C305-E9011C2EB3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59DF1-DE94-B89C-9BB3-FE503C89B4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96A56-9F8F-8016-379A-CE23410F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FDB36-EF0E-7980-3A9F-62DEB355D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21CEF0-9025-6197-3C79-529C687C2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00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967CAD-0506-CD7B-F996-4AD22FA43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0DA6BC-4A51-4E39-BE28-9D191257C9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8709A0-14CB-0965-3170-82BEF230B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3579B-1E45-464C-8197-F5CED93E01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FB3015-FF39-1F98-DB68-F7F70E89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66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BE2CBE-EA8A-327E-A76E-FAE072D60E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5B2018-D791-733C-43E9-1DB866C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6AEBD3-BBC7-FFFB-FBEF-34BC59E63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646EB-354F-6D89-C954-81DA96F62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B9DDB2-9FEF-73D9-B9BC-1900588B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46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34E9B-7AED-E7BC-CB91-01128E6B1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024F2-A30A-BB15-58C9-6FF2F33D1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00639-06B2-6EAB-6355-66F03B25A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40C398-1F9F-1A32-3C4E-D1D720BBF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A3A20C-C607-04AF-212E-3B9269A4B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30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FF3E7-0FF4-0799-0052-0A7F2AED4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F17AB1-6A3A-0D91-7121-800B143EE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493311-8BBF-63F5-A3DF-302129882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6B230-8CD7-13D3-C862-03B977458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7EFB6-9494-AD17-78DC-5F73317F1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07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3BCD-7E86-FBED-FDF0-FE7BE6A5D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B4033-FF86-B8FD-9E33-4D64513BB1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398339-FD01-8B98-CF87-EB6B1B0FB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4BFF53-D0BB-C164-463C-8F865FC99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85623A-7C89-1212-A5F2-D3979BCE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6F1476-8C47-9F26-1ED2-D136A27C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045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8EAB8-652D-1543-7D9E-728534001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580D2D-22BB-4803-3F0D-495384CD0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467384-A298-D112-33EF-2C6CF3ECC1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C04E5E-23D7-98E8-514E-5F8226290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4D38D9-B5C2-4EF5-621E-64CAD703BC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F40D65-C098-1107-50E9-B445B9AF9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D84011-AD88-36F8-CC56-2D11137B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ADB60A-B15F-D36E-044F-6593F7F24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85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BBA12-3E90-FEDD-CCB3-0E32CBD37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02DA6B-E081-5C57-B4ED-34F536310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05391A-F37C-C6E5-FA0B-8EE9F6ECE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8795B3-DF3D-EC65-801B-CB3192E2F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80D1C8-60CA-106A-BE3F-9A14EAB4E6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B5D3E3-2DA5-B24D-4B9E-17D7C4076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3B4FD0-F90D-9574-FA63-969058ED5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42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6266D-424B-14EA-FCCE-E4A611992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53471-43D0-196D-654E-54721E58F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4DEF85-CEC9-33B6-A78B-8A21D2717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B61E20-2573-A995-4564-A76BD351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5B283-CDE9-F219-4D0E-4187CD539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3FE883-4259-DDB0-1CB9-1A468B018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26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8F33E-9B65-62C7-625B-6754D28AE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B844459-4855-0B58-1CBF-9AEA3240F5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EA456-DC2F-0827-B46B-7DAD5EBE91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E715EE-0F37-5862-94A0-967BDECC5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13C5CF-A331-91CA-8C92-B8D77EF97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5519BE-2414-2D84-AC89-1AFAFEB36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61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90F735-6921-57F0-3ED7-4604CBBBA0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591DB-5154-1A43-F553-8464D68B6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D6FBD-9B6F-A27A-2134-EE27A3A75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B466224-AEF5-4AB5-9FAA-9B600CB4ABDF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BB605-9893-380D-16A8-4CE13358FA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04E82-F491-F980-48FA-E21BF0E175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C65488-45BE-468B-8358-0BBE325071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530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FD1F722-5F36-B24D-9BD9-25D25292E996}"/>
              </a:ext>
            </a:extLst>
          </p:cNvPr>
          <p:cNvSpPr/>
          <p:nvPr/>
        </p:nvSpPr>
        <p:spPr>
          <a:xfrm>
            <a:off x="0" y="1685012"/>
            <a:ext cx="12192000" cy="5184137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77D985-9293-2BC7-42B6-3EB8D7289D0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A8EC1FF-66F8-5928-AA8E-FAC7E6095090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1C31E166-44B0-1BCC-615A-C54EE7E19D89}"/>
              </a:ext>
            </a:extLst>
          </p:cNvPr>
          <p:cNvGraphicFramePr/>
          <p:nvPr/>
        </p:nvGraphicFramePr>
        <p:xfrm>
          <a:off x="513069" y="1767162"/>
          <a:ext cx="11165863" cy="43711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F246739F-51FC-CF30-EE62-C28BFA50B37C}"/>
              </a:ext>
            </a:extLst>
          </p:cNvPr>
          <p:cNvSpPr txBox="1"/>
          <p:nvPr/>
        </p:nvSpPr>
        <p:spPr>
          <a:xfrm>
            <a:off x="460067" y="6338180"/>
            <a:ext cx="1171041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Source: ARF DASH Study, </a:t>
            </a:r>
            <a:r>
              <a:rPr kumimoji="0" lang="en-US" sz="700" b="0" i="1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Deconstructed: Latest Findings From the DASH Study, </a:t>
            </a:r>
            <a:r>
              <a:rPr kumimoji="0" lang="en-US" sz="700" b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Full Year 2023.</a:t>
            </a:r>
            <a:endParaRPr kumimoji="0" lang="en-US" sz="7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392B43-A85F-B105-ABFB-CB080326D606}"/>
              </a:ext>
            </a:extLst>
          </p:cNvPr>
          <p:cNvSpPr/>
          <p:nvPr/>
        </p:nvSpPr>
        <p:spPr>
          <a:xfrm>
            <a:off x="264696" y="449671"/>
            <a:ext cx="1013163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Rapid AVOD growth highlights rising consumer adoption </a:t>
            </a:r>
            <a:br>
              <a:rPr lang="en-US" sz="2600" b="1">
                <a:solidFill>
                  <a:srgbClr val="1B1464"/>
                </a:solidFill>
                <a:latin typeface="Helvetica" pitchFamily="2" charset="0"/>
              </a:rPr>
            </a:br>
            <a:r>
              <a:rPr lang="en-US" sz="2600" b="1">
                <a:solidFill>
                  <a:srgbClr val="1B1464"/>
                </a:solidFill>
                <a:latin typeface="Helvetica" pitchFamily="2" charset="0"/>
              </a:rPr>
              <a:t>of ad-supported streaming, boosting targeted ad opportunities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28FCA2-BC75-5ACE-41F3-94EE9A5449DB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</a:t>
            </a:r>
            <a:r>
              <a:rPr lang="en-US" sz="1000" b="1">
                <a:solidFill>
                  <a:srgbClr val="ED3C8D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streaming </a:t>
            </a: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insights</a:t>
            </a:r>
          </a:p>
        </p:txBody>
      </p:sp>
      <p:pic>
        <p:nvPicPr>
          <p:cNvPr id="11" name="Picture 2">
            <a:hlinkClick r:id="rId4"/>
            <a:extLst>
              <a:ext uri="{FF2B5EF4-FFF2-40B4-BE49-F238E27FC236}">
                <a16:creationId xmlns:a16="http://schemas.microsoft.com/office/drawing/2014/main" id="{79329EB9-0307-044F-51FC-D67C0689A15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E3C1ADD-FDF3-7B33-8DB7-8B7148FEEE1B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5117AB2-C59C-B5B8-A3CB-C991F10D0D50}"/>
              </a:ext>
            </a:extLst>
          </p:cNvPr>
          <p:cNvSpPr/>
          <p:nvPr/>
        </p:nvSpPr>
        <p:spPr>
          <a:xfrm>
            <a:off x="-1" y="-1"/>
            <a:ext cx="3240157" cy="319765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Paid AVOD vs. SVOD HH Penetration Trend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2996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2024-07-15T19:47:12Z</dcterms:created>
  <dcterms:modified xsi:type="dcterms:W3CDTF">2024-07-15T19:47:36Z</dcterms:modified>
</cp:coreProperties>
</file>